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60" r:id="rId4"/>
    <p:sldId id="265" r:id="rId5"/>
    <p:sldId id="267" r:id="rId6"/>
    <p:sldId id="262" r:id="rId7"/>
    <p:sldId id="325" r:id="rId8"/>
    <p:sldId id="263" r:id="rId9"/>
    <p:sldId id="264" r:id="rId10"/>
    <p:sldId id="272" r:id="rId11"/>
    <p:sldId id="258" r:id="rId12"/>
    <p:sldId id="324" r:id="rId13"/>
    <p:sldId id="299" r:id="rId14"/>
    <p:sldId id="300" r:id="rId15"/>
    <p:sldId id="301" r:id="rId16"/>
    <p:sldId id="302" r:id="rId17"/>
    <p:sldId id="303" r:id="rId18"/>
    <p:sldId id="304" r:id="rId19"/>
    <p:sldId id="305" r:id="rId20"/>
    <p:sldId id="306"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297"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363810-655C-4C1A-8DEF-67DFFAFED14F}" type="datetimeFigureOut">
              <a:rPr lang="zh-CN" altLang="en-US" smtClean="0"/>
              <a:t>2018/3/7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99D241-1566-4624-BE28-63CEC754E80E}" type="slidenum">
              <a:rPr lang="zh-CN" altLang="en-US" smtClean="0"/>
              <a:t>‹#›</a:t>
            </a:fld>
            <a:endParaRPr lang="zh-CN" altLang="en-US"/>
          </a:p>
        </p:txBody>
      </p:sp>
    </p:spTree>
    <p:extLst>
      <p:ext uri="{BB962C8B-B14F-4D97-AF65-F5344CB8AC3E}">
        <p14:creationId xmlns:p14="http://schemas.microsoft.com/office/powerpoint/2010/main" val="3423589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2018/3/7</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2018/3/7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2018/3/7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2018/3/7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2018/3/7</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eirdremccloskey.com/"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371600"/>
            <a:ext cx="9144000" cy="1771648"/>
          </a:xfrm>
        </p:spPr>
        <p:txBody>
          <a:bodyPr>
            <a:normAutofit/>
          </a:bodyPr>
          <a:lstStyle/>
          <a:p>
            <a:pPr algn="ctr"/>
            <a:r>
              <a:rPr lang="zh-CN" altLang="en-US" sz="5400" dirty="0"/>
              <a:t>新</a:t>
            </a:r>
            <a:r>
              <a:rPr lang="zh-CN" altLang="en-US" sz="5400" dirty="0" smtClean="0"/>
              <a:t>制度经济学</a:t>
            </a:r>
            <a:r>
              <a:rPr lang="zh-CN" altLang="en-US" sz="5400" dirty="0" smtClean="0"/>
              <a:t>在</a:t>
            </a:r>
            <a:r>
              <a:rPr lang="zh-CN" altLang="en-US" sz="5400" dirty="0" smtClean="0"/>
              <a:t>西方经济史</a:t>
            </a:r>
            <a:r>
              <a:rPr lang="en-US" altLang="zh-CN" sz="5400" dirty="0" smtClean="0"/>
              <a:t/>
            </a:r>
            <a:br>
              <a:rPr lang="en-US" altLang="zh-CN" sz="5400" dirty="0" smtClean="0"/>
            </a:br>
            <a:r>
              <a:rPr lang="zh-CN" altLang="en-US" sz="5400" dirty="0" smtClean="0"/>
              <a:t>学科中的应用</a:t>
            </a:r>
            <a:endParaRPr lang="zh-CN" altLang="en-US" sz="5400" dirty="0"/>
          </a:p>
        </p:txBody>
      </p:sp>
      <p:sp>
        <p:nvSpPr>
          <p:cNvPr id="3" name="副标题 2"/>
          <p:cNvSpPr>
            <a:spLocks noGrp="1"/>
          </p:cNvSpPr>
          <p:nvPr>
            <p:ph type="subTitle" idx="1"/>
          </p:nvPr>
        </p:nvSpPr>
        <p:spPr>
          <a:xfrm>
            <a:off x="533400" y="3714752"/>
            <a:ext cx="7610500" cy="1266384"/>
          </a:xfrm>
        </p:spPr>
        <p:txBody>
          <a:bodyPr/>
          <a:lstStyle/>
          <a:p>
            <a:r>
              <a:rPr lang="zh-CN" altLang="en-US" dirty="0" smtClean="0"/>
              <a:t>中南财经政法大学文澜学院</a:t>
            </a:r>
            <a:endParaRPr lang="en-US" altLang="zh-CN" dirty="0" smtClean="0"/>
          </a:p>
          <a:p>
            <a:r>
              <a:rPr lang="zh-CN" altLang="en-US" dirty="0" smtClean="0"/>
              <a:t>杨荷</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500042"/>
            <a:ext cx="8715436" cy="1071570"/>
          </a:xfrm>
        </p:spPr>
        <p:txBody>
          <a:bodyPr>
            <a:normAutofit/>
          </a:bodyPr>
          <a:lstStyle/>
          <a:p>
            <a:r>
              <a:rPr lang="zh-CN" altLang="en-US" dirty="0" smtClean="0"/>
              <a:t>制度分析与发展经济学结合</a:t>
            </a:r>
            <a:endParaRPr lang="zh-CN" altLang="en-US" dirty="0"/>
          </a:p>
        </p:txBody>
      </p:sp>
      <p:sp>
        <p:nvSpPr>
          <p:cNvPr id="3" name="内容占位符 2"/>
          <p:cNvSpPr>
            <a:spLocks noGrp="1"/>
          </p:cNvSpPr>
          <p:nvPr>
            <p:ph sz="half" idx="1"/>
          </p:nvPr>
        </p:nvSpPr>
        <p:spPr>
          <a:xfrm>
            <a:off x="428596" y="1785926"/>
            <a:ext cx="4067204" cy="4568999"/>
          </a:xfrm>
        </p:spPr>
        <p:txBody>
          <a:bodyPr>
            <a:normAutofit/>
          </a:bodyPr>
          <a:lstStyle/>
          <a:p>
            <a:pPr>
              <a:buNone/>
            </a:pPr>
            <a:r>
              <a:rPr lang="en-US" altLang="zh-CN" b="1" dirty="0" smtClean="0"/>
              <a:t>Nathan Nunn</a:t>
            </a:r>
          </a:p>
          <a:p>
            <a:r>
              <a:rPr lang="zh-CN" altLang="en-US" dirty="0" smtClean="0"/>
              <a:t>将经济史与发展经济学结合起来，擅长探讨文化制度和技术，战争等因素对长期经济增长表现的影响。</a:t>
            </a:r>
            <a:endParaRPr lang="en-US" altLang="zh-CN" dirty="0" smtClean="0"/>
          </a:p>
          <a:p>
            <a:r>
              <a:rPr lang="en-US" dirty="0" smtClean="0"/>
              <a:t>Historical Development. In: </a:t>
            </a:r>
            <a:r>
              <a:rPr lang="en-US" dirty="0" err="1" smtClean="0"/>
              <a:t>Aghion</a:t>
            </a:r>
            <a:r>
              <a:rPr lang="en-US" dirty="0" smtClean="0"/>
              <a:t> P, </a:t>
            </a:r>
            <a:r>
              <a:rPr lang="en-US" dirty="0" err="1" smtClean="0"/>
              <a:t>Durlauf</a:t>
            </a:r>
            <a:r>
              <a:rPr lang="en-US" dirty="0" smtClean="0"/>
              <a:t>  S. Handbook of Economic Growth. </a:t>
            </a:r>
            <a:endParaRPr lang="zh-CN" altLang="en-US" dirty="0"/>
          </a:p>
        </p:txBody>
      </p:sp>
      <p:pic>
        <p:nvPicPr>
          <p:cNvPr id="5" name="内容占位符 4" descr="nunn.jpg"/>
          <p:cNvPicPr>
            <a:picLocks noGrp="1" noChangeAspect="1"/>
          </p:cNvPicPr>
          <p:nvPr>
            <p:ph sz="half" idx="2"/>
          </p:nvPr>
        </p:nvPicPr>
        <p:blipFill>
          <a:blip r:embed="rId2"/>
          <a:stretch>
            <a:fillRect/>
          </a:stretch>
        </p:blipFill>
        <p:spPr>
          <a:xfrm>
            <a:off x="4786314" y="2000240"/>
            <a:ext cx="4000528" cy="3857652"/>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14290"/>
            <a:ext cx="8572560" cy="1214446"/>
          </a:xfrm>
        </p:spPr>
        <p:txBody>
          <a:bodyPr>
            <a:normAutofit/>
          </a:bodyPr>
          <a:lstStyle/>
          <a:p>
            <a:pPr algn="ctr"/>
            <a:r>
              <a:rPr lang="zh-CN" altLang="en-US" dirty="0" smtClean="0"/>
              <a:t>五个典型分析框架</a:t>
            </a:r>
            <a:endParaRPr lang="zh-CN" altLang="en-US" dirty="0"/>
          </a:p>
        </p:txBody>
      </p:sp>
      <p:sp>
        <p:nvSpPr>
          <p:cNvPr id="3" name="内容占位符 2"/>
          <p:cNvSpPr>
            <a:spLocks noGrp="1"/>
          </p:cNvSpPr>
          <p:nvPr>
            <p:ph idx="1"/>
          </p:nvPr>
        </p:nvSpPr>
        <p:spPr>
          <a:xfrm>
            <a:off x="457200" y="1071546"/>
            <a:ext cx="8401080" cy="5253054"/>
          </a:xfrm>
        </p:spPr>
        <p:txBody>
          <a:bodyPr>
            <a:normAutofit fontScale="92500" lnSpcReduction="10000"/>
          </a:bodyPr>
          <a:lstStyle/>
          <a:p>
            <a:endParaRPr lang="en-US" altLang="zh-CN" dirty="0" smtClean="0"/>
          </a:p>
          <a:p>
            <a:r>
              <a:rPr lang="en-US" altLang="zh-CN" dirty="0" smtClean="0"/>
              <a:t>I.  </a:t>
            </a:r>
            <a:r>
              <a:rPr lang="zh-CN" altLang="en-US" dirty="0" smtClean="0"/>
              <a:t>诺思的分析框架</a:t>
            </a:r>
            <a:endParaRPr lang="en-US" altLang="zh-CN" dirty="0" smtClean="0"/>
          </a:p>
          <a:p>
            <a:pPr>
              <a:buNone/>
            </a:pPr>
            <a:r>
              <a:rPr lang="en-US" altLang="zh-CN" dirty="0" smtClean="0"/>
              <a:t> The </a:t>
            </a:r>
            <a:r>
              <a:rPr lang="en-US" altLang="zh-CN" dirty="0" err="1" smtClean="0"/>
              <a:t>Northian</a:t>
            </a:r>
            <a:r>
              <a:rPr lang="en-US" altLang="zh-CN" dirty="0" smtClean="0"/>
              <a:t> Framework:  Institutional Arrangements+ Institutional Change+ Price Theory </a:t>
            </a:r>
            <a:r>
              <a:rPr lang="zh-CN" altLang="en-US" dirty="0" smtClean="0"/>
              <a:t>（</a:t>
            </a:r>
            <a:r>
              <a:rPr lang="en-US" altLang="zh-CN" dirty="0" smtClean="0"/>
              <a:t>North and Thomas, </a:t>
            </a:r>
            <a:r>
              <a:rPr lang="zh-CN" altLang="en-US" dirty="0" smtClean="0"/>
              <a:t>）</a:t>
            </a:r>
            <a:endParaRPr lang="en-US" altLang="zh-CN" dirty="0" smtClean="0"/>
          </a:p>
          <a:p>
            <a:r>
              <a:rPr lang="en-US" altLang="zh-CN" dirty="0" smtClean="0"/>
              <a:t>II.  </a:t>
            </a:r>
            <a:r>
              <a:rPr lang="zh-CN" altLang="en-US" dirty="0" smtClean="0"/>
              <a:t>麦克劳斯基的分析框架</a:t>
            </a:r>
            <a:endParaRPr lang="en-US" altLang="zh-CN" dirty="0" smtClean="0"/>
          </a:p>
          <a:p>
            <a:pPr>
              <a:buNone/>
            </a:pPr>
            <a:r>
              <a:rPr lang="en-US" altLang="zh-CN" dirty="0" smtClean="0"/>
              <a:t>McCloskey’  Framework and the persistence of institutions</a:t>
            </a:r>
          </a:p>
          <a:p>
            <a:r>
              <a:rPr lang="en-US" altLang="zh-CN" dirty="0" smtClean="0"/>
              <a:t>III.  </a:t>
            </a:r>
            <a:r>
              <a:rPr lang="zh-CN" altLang="en-US" dirty="0" smtClean="0"/>
              <a:t>钱德勒分析框架 </a:t>
            </a:r>
            <a:endParaRPr lang="en-US" altLang="zh-CN" dirty="0" smtClean="0"/>
          </a:p>
          <a:p>
            <a:pPr>
              <a:buNone/>
            </a:pPr>
            <a:r>
              <a:rPr lang="en-US" altLang="zh-CN" dirty="0" smtClean="0"/>
              <a:t> The </a:t>
            </a:r>
            <a:r>
              <a:rPr lang="en-US" altLang="zh-CN" dirty="0" err="1" smtClean="0"/>
              <a:t>Chandelarian</a:t>
            </a:r>
            <a:r>
              <a:rPr lang="en-US" altLang="zh-CN" dirty="0" smtClean="0"/>
              <a:t> Framework (</a:t>
            </a:r>
            <a:r>
              <a:rPr lang="zh-CN" altLang="en-US" dirty="0" smtClean="0"/>
              <a:t>经</a:t>
            </a:r>
            <a:r>
              <a:rPr lang="en-US" altLang="zh-CN" i="1" dirty="0" smtClean="0"/>
              <a:t>Naomi </a:t>
            </a:r>
            <a:r>
              <a:rPr lang="en-US" altLang="zh-CN" i="1" dirty="0" err="1" smtClean="0"/>
              <a:t>Lamereaux</a:t>
            </a:r>
            <a:r>
              <a:rPr lang="zh-CN" altLang="en-US" dirty="0" smtClean="0"/>
              <a:t>修改</a:t>
            </a:r>
            <a:r>
              <a:rPr lang="en-US" altLang="zh-CN" dirty="0" smtClean="0"/>
              <a:t>)</a:t>
            </a:r>
          </a:p>
          <a:p>
            <a:r>
              <a:rPr lang="en-US" altLang="zh-CN" dirty="0" smtClean="0"/>
              <a:t>IV.  </a:t>
            </a:r>
            <a:r>
              <a:rPr lang="zh-CN" altLang="en-US" dirty="0" smtClean="0"/>
              <a:t>分析性叙事框架</a:t>
            </a:r>
            <a:endParaRPr lang="en-US" altLang="zh-CN" dirty="0" smtClean="0"/>
          </a:p>
          <a:p>
            <a:pPr>
              <a:buNone/>
            </a:pPr>
            <a:r>
              <a:rPr lang="zh-CN" altLang="en-US" dirty="0" smtClean="0"/>
              <a:t> </a:t>
            </a:r>
            <a:r>
              <a:rPr lang="en-US" dirty="0" smtClean="0"/>
              <a:t>Analytic Narratives:  integrate institutional analysis with more traditional theory</a:t>
            </a:r>
            <a:r>
              <a:rPr lang="en-US" b="1" dirty="0" smtClean="0"/>
              <a:t> (</a:t>
            </a:r>
            <a:r>
              <a:rPr lang="zh-CN" altLang="en-US" b="1" dirty="0" smtClean="0"/>
              <a:t>见</a:t>
            </a:r>
            <a:r>
              <a:rPr lang="en-US" altLang="zh-CN" i="1" dirty="0" err="1" smtClean="0"/>
              <a:t>Avner</a:t>
            </a:r>
            <a:r>
              <a:rPr lang="en-US" altLang="zh-CN" i="1" dirty="0" smtClean="0"/>
              <a:t> Grief</a:t>
            </a:r>
            <a:r>
              <a:rPr lang="zh-CN" altLang="en-US" dirty="0" smtClean="0"/>
              <a:t>等的著作</a:t>
            </a:r>
            <a:r>
              <a:rPr lang="en-US" altLang="zh-CN" dirty="0" smtClean="0"/>
              <a:t>)</a:t>
            </a:r>
          </a:p>
          <a:p>
            <a:r>
              <a:rPr lang="en-US" altLang="zh-CN" dirty="0" smtClean="0"/>
              <a:t>V.  </a:t>
            </a:r>
            <a:r>
              <a:rPr lang="zh-CN" altLang="en-US" dirty="0" smtClean="0"/>
              <a:t>历史发展经济学框架</a:t>
            </a:r>
            <a:endParaRPr lang="en-US" altLang="zh-CN" dirty="0" smtClean="0"/>
          </a:p>
          <a:p>
            <a:pPr>
              <a:buNone/>
            </a:pPr>
            <a:r>
              <a:rPr lang="en-US" altLang="zh-CN" dirty="0" smtClean="0"/>
              <a:t>Historical development  (</a:t>
            </a:r>
            <a:r>
              <a:rPr lang="zh-CN" altLang="en-US" dirty="0" smtClean="0"/>
              <a:t>见</a:t>
            </a:r>
            <a:r>
              <a:rPr lang="en-US" altLang="zh-CN" i="1" dirty="0" smtClean="0"/>
              <a:t>Nathan Nunn</a:t>
            </a:r>
            <a:r>
              <a:rPr lang="zh-CN" altLang="en-US" dirty="0" smtClean="0"/>
              <a:t>等的著作</a:t>
            </a:r>
            <a:r>
              <a:rPr lang="en-US" altLang="zh-CN" dirty="0" smtClean="0"/>
              <a:t>)</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57166"/>
            <a:ext cx="8229600" cy="1285884"/>
          </a:xfrm>
        </p:spPr>
        <p:txBody>
          <a:bodyPr/>
          <a:lstStyle/>
          <a:p>
            <a:r>
              <a:rPr lang="zh-CN" altLang="en-US" dirty="0" smtClean="0"/>
              <a:t>麦克劳斯基的分析框架</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从史料出发，挖掘出制度的特征，分析制度安排的</a:t>
            </a:r>
            <a:r>
              <a:rPr lang="zh-CN" altLang="en-US" b="1" dirty="0" smtClean="0"/>
              <a:t>效率</a:t>
            </a:r>
            <a:r>
              <a:rPr lang="zh-CN" altLang="en-US" dirty="0" smtClean="0"/>
              <a:t>问题。</a:t>
            </a:r>
            <a:endParaRPr lang="en-US" altLang="zh-CN" dirty="0" smtClean="0"/>
          </a:p>
          <a:p>
            <a:pPr>
              <a:buNone/>
            </a:pPr>
            <a:r>
              <a:rPr lang="en-US" altLang="zh-CN" dirty="0" smtClean="0"/>
              <a:t>Summarizing institutional characteristics and efficiency based on original materials</a:t>
            </a:r>
          </a:p>
          <a:p>
            <a:r>
              <a:rPr lang="zh-CN" altLang="en-US" dirty="0" smtClean="0"/>
              <a:t>从制度经济学或法律经济学的理论出发，找到反常识的特征事实</a:t>
            </a:r>
            <a:endParaRPr lang="en-US" altLang="zh-CN" dirty="0" smtClean="0"/>
          </a:p>
          <a:p>
            <a:pPr>
              <a:buNone/>
            </a:pPr>
            <a:r>
              <a:rPr lang="en-US" altLang="zh-CN" dirty="0" smtClean="0"/>
              <a:t>Interpret the facts that give insights against conventional wisdom</a:t>
            </a:r>
          </a:p>
          <a:p>
            <a:r>
              <a:rPr lang="zh-CN" altLang="en-US" dirty="0" smtClean="0"/>
              <a:t>用经济学的建模方法进行机制分析并用实证的方法进行检验。</a:t>
            </a:r>
            <a:endParaRPr lang="en-US" altLang="zh-CN" dirty="0" smtClean="0"/>
          </a:p>
          <a:p>
            <a:pPr>
              <a:buNone/>
            </a:pPr>
            <a:r>
              <a:rPr lang="en-US" altLang="zh-CN" dirty="0" smtClean="0"/>
              <a:t>Economic modeling and empirical test</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85728"/>
            <a:ext cx="8501122" cy="1214446"/>
          </a:xfrm>
        </p:spPr>
        <p:txBody>
          <a:bodyPr>
            <a:noAutofit/>
          </a:bodyPr>
          <a:lstStyle/>
          <a:p>
            <a:r>
              <a:rPr lang="zh-CN" altLang="en-US" sz="6000" dirty="0" smtClean="0"/>
              <a:t>         敞田制</a:t>
            </a:r>
            <a:r>
              <a:rPr lang="en-US" altLang="zh-CN" sz="6000" dirty="0" smtClean="0"/>
              <a:t>—&gt; </a:t>
            </a:r>
            <a:r>
              <a:rPr lang="zh-CN" altLang="en-US" sz="6000" dirty="0" smtClean="0"/>
              <a:t>圈地 </a:t>
            </a:r>
            <a:r>
              <a:rPr lang="en-US" altLang="zh-CN" sz="4800" dirty="0" smtClean="0"/>
              <a:t/>
            </a:r>
            <a:br>
              <a:rPr lang="en-US" altLang="zh-CN" sz="4800" dirty="0" smtClean="0"/>
            </a:br>
            <a:r>
              <a:rPr lang="en-US" altLang="zh-CN" sz="4800" dirty="0" smtClean="0"/>
              <a:t>   </a:t>
            </a:r>
            <a:r>
              <a:rPr lang="zh-CN" altLang="en-US" sz="4800" dirty="0" smtClean="0"/>
              <a:t>（</a:t>
            </a:r>
            <a:r>
              <a:rPr lang="en-US" altLang="zh-CN" sz="4000" dirty="0" smtClean="0"/>
              <a:t>open-field system-&gt;enclosure</a:t>
            </a:r>
            <a:r>
              <a:rPr lang="zh-CN" altLang="en-US" sz="4800" dirty="0" smtClean="0"/>
              <a:t>）</a:t>
            </a:r>
            <a:r>
              <a:rPr lang="en-US" altLang="zh-CN" sz="4800" dirty="0" smtClean="0"/>
              <a:t> </a:t>
            </a:r>
            <a:endParaRPr lang="zh-CN" altLang="en-US" sz="4800" dirty="0"/>
          </a:p>
        </p:txBody>
      </p:sp>
      <p:pic>
        <p:nvPicPr>
          <p:cNvPr id="5" name="内容占位符 4" descr="slide4-n.jpg"/>
          <p:cNvPicPr>
            <a:picLocks noGrp="1" noChangeAspect="1"/>
          </p:cNvPicPr>
          <p:nvPr>
            <p:ph sz="half" idx="1"/>
          </p:nvPr>
        </p:nvPicPr>
        <p:blipFill>
          <a:blip r:embed="rId2"/>
          <a:stretch>
            <a:fillRect/>
          </a:stretch>
        </p:blipFill>
        <p:spPr>
          <a:xfrm>
            <a:off x="785786" y="1643050"/>
            <a:ext cx="7215238" cy="500066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653210"/>
          </a:xfrm>
        </p:spPr>
        <p:txBody>
          <a:bodyPr>
            <a:noAutofit/>
          </a:bodyPr>
          <a:lstStyle/>
          <a:p>
            <a:pPr algn="ctr"/>
            <a:r>
              <a:rPr lang="en-US" altLang="zh-CN" sz="5400" dirty="0" smtClean="0"/>
              <a:t> </a:t>
            </a:r>
            <a:r>
              <a:rPr lang="zh-CN" altLang="en-US" sz="5400" dirty="0" smtClean="0"/>
              <a:t>英国的敞田制</a:t>
            </a:r>
            <a:r>
              <a:rPr lang="en-US" altLang="zh-CN" sz="4800" dirty="0" smtClean="0"/>
              <a:t/>
            </a:r>
            <a:br>
              <a:rPr lang="en-US" altLang="zh-CN" sz="4800" dirty="0" smtClean="0"/>
            </a:br>
            <a:r>
              <a:rPr lang="en-US" altLang="zh-CN" sz="4800" dirty="0" smtClean="0"/>
              <a:t>(the British Open-field System)</a:t>
            </a:r>
            <a:endParaRPr lang="zh-CN" altLang="en-US" sz="4800" dirty="0"/>
          </a:p>
        </p:txBody>
      </p:sp>
      <p:sp>
        <p:nvSpPr>
          <p:cNvPr id="6" name="内容占位符 5"/>
          <p:cNvSpPr>
            <a:spLocks noGrp="1"/>
          </p:cNvSpPr>
          <p:nvPr>
            <p:ph sz="half" idx="2"/>
          </p:nvPr>
        </p:nvSpPr>
        <p:spPr/>
        <p:txBody>
          <a:bodyPr/>
          <a:lstStyle/>
          <a:p>
            <a:endParaRPr lang="zh-CN" altLang="en-US"/>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8794" y="1428736"/>
            <a:ext cx="5786477" cy="52149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57200" y="704088"/>
            <a:ext cx="8229600" cy="1296152"/>
          </a:xfrm>
        </p:spPr>
        <p:txBody>
          <a:bodyPr>
            <a:normAutofit fontScale="90000"/>
          </a:bodyPr>
          <a:lstStyle/>
          <a:p>
            <a:r>
              <a:rPr lang="zh-CN" altLang="en-US" dirty="0" smtClean="0"/>
              <a:t>敞田制的历史背景</a:t>
            </a:r>
            <a:r>
              <a:rPr lang="en-US" altLang="zh-CN" dirty="0" smtClean="0"/>
              <a:t/>
            </a:r>
            <a:br>
              <a:rPr lang="en-US" altLang="zh-CN" dirty="0" smtClean="0"/>
            </a:br>
            <a:r>
              <a:rPr lang="en-US" altLang="zh-CN" sz="4900" dirty="0" smtClean="0"/>
              <a:t>Historical background of the system</a:t>
            </a:r>
            <a:endParaRPr lang="zh-CN" altLang="en-US" sz="4900" dirty="0"/>
          </a:p>
        </p:txBody>
      </p:sp>
      <p:sp>
        <p:nvSpPr>
          <p:cNvPr id="6" name="内容占位符 5"/>
          <p:cNvSpPr>
            <a:spLocks noGrp="1"/>
          </p:cNvSpPr>
          <p:nvPr>
            <p:ph idx="1"/>
          </p:nvPr>
        </p:nvSpPr>
        <p:spPr>
          <a:xfrm>
            <a:off x="357158" y="2214554"/>
            <a:ext cx="8229600" cy="4103368"/>
          </a:xfrm>
        </p:spPr>
        <p:txBody>
          <a:bodyPr>
            <a:normAutofit/>
          </a:bodyPr>
          <a:lstStyle/>
          <a:p>
            <a:r>
              <a:rPr lang="zh-CN" altLang="en-US" dirty="0" smtClean="0"/>
              <a:t>从中世纪欧洲开始一直到</a:t>
            </a:r>
            <a:r>
              <a:rPr lang="en-US" altLang="zh-CN" dirty="0" smtClean="0"/>
              <a:t>20</a:t>
            </a:r>
            <a:r>
              <a:rPr lang="zh-CN" altLang="en-US" dirty="0" smtClean="0"/>
              <a:t>世纪的某些地区</a:t>
            </a:r>
            <a:endParaRPr lang="en-US" dirty="0" smtClean="0"/>
          </a:p>
          <a:p>
            <a:r>
              <a:rPr lang="en-US" dirty="0" smtClean="0"/>
              <a:t>The </a:t>
            </a:r>
            <a:r>
              <a:rPr lang="en-US" b="1" dirty="0" smtClean="0"/>
              <a:t>open-field system</a:t>
            </a:r>
            <a:r>
              <a:rPr lang="en-US" dirty="0" smtClean="0"/>
              <a:t> was the prevalent agricultural system in much of Europe during the Middle Ages and lasted into the 20th century in parts of western Europe, Russia, and Iran.</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428736"/>
          </a:xfrm>
        </p:spPr>
        <p:txBody>
          <a:bodyPr>
            <a:normAutofit fontScale="90000"/>
          </a:bodyPr>
          <a:lstStyle/>
          <a:p>
            <a:r>
              <a:rPr lang="zh-CN" altLang="en-US" dirty="0" smtClean="0"/>
              <a:t>敞田制的地权结构</a:t>
            </a:r>
            <a:r>
              <a:rPr lang="en-US" altLang="zh-CN" dirty="0" smtClean="0"/>
              <a:t/>
            </a:r>
            <a:br>
              <a:rPr lang="en-US" altLang="zh-CN" dirty="0" smtClean="0"/>
            </a:br>
            <a:r>
              <a:rPr lang="en-US" altLang="zh-CN" dirty="0" smtClean="0"/>
              <a:t>Structure of Property Right</a:t>
            </a:r>
            <a:endParaRPr lang="zh-CN" altLang="en-US" dirty="0"/>
          </a:p>
        </p:txBody>
      </p:sp>
      <p:sp>
        <p:nvSpPr>
          <p:cNvPr id="3" name="内容占位符 2"/>
          <p:cNvSpPr>
            <a:spLocks noGrp="1"/>
          </p:cNvSpPr>
          <p:nvPr>
            <p:ph idx="1"/>
          </p:nvPr>
        </p:nvSpPr>
        <p:spPr>
          <a:xfrm>
            <a:off x="285720" y="1571612"/>
            <a:ext cx="8358246" cy="5000660"/>
          </a:xfrm>
        </p:spPr>
        <p:txBody>
          <a:bodyPr>
            <a:normAutofit fontScale="92500" lnSpcReduction="20000"/>
          </a:bodyPr>
          <a:lstStyle/>
          <a:p>
            <a:r>
              <a:rPr lang="zh-CN" altLang="en-US" dirty="0" smtClean="0"/>
              <a:t>三块大田的轮作</a:t>
            </a:r>
            <a:endParaRPr lang="en-US" dirty="0" smtClean="0"/>
          </a:p>
          <a:p>
            <a:pPr>
              <a:buNone/>
            </a:pPr>
            <a:r>
              <a:rPr lang="en-US" dirty="0" smtClean="0"/>
              <a:t>    In the mature open-field system, villagers raised grain in a system of </a:t>
            </a:r>
            <a:r>
              <a:rPr lang="en-US" b="1" dirty="0" smtClean="0"/>
              <a:t>three-course crop rotation </a:t>
            </a:r>
            <a:r>
              <a:rPr lang="en-US" dirty="0" smtClean="0"/>
              <a:t>on fields of several hundred acres each.</a:t>
            </a:r>
          </a:p>
          <a:p>
            <a:r>
              <a:rPr lang="zh-CN" altLang="en-US" dirty="0" smtClean="0"/>
              <a:t>农民的共同放牧</a:t>
            </a:r>
            <a:endParaRPr lang="en-US" dirty="0" smtClean="0"/>
          </a:p>
          <a:p>
            <a:pPr>
              <a:buNone/>
            </a:pPr>
            <a:r>
              <a:rPr lang="en-US" dirty="0" smtClean="0"/>
              <a:t>   At the same time, the villagers raised animals, which grazed not only on </a:t>
            </a:r>
            <a:r>
              <a:rPr lang="en-US" b="1" dirty="0" smtClean="0"/>
              <a:t>common land</a:t>
            </a:r>
            <a:r>
              <a:rPr lang="en-US" dirty="0" smtClean="0"/>
              <a:t> but also on whichever fields lay </a:t>
            </a:r>
            <a:r>
              <a:rPr lang="en-US" b="1" dirty="0" smtClean="0"/>
              <a:t>fallow </a:t>
            </a:r>
            <a:r>
              <a:rPr lang="en-US" dirty="0" smtClean="0"/>
              <a:t>as part of the crop rotation. </a:t>
            </a:r>
            <a:endParaRPr lang="en-US" altLang="zh-CN" dirty="0" smtClean="0"/>
          </a:p>
          <a:p>
            <a:r>
              <a:rPr lang="zh-CN" altLang="en-US" dirty="0" smtClean="0"/>
              <a:t>田地被分割为细长的小条状。</a:t>
            </a:r>
            <a:endParaRPr lang="en-US" dirty="0" smtClean="0"/>
          </a:p>
          <a:p>
            <a:pPr>
              <a:buNone/>
            </a:pPr>
            <a:r>
              <a:rPr lang="en-US" dirty="0" smtClean="0"/>
              <a:t>    Arable land belonging to a manor was divided into many </a:t>
            </a:r>
            <a:r>
              <a:rPr lang="en-US" b="1" dirty="0" smtClean="0"/>
              <a:t>long narrow furlongs </a:t>
            </a:r>
            <a:r>
              <a:rPr lang="en-US" dirty="0" smtClean="0"/>
              <a:t>for cultivation.</a:t>
            </a:r>
          </a:p>
          <a:p>
            <a:r>
              <a:rPr lang="zh-CN" altLang="en-US" dirty="0" smtClean="0"/>
              <a:t>农民的地不是一整块，而是呈长条状分散分布于各区域。</a:t>
            </a:r>
            <a:endParaRPr lang="en-US" altLang="zh-CN" dirty="0" smtClean="0"/>
          </a:p>
          <a:p>
            <a:pPr>
              <a:buNone/>
            </a:pPr>
            <a:r>
              <a:rPr lang="en-US" altLang="zh-CN" dirty="0" smtClean="0"/>
              <a:t>    The peasant’s holdings in any field were not a single continuous plot but took the form of narrow strips </a:t>
            </a:r>
            <a:r>
              <a:rPr lang="en-US" altLang="zh-CN" b="1" dirty="0" smtClean="0"/>
              <a:t>scattered </a:t>
            </a:r>
            <a:r>
              <a:rPr lang="en-US" altLang="zh-CN" dirty="0" smtClean="0"/>
              <a:t>all over the fields.</a:t>
            </a:r>
            <a:endParaRPr lang="zh-CN" altLang="en-US" dirty="0" smtClean="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85728"/>
            <a:ext cx="9144000" cy="1428760"/>
          </a:xfrm>
        </p:spPr>
        <p:txBody>
          <a:bodyPr>
            <a:noAutofit/>
          </a:bodyPr>
          <a:lstStyle/>
          <a:p>
            <a:r>
              <a:rPr lang="zh-CN" altLang="en-US" sz="4800" dirty="0" smtClean="0"/>
              <a:t>关于敞田制历史起源的假说  </a:t>
            </a:r>
            <a:r>
              <a:rPr lang="en-US" altLang="zh-CN" sz="4800" dirty="0" smtClean="0"/>
              <a:t>(1)</a:t>
            </a:r>
            <a:r>
              <a:rPr lang="en-US" altLang="zh-CN" sz="4000" dirty="0" smtClean="0"/>
              <a:t/>
            </a:r>
            <a:br>
              <a:rPr lang="en-US" altLang="zh-CN" sz="4000" dirty="0" smtClean="0"/>
            </a:br>
            <a:r>
              <a:rPr lang="en-US" altLang="zh-CN" sz="3200" dirty="0" smtClean="0"/>
              <a:t>hypotheses about the origin of the Open-field System</a:t>
            </a:r>
            <a:endParaRPr lang="zh-CN" altLang="en-US" sz="3200" dirty="0"/>
          </a:p>
        </p:txBody>
      </p:sp>
      <p:sp>
        <p:nvSpPr>
          <p:cNvPr id="3" name="内容占位符 2"/>
          <p:cNvSpPr>
            <a:spLocks noGrp="1"/>
          </p:cNvSpPr>
          <p:nvPr>
            <p:ph idx="1"/>
          </p:nvPr>
        </p:nvSpPr>
        <p:spPr>
          <a:xfrm>
            <a:off x="457200" y="1928802"/>
            <a:ext cx="8229600" cy="4572032"/>
          </a:xfrm>
        </p:spPr>
        <p:txBody>
          <a:bodyPr/>
          <a:lstStyle/>
          <a:p>
            <a:r>
              <a:rPr lang="zh-CN" altLang="en-US" sz="3200" dirty="0" smtClean="0">
                <a:latin typeface="Times New Roman" panose="02020603050405020304" pitchFamily="18" charset="0"/>
                <a:cs typeface="Times New Roman" panose="02020603050405020304" pitchFamily="18" charset="0"/>
                <a:sym typeface="宋体" panose="02010600030101010101" pitchFamily="2" charset="-122"/>
              </a:rPr>
              <a:t>平等主义</a:t>
            </a:r>
            <a:endParaRPr lang="en-US" altLang="zh-CN" sz="3200" dirty="0" smtClean="0">
              <a:latin typeface="Times New Roman" panose="02020603050405020304" pitchFamily="18" charset="0"/>
              <a:cs typeface="Times New Roman" panose="02020603050405020304" pitchFamily="18" charset="0"/>
              <a:sym typeface="宋体" panose="02010600030101010101" pitchFamily="2" charset="-122"/>
            </a:endParaRPr>
          </a:p>
          <a:p>
            <a:pPr>
              <a:buNone/>
            </a:pPr>
            <a:r>
              <a:rPr lang="en-US" altLang="zh-CN" sz="3200" dirty="0" smtClean="0">
                <a:latin typeface="Times New Roman" panose="02020603050405020304" pitchFamily="18" charset="0"/>
                <a:cs typeface="Times New Roman" panose="02020603050405020304" pitchFamily="18" charset="0"/>
                <a:sym typeface="宋体" panose="02010600030101010101" pitchFamily="2" charset="-122"/>
              </a:rPr>
              <a:t>   A</a:t>
            </a:r>
            <a:r>
              <a:rPr lang="zh-CN" altLang="en-US" sz="3200" dirty="0" smtClean="0">
                <a:latin typeface="Times New Roman" panose="02020603050405020304" pitchFamily="18" charset="0"/>
                <a:cs typeface="Times New Roman" panose="02020603050405020304" pitchFamily="18" charset="0"/>
                <a:sym typeface="宋体" panose="02010600030101010101" pitchFamily="2" charset="-122"/>
              </a:rPr>
              <a:t> </a:t>
            </a:r>
            <a:r>
              <a:rPr lang="en-US" altLang="zh-CN" sz="3200" dirty="0" smtClean="0">
                <a:latin typeface="Times New Roman" panose="02020603050405020304" pitchFamily="18" charset="0"/>
                <a:cs typeface="Times New Roman" panose="02020603050405020304" pitchFamily="18" charset="0"/>
                <a:sym typeface="宋体" panose="02010600030101010101" pitchFamily="2" charset="-122"/>
              </a:rPr>
              <a:t>S</a:t>
            </a:r>
            <a:r>
              <a:rPr lang="zh-CN" altLang="en-US" sz="3200" dirty="0" smtClean="0">
                <a:latin typeface="Times New Roman" panose="02020603050405020304" pitchFamily="18" charset="0"/>
                <a:cs typeface="Times New Roman" panose="02020603050405020304" pitchFamily="18" charset="0"/>
                <a:sym typeface="宋体" panose="02010600030101010101" pitchFamily="2" charset="-122"/>
              </a:rPr>
              <a:t>pirit of </a:t>
            </a:r>
            <a:r>
              <a:rPr lang="en-US" altLang="zh-CN" sz="3200" dirty="0" err="1" smtClean="0">
                <a:latin typeface="Times New Roman" panose="02020603050405020304" pitchFamily="18" charset="0"/>
                <a:cs typeface="Times New Roman" panose="02020603050405020304" pitchFamily="18" charset="0"/>
                <a:sym typeface="宋体" panose="02010600030101010101" pitchFamily="2" charset="-122"/>
              </a:rPr>
              <a:t>Eq</a:t>
            </a:r>
            <a:r>
              <a:rPr lang="zh-CN" altLang="en-US" sz="3200" dirty="0" smtClean="0">
                <a:latin typeface="Times New Roman" panose="02020603050405020304" pitchFamily="18" charset="0"/>
                <a:cs typeface="Times New Roman" panose="02020603050405020304" pitchFamily="18" charset="0"/>
                <a:sym typeface="宋体" panose="02010600030101010101" pitchFamily="2" charset="-122"/>
              </a:rPr>
              <a:t>alitarianism</a:t>
            </a:r>
            <a:endParaRPr lang="en-US" altLang="zh-CN" sz="3200" dirty="0" smtClean="0">
              <a:latin typeface="Times New Roman" panose="02020603050405020304" pitchFamily="18" charset="0"/>
              <a:cs typeface="Times New Roman" panose="02020603050405020304" pitchFamily="18" charset="0"/>
              <a:sym typeface="宋体" panose="02010600030101010101" pitchFamily="2" charset="-122"/>
            </a:endParaRPr>
          </a:p>
          <a:p>
            <a:pPr>
              <a:buNone/>
            </a:pPr>
            <a:endParaRPr lang="en-US" dirty="0" smtClean="0">
              <a:latin typeface="Times New Roman" panose="02020603050405020304" pitchFamily="18" charset="0"/>
              <a:cs typeface="Times New Roman" panose="02020603050405020304" pitchFamily="18" charset="0"/>
              <a:sym typeface="宋体" panose="02010600030101010101" pitchFamily="2" charset="-122"/>
            </a:endParaRPr>
          </a:p>
          <a:p>
            <a:pPr>
              <a:buNone/>
            </a:pPr>
            <a:r>
              <a:rPr lang="en-US" dirty="0" smtClean="0"/>
              <a:t>“And whence, we must ask, comes that system of intermixed ‘strip-holding’ that we find in our English fields? Who laid out those fields? The obvious answer is that they were laid out by men who would sacrifice economy and efficiency at the shrine of equality”. </a:t>
            </a:r>
            <a:r>
              <a:rPr lang="zh-CN" altLang="en-US" dirty="0" smtClean="0"/>
              <a:t>（</a:t>
            </a:r>
            <a:r>
              <a:rPr lang="en-US" altLang="zh-CN" dirty="0" smtClean="0"/>
              <a:t>Maitland</a:t>
            </a:r>
            <a:r>
              <a:rPr lang="zh-CN" altLang="en-US" dirty="0" smtClean="0"/>
              <a:t>）</a:t>
            </a:r>
            <a:endParaRPr lang="en-US" dirty="0" smtClean="0"/>
          </a:p>
          <a:p>
            <a:pPr>
              <a:buNone/>
            </a:pP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367590"/>
          </a:xfrm>
        </p:spPr>
        <p:txBody>
          <a:bodyPr>
            <a:noAutofit/>
          </a:bodyPr>
          <a:lstStyle/>
          <a:p>
            <a:r>
              <a:rPr lang="zh-CN" altLang="en-US" sz="4400" dirty="0" smtClean="0"/>
              <a:t>关于敞田制历史起源的假说  </a:t>
            </a:r>
            <a:r>
              <a:rPr lang="en-US" altLang="zh-CN" sz="4400" dirty="0" smtClean="0"/>
              <a:t>(2)</a:t>
            </a:r>
            <a:br>
              <a:rPr lang="en-US" altLang="zh-CN" sz="4400" dirty="0" smtClean="0"/>
            </a:br>
            <a:r>
              <a:rPr lang="en-US" altLang="zh-CN" sz="3600" dirty="0" smtClean="0"/>
              <a:t>hypotheses about the origin of the Open-field System</a:t>
            </a:r>
            <a:endParaRPr lang="zh-CN" altLang="en-US" sz="3600" dirty="0"/>
          </a:p>
        </p:txBody>
      </p:sp>
      <p:sp>
        <p:nvSpPr>
          <p:cNvPr id="3" name="内容占位符 2"/>
          <p:cNvSpPr>
            <a:spLocks noGrp="1"/>
          </p:cNvSpPr>
          <p:nvPr>
            <p:ph idx="1"/>
          </p:nvPr>
        </p:nvSpPr>
        <p:spPr>
          <a:xfrm>
            <a:off x="457200" y="2357430"/>
            <a:ext cx="8229600" cy="3967170"/>
          </a:xfrm>
        </p:spPr>
        <p:txBody>
          <a:bodyPr/>
          <a:lstStyle/>
          <a:p>
            <a:r>
              <a:rPr lang="zh-CN" altLang="en-US" sz="3200" dirty="0" smtClean="0">
                <a:latin typeface="Times New Roman" panose="02020603050405020304" pitchFamily="18" charset="0"/>
                <a:cs typeface="Times New Roman" panose="02020603050405020304" pitchFamily="18" charset="0"/>
                <a:sym typeface="宋体" panose="02010600030101010101" pitchFamily="2" charset="-122"/>
              </a:rPr>
              <a:t>可分割的继承制</a:t>
            </a:r>
            <a:endParaRPr lang="en-US" altLang="zh-CN" sz="3200" dirty="0" smtClean="0">
              <a:latin typeface="Times New Roman" panose="02020603050405020304" pitchFamily="18" charset="0"/>
              <a:cs typeface="Times New Roman" panose="02020603050405020304" pitchFamily="18" charset="0"/>
              <a:sym typeface="宋体" panose="02010600030101010101" pitchFamily="2" charset="-122"/>
            </a:endParaRPr>
          </a:p>
          <a:p>
            <a:pPr>
              <a:buNone/>
            </a:pPr>
            <a:r>
              <a:rPr lang="en-US" altLang="zh-CN" sz="3200" dirty="0" smtClean="0">
                <a:latin typeface="Times New Roman" panose="02020603050405020304" pitchFamily="18" charset="0"/>
                <a:cs typeface="Times New Roman" panose="02020603050405020304" pitchFamily="18" charset="0"/>
                <a:sym typeface="宋体" panose="02010600030101010101" pitchFamily="2" charset="-122"/>
              </a:rPr>
              <a:t>  T</a:t>
            </a:r>
            <a:r>
              <a:rPr lang="zh-CN" altLang="en-US" sz="3200" dirty="0" smtClean="0">
                <a:latin typeface="Times New Roman" panose="02020603050405020304" pitchFamily="18" charset="0"/>
                <a:cs typeface="Times New Roman" panose="02020603050405020304" pitchFamily="18" charset="0"/>
                <a:sym typeface="宋体" panose="02010600030101010101" pitchFamily="2" charset="-122"/>
              </a:rPr>
              <a:t>he operation of inheritance laws </a:t>
            </a:r>
            <a:endParaRPr lang="en-US" altLang="zh-CN" sz="3200" dirty="0" smtClean="0">
              <a:latin typeface="Times New Roman" panose="02020603050405020304" pitchFamily="18" charset="0"/>
              <a:cs typeface="Times New Roman" panose="02020603050405020304" pitchFamily="18" charset="0"/>
              <a:sym typeface="宋体" panose="02010600030101010101" pitchFamily="2" charset="-122"/>
            </a:endParaRPr>
          </a:p>
          <a:p>
            <a:pPr>
              <a:buNone/>
            </a:pPr>
            <a:r>
              <a:rPr lang="zh-CN" altLang="en-US" sz="3200" dirty="0" smtClean="0">
                <a:latin typeface="Times New Roman" panose="02020603050405020304" pitchFamily="18" charset="0"/>
                <a:cs typeface="Times New Roman" panose="02020603050405020304" pitchFamily="18" charset="0"/>
                <a:sym typeface="宋体" panose="02010600030101010101" pitchFamily="2" charset="-122"/>
              </a:rPr>
              <a:t>（</a:t>
            </a:r>
            <a:r>
              <a:rPr lang="en-US" altLang="zh-CN" sz="3200" dirty="0" err="1" smtClean="0">
                <a:latin typeface="Times New Roman" panose="02020603050405020304" pitchFamily="18" charset="0"/>
                <a:cs typeface="Times New Roman" panose="02020603050405020304" pitchFamily="18" charset="0"/>
                <a:sym typeface="宋体" panose="02010600030101010101" pitchFamily="2" charset="-122"/>
              </a:rPr>
              <a:t>partible</a:t>
            </a:r>
            <a:r>
              <a:rPr lang="en-US" altLang="zh-CN" sz="3200" dirty="0" smtClean="0">
                <a:latin typeface="Times New Roman" panose="02020603050405020304" pitchFamily="18" charset="0"/>
                <a:cs typeface="Times New Roman" panose="02020603050405020304" pitchFamily="18" charset="0"/>
                <a:sym typeface="宋体" panose="02010600030101010101" pitchFamily="2" charset="-122"/>
              </a:rPr>
              <a:t> inheritance</a:t>
            </a:r>
            <a:r>
              <a:rPr lang="zh-CN" altLang="en-US" sz="3200" dirty="0" smtClean="0">
                <a:latin typeface="Times New Roman" panose="02020603050405020304" pitchFamily="18" charset="0"/>
                <a:cs typeface="Times New Roman" panose="02020603050405020304" pitchFamily="18" charset="0"/>
                <a:sym typeface="宋体" panose="02010600030101010101" pitchFamily="2" charset="-122"/>
              </a:rPr>
              <a:t>）</a:t>
            </a:r>
            <a:endParaRPr lang="en-US" altLang="zh-CN" sz="3200" dirty="0" smtClean="0">
              <a:latin typeface="Times New Roman" panose="02020603050405020304" pitchFamily="18" charset="0"/>
              <a:cs typeface="Times New Roman" panose="02020603050405020304" pitchFamily="18" charset="0"/>
              <a:sym typeface="宋体" panose="02010600030101010101" pitchFamily="2" charset="-122"/>
            </a:endParaRPr>
          </a:p>
          <a:p>
            <a:pPr>
              <a:buNone/>
            </a:pPr>
            <a:endParaRPr lang="en-US" sz="2800" dirty="0" smtClean="0"/>
          </a:p>
          <a:p>
            <a:pPr>
              <a:buNone/>
            </a:pPr>
            <a:r>
              <a:rPr lang="en-US" sz="2800" dirty="0" smtClean="0"/>
              <a:t>When land was continually subdivided in estates, it could end up in the form of small scattered holding (</a:t>
            </a:r>
            <a:r>
              <a:rPr lang="en-US" sz="2800" dirty="0" err="1" smtClean="0"/>
              <a:t>Thirsk</a:t>
            </a:r>
            <a:r>
              <a:rPr lang="en-US" sz="2800" dirty="0" smtClean="0"/>
              <a:t> 1964).</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867656"/>
          </a:xfrm>
        </p:spPr>
        <p:txBody>
          <a:bodyPr>
            <a:normAutofit fontScale="90000"/>
          </a:bodyPr>
          <a:lstStyle/>
          <a:p>
            <a:r>
              <a:rPr lang="zh-CN" altLang="en-US" dirty="0" smtClean="0"/>
              <a:t>敞田制下制度安排的效率问题</a:t>
            </a:r>
            <a:r>
              <a:rPr lang="en-US" altLang="zh-CN" dirty="0" smtClean="0"/>
              <a:t/>
            </a:r>
            <a:br>
              <a:rPr lang="en-US" altLang="zh-CN" dirty="0" smtClean="0"/>
            </a:br>
            <a:r>
              <a:rPr lang="en-US" altLang="zh-CN" dirty="0" smtClean="0"/>
              <a:t> Inefficiencies of the system</a:t>
            </a:r>
            <a:br>
              <a:rPr lang="en-US" altLang="zh-CN" dirty="0" smtClean="0"/>
            </a:br>
            <a:endParaRPr lang="zh-CN" altLang="en-US" dirty="0"/>
          </a:p>
        </p:txBody>
      </p:sp>
      <p:sp>
        <p:nvSpPr>
          <p:cNvPr id="3" name="内容占位符 2"/>
          <p:cNvSpPr>
            <a:spLocks noGrp="1"/>
          </p:cNvSpPr>
          <p:nvPr>
            <p:ph idx="1"/>
          </p:nvPr>
        </p:nvSpPr>
        <p:spPr>
          <a:xfrm>
            <a:off x="457200" y="2143116"/>
            <a:ext cx="8229600" cy="4181484"/>
          </a:xfrm>
        </p:spPr>
        <p:txBody>
          <a:bodyPr/>
          <a:lstStyle/>
          <a:p>
            <a:r>
              <a:rPr lang="zh-CN" altLang="en-US" dirty="0" smtClean="0"/>
              <a:t>与圈地后相比，敞田制的效率损失为</a:t>
            </a:r>
            <a:r>
              <a:rPr lang="en-US" altLang="zh-CN" dirty="0" smtClean="0"/>
              <a:t>13%</a:t>
            </a:r>
            <a:r>
              <a:rPr lang="zh-CN" altLang="en-US" dirty="0" smtClean="0"/>
              <a:t>左右</a:t>
            </a:r>
            <a:endParaRPr lang="en-US" altLang="zh-CN" dirty="0" smtClean="0"/>
          </a:p>
          <a:p>
            <a:r>
              <a:rPr lang="en-US" altLang="zh-CN" dirty="0" smtClean="0"/>
              <a:t>McCloskey: “ I have elsewhere used the typical increase in the rent of land after enclosure to estimate that the proportion of a village’s output loss in the seventeenth and eighteenth centuries was on the order of 13 percent……. </a:t>
            </a:r>
            <a:r>
              <a:rPr lang="en-US" altLang="zh-CN" b="1" dirty="0" smtClean="0"/>
              <a:t>Yet why would a malnourished peasant throw away a tenth of his output?</a:t>
            </a:r>
            <a:r>
              <a:rPr lang="zh-CN" altLang="en-US" dirty="0" smtClean="0"/>
              <a:t>”</a:t>
            </a:r>
            <a:endParaRPr lang="en-US" altLang="zh-CN" dirty="0" smtClean="0"/>
          </a:p>
          <a:p>
            <a:pPr>
              <a:buNone/>
            </a:pPr>
            <a:r>
              <a:rPr lang="en-US" altLang="zh-CN" dirty="0" smtClean="0"/>
              <a:t>   (</a:t>
            </a:r>
            <a:r>
              <a:rPr lang="zh-CN" altLang="en-US" dirty="0" smtClean="0"/>
              <a:t>反常识</a:t>
            </a:r>
            <a:r>
              <a:rPr lang="en-US" altLang="zh-CN" dirty="0" smtClean="0"/>
              <a:t>)</a:t>
            </a:r>
            <a:endParaRPr lang="zh-CN" altLang="en-US" dirty="0" smtClean="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938962"/>
          </a:xfrm>
        </p:spPr>
        <p:txBody>
          <a:bodyPr>
            <a:normAutofit/>
          </a:bodyPr>
          <a:lstStyle/>
          <a:p>
            <a:r>
              <a:rPr lang="zh-CN" altLang="en-US" sz="5400" dirty="0" smtClean="0"/>
              <a:t>讲座大纲  </a:t>
            </a:r>
            <a:r>
              <a:rPr lang="en-US" altLang="zh-CN" sz="5400" dirty="0" smtClean="0"/>
              <a:t>Roadmap</a:t>
            </a:r>
            <a:endParaRPr lang="zh-CN" altLang="en-US" sz="5400" dirty="0"/>
          </a:p>
        </p:txBody>
      </p:sp>
      <p:sp>
        <p:nvSpPr>
          <p:cNvPr id="3" name="内容占位符 2"/>
          <p:cNvSpPr>
            <a:spLocks noGrp="1"/>
          </p:cNvSpPr>
          <p:nvPr>
            <p:ph idx="1"/>
          </p:nvPr>
        </p:nvSpPr>
        <p:spPr>
          <a:xfrm>
            <a:off x="214282" y="1785926"/>
            <a:ext cx="8715436" cy="4714908"/>
          </a:xfrm>
        </p:spPr>
        <p:txBody>
          <a:bodyPr>
            <a:normAutofit/>
          </a:bodyPr>
          <a:lstStyle/>
          <a:p>
            <a:r>
              <a:rPr lang="zh-CN" altLang="en-US" sz="2800" dirty="0" smtClean="0"/>
              <a:t>什么是制度分析？</a:t>
            </a:r>
            <a:endParaRPr lang="en-US" altLang="zh-CN" sz="2800" dirty="0" smtClean="0"/>
          </a:p>
          <a:p>
            <a:r>
              <a:rPr lang="zh-CN" altLang="en-US" sz="2800" dirty="0" smtClean="0"/>
              <a:t>制度分析如何嵌入经济史的研究传统？</a:t>
            </a:r>
            <a:endParaRPr lang="en-US" altLang="zh-CN" sz="2800" dirty="0" smtClean="0"/>
          </a:p>
          <a:p>
            <a:r>
              <a:rPr lang="zh-CN" altLang="en-US" sz="2800" dirty="0" smtClean="0"/>
              <a:t>制度</a:t>
            </a:r>
            <a:r>
              <a:rPr lang="zh-CN" altLang="en-US" sz="2800" dirty="0" smtClean="0"/>
              <a:t>分析在西方经济史当中的几个经典课题</a:t>
            </a:r>
            <a:endParaRPr lang="en-US" altLang="zh-CN" sz="2800" dirty="0" smtClean="0"/>
          </a:p>
          <a:p>
            <a:r>
              <a:rPr lang="zh-CN" altLang="en-US" sz="2800" dirty="0" smtClean="0"/>
              <a:t>制度分析在美国经济史学科当中的代表人物和代表作</a:t>
            </a:r>
            <a:endParaRPr lang="en-US" altLang="zh-CN" sz="2800" dirty="0" smtClean="0"/>
          </a:p>
          <a:p>
            <a:r>
              <a:rPr lang="zh-CN" altLang="en-US" sz="2800" dirty="0" smtClean="0"/>
              <a:t>五个典型的分析框架</a:t>
            </a:r>
            <a:endParaRPr lang="en-US" altLang="zh-CN" sz="2800" dirty="0" smtClean="0"/>
          </a:p>
          <a:p>
            <a:r>
              <a:rPr lang="zh-CN" altLang="en-US" sz="2800" dirty="0" smtClean="0"/>
              <a:t>案例分析</a:t>
            </a:r>
            <a:endParaRPr lang="en-US" altLang="zh-CN" sz="2800" dirty="0" smtClean="0"/>
          </a:p>
          <a:p>
            <a:r>
              <a:rPr lang="zh-CN" altLang="en-US" sz="2800" dirty="0" smtClean="0"/>
              <a:t>小结</a:t>
            </a:r>
            <a:endParaRPr lang="zh-CN"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500042"/>
            <a:ext cx="8929718" cy="1143008"/>
          </a:xfrm>
        </p:spPr>
        <p:txBody>
          <a:bodyPr>
            <a:normAutofit fontScale="90000"/>
          </a:bodyPr>
          <a:lstStyle/>
          <a:p>
            <a:r>
              <a:rPr lang="zh-CN" altLang="en-US" dirty="0" smtClean="0"/>
              <a:t>敞田制的经济解释</a:t>
            </a:r>
            <a:r>
              <a:rPr lang="en-US" altLang="zh-CN" dirty="0" smtClean="0"/>
              <a:t/>
            </a:r>
            <a:br>
              <a:rPr lang="en-US" altLang="zh-CN" dirty="0" smtClean="0"/>
            </a:br>
            <a:r>
              <a:rPr lang="en-US" altLang="zh-CN" dirty="0" smtClean="0"/>
              <a:t>Economic Interpretation of the System</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latin typeface="Times New Roman" panose="02020603050405020304" pitchFamily="18" charset="0"/>
                <a:cs typeface="Times New Roman" panose="02020603050405020304" pitchFamily="18" charset="0"/>
                <a:sym typeface="宋体" panose="02010600030101010101" pitchFamily="2" charset="-122"/>
              </a:rPr>
              <a:t>农民风险规避，分散持有条形地分散风险</a:t>
            </a:r>
            <a:endParaRPr lang="en-US" altLang="zh-CN" dirty="0" smtClean="0">
              <a:latin typeface="Times New Roman" panose="02020603050405020304" pitchFamily="18" charset="0"/>
              <a:cs typeface="Times New Roman" panose="02020603050405020304" pitchFamily="18" charset="0"/>
              <a:sym typeface="宋体" panose="02010600030101010101" pitchFamily="2" charset="-122"/>
            </a:endParaRPr>
          </a:p>
          <a:p>
            <a:pPr>
              <a:buNone/>
            </a:pPr>
            <a:r>
              <a:rPr lang="en-US" altLang="zh-CN" dirty="0" smtClean="0">
                <a:latin typeface="Times New Roman" panose="02020603050405020304" pitchFamily="18" charset="0"/>
                <a:cs typeface="Times New Roman" panose="02020603050405020304" pitchFamily="18" charset="0"/>
                <a:sym typeface="宋体" panose="02010600030101010101" pitchFamily="2" charset="-122"/>
              </a:rPr>
              <a:t>  P</a:t>
            </a:r>
            <a:r>
              <a:rPr lang="zh-CN" altLang="en-US" dirty="0" smtClean="0">
                <a:latin typeface="Times New Roman" panose="02020603050405020304" pitchFamily="18" charset="0"/>
                <a:cs typeface="Times New Roman" panose="02020603050405020304" pitchFamily="18" charset="0"/>
                <a:sym typeface="宋体" panose="02010600030101010101" pitchFamily="2" charset="-122"/>
              </a:rPr>
              <a:t>lots were scattered to insure against disaster,that is to say, </a:t>
            </a:r>
            <a:r>
              <a:rPr lang="zh-CN" alt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宋体" panose="02010600030101010101" pitchFamily="2" charset="-122"/>
              </a:rPr>
              <a:t>risk aversion</a:t>
            </a:r>
            <a:r>
              <a:rPr lang="zh-CN" altLang="en-US" dirty="0" smtClean="0">
                <a:latin typeface="Times New Roman" panose="02020603050405020304" pitchFamily="18" charset="0"/>
                <a:cs typeface="Times New Roman" panose="02020603050405020304" pitchFamily="18" charset="0"/>
                <a:sym typeface="宋体" panose="02010600030101010101" pitchFamily="2" charset="-122"/>
              </a:rPr>
              <a:t>. </a:t>
            </a:r>
            <a:r>
              <a:rPr lang="en-US" altLang="zh-CN" dirty="0" smtClean="0">
                <a:latin typeface="Times New Roman" panose="02020603050405020304" pitchFamily="18" charset="0"/>
                <a:cs typeface="Times New Roman" panose="02020603050405020304" pitchFamily="18" charset="0"/>
                <a:sym typeface="宋体" panose="02010600030101010101" pitchFamily="2" charset="-122"/>
              </a:rPr>
              <a:t>(</a:t>
            </a:r>
            <a:r>
              <a:rPr lang="en-US" altLang="zh-CN" dirty="0" smtClean="0">
                <a:sym typeface="宋体" panose="02010600030101010101" pitchFamily="2" charset="-122"/>
              </a:rPr>
              <a:t>D</a:t>
            </a:r>
            <a:r>
              <a:rPr lang="en-US" dirty="0" smtClean="0"/>
              <a:t>on’t put all your eggs in one basket.)</a:t>
            </a:r>
            <a:endParaRPr lang="en-US" altLang="zh-CN" dirty="0" smtClean="0">
              <a:latin typeface="Times New Roman" panose="02020603050405020304" pitchFamily="18" charset="0"/>
              <a:cs typeface="Times New Roman" panose="02020603050405020304" pitchFamily="18" charset="0"/>
              <a:sym typeface="宋体" panose="02010600030101010101" pitchFamily="2" charset="-122"/>
            </a:endParaRPr>
          </a:p>
          <a:p>
            <a:pPr algn="just">
              <a:defRPr/>
            </a:pPr>
            <a:r>
              <a:rPr lang="zh-CN" altLang="en-US" dirty="0" smtClean="0">
                <a:latin typeface="Times New Roman" panose="02020603050405020304" pitchFamily="18" charset="0"/>
                <a:cs typeface="Times New Roman" panose="02020603050405020304" pitchFamily="18" charset="0"/>
                <a:sym typeface="宋体" panose="02010600030101010101" pitchFamily="2" charset="-122"/>
              </a:rPr>
              <a:t>英国农地的产出波动性</a:t>
            </a:r>
            <a:endParaRPr lang="en-US" altLang="zh-CN" dirty="0" smtClean="0">
              <a:latin typeface="Times New Roman" panose="02020603050405020304" pitchFamily="18" charset="0"/>
              <a:cs typeface="Times New Roman" panose="02020603050405020304" pitchFamily="18" charset="0"/>
              <a:sym typeface="宋体" panose="02010600030101010101" pitchFamily="2" charset="-122"/>
            </a:endParaRPr>
          </a:p>
          <a:p>
            <a:pPr algn="just">
              <a:buNone/>
              <a:defRPr/>
            </a:pPr>
            <a:r>
              <a:rPr lang="zh-CN" altLang="en-US" dirty="0" smtClean="0">
                <a:latin typeface="Times New Roman" panose="02020603050405020304" pitchFamily="18" charset="0"/>
                <a:cs typeface="Times New Roman" panose="02020603050405020304" pitchFamily="18" charset="0"/>
                <a:sym typeface="宋体" panose="02010600030101010101" pitchFamily="2" charset="-122"/>
              </a:rPr>
              <a:t>   Within a single English village there was enough variability in the yield of land in different locations and under different crops to make it desirable to hold a </a:t>
            </a:r>
            <a:r>
              <a:rPr lang="zh-CN" altLang="en-US" b="1" dirty="0" smtClean="0">
                <a:latin typeface="Times New Roman" panose="02020603050405020304" pitchFamily="18" charset="0"/>
                <a:cs typeface="Times New Roman" panose="02020603050405020304" pitchFamily="18" charset="0"/>
                <a:sym typeface="宋体" panose="02010600030101010101" pitchFamily="2" charset="-122"/>
              </a:rPr>
              <a:t>diversified portfolio </a:t>
            </a:r>
            <a:r>
              <a:rPr lang="zh-CN" altLang="en-US" dirty="0" smtClean="0">
                <a:latin typeface="Times New Roman" panose="02020603050405020304" pitchFamily="18" charset="0"/>
                <a:cs typeface="Times New Roman" panose="02020603050405020304" pitchFamily="18" charset="0"/>
                <a:sym typeface="宋体" panose="02010600030101010101" pitchFamily="2" charset="-122"/>
              </a:rPr>
              <a:t>of plots.</a:t>
            </a:r>
            <a:r>
              <a:rPr lang="zh-CN" altLang="en-US" dirty="0" smtClean="0">
                <a:latin typeface="Times New Roman" panose="02020603050405020304" pitchFamily="18" charset="0"/>
                <a:sym typeface="宋体" panose="02010600030101010101" pitchFamily="2" charset="-122"/>
              </a:rPr>
              <a:t> </a:t>
            </a:r>
            <a:endParaRPr lang="en-US" altLang="zh-CN" dirty="0" smtClean="0">
              <a:latin typeface="Times New Roman" panose="02020603050405020304" pitchFamily="18" charset="0"/>
              <a:sym typeface="宋体" panose="02010600030101010101" pitchFamily="2" charset="-122"/>
            </a:endParaRPr>
          </a:p>
          <a:p>
            <a:pPr algn="just">
              <a:defRPr/>
            </a:pPr>
            <a:r>
              <a:rPr lang="zh-CN" altLang="en-US" dirty="0" smtClean="0">
                <a:latin typeface="Times New Roman" panose="02020603050405020304" pitchFamily="18" charset="0"/>
                <a:sym typeface="宋体" panose="02010600030101010101" pitchFamily="2" charset="-122"/>
              </a:rPr>
              <a:t>英国气候的不确定性</a:t>
            </a:r>
            <a:endParaRPr lang="en-US" altLang="zh-CN" dirty="0" smtClean="0">
              <a:latin typeface="Times New Roman" panose="02020603050405020304" pitchFamily="18" charset="0"/>
              <a:sym typeface="宋体" panose="02010600030101010101" pitchFamily="2" charset="-122"/>
            </a:endParaRPr>
          </a:p>
          <a:p>
            <a:pPr algn="just">
              <a:buNone/>
              <a:defRPr/>
            </a:pPr>
            <a:r>
              <a:rPr lang="en-US" altLang="zh-CN" dirty="0" smtClean="0">
                <a:latin typeface="Times New Roman" panose="02020603050405020304" pitchFamily="18" charset="0"/>
                <a:sym typeface="宋体" panose="02010600030101010101" pitchFamily="2" charset="-122"/>
              </a:rPr>
              <a:t>  The land and weather of England is notoriously variable, even over the two miles square of the typical village.</a:t>
            </a: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000108"/>
            <a:ext cx="9144000" cy="1214446"/>
          </a:xfrm>
        </p:spPr>
        <p:txBody>
          <a:bodyPr>
            <a:normAutofit fontScale="90000"/>
          </a:bodyPr>
          <a:lstStyle/>
          <a:p>
            <a:r>
              <a:rPr lang="zh-CN" altLang="en-US" dirty="0" smtClean="0"/>
              <a:t>    麦客劳斯基的框架的使用</a:t>
            </a:r>
            <a:r>
              <a:rPr lang="en-US" altLang="zh-CN" dirty="0" smtClean="0"/>
              <a:t/>
            </a:r>
            <a:br>
              <a:rPr lang="en-US" altLang="zh-CN" dirty="0" smtClean="0"/>
            </a:br>
            <a:endParaRPr lang="zh-CN" altLang="en-US" sz="3600" dirty="0"/>
          </a:p>
        </p:txBody>
      </p:sp>
      <p:sp>
        <p:nvSpPr>
          <p:cNvPr id="3" name="内容占位符 2"/>
          <p:cNvSpPr>
            <a:spLocks noGrp="1"/>
          </p:cNvSpPr>
          <p:nvPr>
            <p:ph idx="1"/>
          </p:nvPr>
        </p:nvSpPr>
        <p:spPr>
          <a:xfrm>
            <a:off x="457200" y="2071678"/>
            <a:ext cx="8229600" cy="4252922"/>
          </a:xfrm>
        </p:spPr>
        <p:txBody>
          <a:bodyPr>
            <a:normAutofit fontScale="92500" lnSpcReduction="10000"/>
          </a:bodyPr>
          <a:lstStyle/>
          <a:p>
            <a:r>
              <a:rPr lang="zh-CN" altLang="en-US" dirty="0" smtClean="0"/>
              <a:t>地权结构的特征</a:t>
            </a:r>
            <a:endParaRPr lang="en-US" altLang="zh-CN" dirty="0" smtClean="0"/>
          </a:p>
          <a:p>
            <a:pPr>
              <a:buNone/>
            </a:pPr>
            <a:r>
              <a:rPr lang="en-US" altLang="zh-CN" dirty="0" smtClean="0"/>
              <a:t>Characteristics of the two systems</a:t>
            </a:r>
          </a:p>
          <a:p>
            <a:r>
              <a:rPr lang="zh-CN" altLang="en-US" dirty="0" smtClean="0"/>
              <a:t>地权结构的起源</a:t>
            </a:r>
            <a:endParaRPr lang="en-US" altLang="zh-CN" dirty="0" smtClean="0"/>
          </a:p>
          <a:p>
            <a:pPr>
              <a:buNone/>
            </a:pPr>
            <a:r>
              <a:rPr lang="en-US" altLang="zh-CN" dirty="0" smtClean="0"/>
              <a:t>Origins and persistence of the two systems</a:t>
            </a:r>
          </a:p>
          <a:p>
            <a:r>
              <a:rPr lang="zh-CN" altLang="en-US" dirty="0" smtClean="0"/>
              <a:t>地权结构下制度安排的效率问题</a:t>
            </a:r>
            <a:endParaRPr lang="en-US" altLang="zh-CN" dirty="0" smtClean="0"/>
          </a:p>
          <a:p>
            <a:pPr>
              <a:buNone/>
            </a:pPr>
            <a:r>
              <a:rPr lang="en-US" altLang="zh-CN" dirty="0" smtClean="0"/>
              <a:t> Inefficiencies of the two systems</a:t>
            </a:r>
          </a:p>
          <a:p>
            <a:r>
              <a:rPr lang="zh-CN" altLang="en-US" dirty="0" smtClean="0"/>
              <a:t>地权结构制的经济解释</a:t>
            </a:r>
            <a:endParaRPr lang="en-US" altLang="zh-CN" dirty="0" smtClean="0"/>
          </a:p>
          <a:p>
            <a:pPr>
              <a:buNone/>
            </a:pPr>
            <a:r>
              <a:rPr lang="en-US" altLang="zh-CN" dirty="0" smtClean="0"/>
              <a:t>Economic interpretation of the two systems</a:t>
            </a:r>
          </a:p>
          <a:p>
            <a:r>
              <a:rPr lang="zh-CN" altLang="en-US" dirty="0" smtClean="0"/>
              <a:t>实证研究</a:t>
            </a:r>
            <a:endParaRPr lang="en-US" altLang="zh-CN" dirty="0" smtClean="0"/>
          </a:p>
          <a:p>
            <a:pPr>
              <a:buNone/>
            </a:pPr>
            <a:r>
              <a:rPr lang="en-US" altLang="zh-CN" dirty="0" smtClean="0"/>
              <a:t>Empirical studies</a:t>
            </a:r>
          </a:p>
          <a:p>
            <a:pPr>
              <a:buNone/>
            </a:pP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57166"/>
            <a:ext cx="8229600" cy="1643074"/>
          </a:xfrm>
        </p:spPr>
        <p:txBody>
          <a:bodyPr>
            <a:normAutofit fontScale="90000"/>
          </a:bodyPr>
          <a:lstStyle/>
          <a:p>
            <a:r>
              <a:rPr lang="zh-CN" altLang="en-US" dirty="0" smtClean="0"/>
              <a:t>两种分割地权结构的特征</a:t>
            </a:r>
            <a:r>
              <a:rPr lang="en-US" altLang="zh-CN" dirty="0" smtClean="0"/>
              <a:t/>
            </a:r>
            <a:br>
              <a:rPr lang="en-US" altLang="zh-CN" dirty="0" smtClean="0"/>
            </a:br>
            <a:r>
              <a:rPr lang="en-US" altLang="zh-CN" dirty="0" smtClean="0"/>
              <a:t>Characteristics of the two systems</a:t>
            </a:r>
            <a:br>
              <a:rPr lang="en-US" altLang="zh-CN" dirty="0" smtClean="0"/>
            </a:br>
            <a:endParaRPr lang="zh-CN" altLang="en-US" dirty="0"/>
          </a:p>
        </p:txBody>
      </p:sp>
      <p:sp>
        <p:nvSpPr>
          <p:cNvPr id="5" name="文本占位符 4"/>
          <p:cNvSpPr>
            <a:spLocks noGrp="1"/>
          </p:cNvSpPr>
          <p:nvPr>
            <p:ph type="body" idx="1"/>
          </p:nvPr>
        </p:nvSpPr>
        <p:spPr/>
        <p:txBody>
          <a:bodyPr/>
          <a:lstStyle/>
          <a:p>
            <a:r>
              <a:rPr lang="zh-CN" altLang="en-US" dirty="0" smtClean="0"/>
              <a:t>敞田制  </a:t>
            </a:r>
            <a:endParaRPr lang="en-US" altLang="zh-CN" dirty="0" smtClean="0"/>
          </a:p>
          <a:p>
            <a:r>
              <a:rPr lang="en-US" altLang="zh-CN" dirty="0" smtClean="0"/>
              <a:t>The Open Field System</a:t>
            </a:r>
            <a:endParaRPr lang="zh-CN" altLang="en-US" dirty="0" smtClean="0"/>
          </a:p>
          <a:p>
            <a:endParaRPr lang="zh-CN" altLang="en-US" dirty="0"/>
          </a:p>
        </p:txBody>
      </p:sp>
      <p:sp>
        <p:nvSpPr>
          <p:cNvPr id="6" name="文本占位符 5"/>
          <p:cNvSpPr>
            <a:spLocks noGrp="1"/>
          </p:cNvSpPr>
          <p:nvPr>
            <p:ph type="body" sz="half" idx="3"/>
          </p:nvPr>
        </p:nvSpPr>
        <p:spPr>
          <a:xfrm>
            <a:off x="4645025" y="1714487"/>
            <a:ext cx="4041775" cy="857257"/>
          </a:xfrm>
        </p:spPr>
        <p:txBody>
          <a:bodyPr>
            <a:normAutofit/>
          </a:bodyPr>
          <a:lstStyle/>
          <a:p>
            <a:r>
              <a:rPr lang="zh-CN" altLang="en-US" dirty="0" smtClean="0"/>
              <a:t>一田二主制度  </a:t>
            </a:r>
            <a:endParaRPr lang="en-US" altLang="zh-CN" dirty="0" smtClean="0"/>
          </a:p>
          <a:p>
            <a:r>
              <a:rPr lang="en-US" altLang="zh-CN" dirty="0" smtClean="0"/>
              <a:t>The Dual Owner System</a:t>
            </a:r>
            <a:endParaRPr lang="zh-CN" altLang="en-US" dirty="0" smtClean="0"/>
          </a:p>
          <a:p>
            <a:endParaRPr lang="zh-CN" altLang="en-US" dirty="0"/>
          </a:p>
        </p:txBody>
      </p:sp>
      <p:sp>
        <p:nvSpPr>
          <p:cNvPr id="3" name="内容占位符 2"/>
          <p:cNvSpPr>
            <a:spLocks noGrp="1"/>
          </p:cNvSpPr>
          <p:nvPr>
            <p:ph sz="quarter" idx="2"/>
          </p:nvPr>
        </p:nvSpPr>
        <p:spPr>
          <a:xfrm>
            <a:off x="214282" y="2514600"/>
            <a:ext cx="4283106" cy="4343400"/>
          </a:xfrm>
        </p:spPr>
        <p:txBody>
          <a:bodyPr>
            <a:normAutofit/>
          </a:bodyPr>
          <a:lstStyle/>
          <a:p>
            <a:r>
              <a:rPr lang="zh-CN" altLang="en-US" dirty="0" smtClean="0"/>
              <a:t>田地被分割为细长的小条状。</a:t>
            </a:r>
            <a:endParaRPr lang="en-US" dirty="0" smtClean="0"/>
          </a:p>
          <a:p>
            <a:pPr>
              <a:buNone/>
            </a:pPr>
            <a:r>
              <a:rPr lang="en-US" dirty="0" smtClean="0"/>
              <a:t>    Arable land belonging to a manor was divided into many long narrow furlongs for cultivation.</a:t>
            </a:r>
          </a:p>
          <a:p>
            <a:r>
              <a:rPr lang="zh-CN" altLang="en-US" dirty="0" smtClean="0"/>
              <a:t>农民的地不是一整块，而是呈长条状分散分布于各区域。</a:t>
            </a:r>
            <a:endParaRPr lang="en-US" altLang="zh-CN" dirty="0" smtClean="0"/>
          </a:p>
          <a:p>
            <a:pPr>
              <a:buNone/>
            </a:pPr>
            <a:r>
              <a:rPr lang="en-US" altLang="zh-CN" dirty="0" smtClean="0"/>
              <a:t>    The peasant’s holdings in any field were not a single continuous plot but took the form of narrow strips scattered all over the fields.</a:t>
            </a:r>
            <a:endParaRPr lang="zh-CN" altLang="en-US" dirty="0" smtClean="0"/>
          </a:p>
          <a:p>
            <a:endParaRPr lang="zh-CN" altLang="en-US" dirty="0"/>
          </a:p>
        </p:txBody>
      </p:sp>
      <p:sp>
        <p:nvSpPr>
          <p:cNvPr id="7" name="内容占位符 6"/>
          <p:cNvSpPr>
            <a:spLocks noGrp="1"/>
          </p:cNvSpPr>
          <p:nvPr>
            <p:ph sz="quarter" idx="4"/>
          </p:nvPr>
        </p:nvSpPr>
        <p:spPr>
          <a:xfrm>
            <a:off x="4645025" y="2514600"/>
            <a:ext cx="4284693" cy="4343400"/>
          </a:xfrm>
        </p:spPr>
        <p:txBody>
          <a:bodyPr>
            <a:normAutofit fontScale="92500" lnSpcReduction="10000"/>
          </a:bodyPr>
          <a:lstStyle/>
          <a:p>
            <a:r>
              <a:rPr lang="zh-CN" altLang="en-US" dirty="0" smtClean="0"/>
              <a:t>一田二主制度将土地所有权划分为田面权和田底权</a:t>
            </a:r>
            <a:endParaRPr lang="en-US" dirty="0" smtClean="0"/>
          </a:p>
          <a:p>
            <a:pPr>
              <a:buNone/>
            </a:pPr>
            <a:r>
              <a:rPr lang="en-US" dirty="0" smtClean="0"/>
              <a:t>Dual landownership divided property right to land into topsoil right and subsoil right</a:t>
            </a:r>
            <a:r>
              <a:rPr lang="en-US" altLang="zh-CN" dirty="0" smtClean="0"/>
              <a:t>.</a:t>
            </a:r>
          </a:p>
          <a:p>
            <a:r>
              <a:rPr lang="zh-CN" altLang="en-US" dirty="0" smtClean="0"/>
              <a:t>田底权一般由税负较低的士绅持有，田面权一般由税负较重的农户持有。</a:t>
            </a:r>
            <a:endParaRPr lang="en-US" altLang="zh-CN" dirty="0" smtClean="0"/>
          </a:p>
          <a:p>
            <a:pPr>
              <a:buNone/>
            </a:pPr>
            <a:r>
              <a:rPr lang="en-US" dirty="0" smtClean="0"/>
              <a:t>Subsoil tended be owned by lightly taxed gentry households who took the responsibility of paying the land tax. Topsoil tended to be owned by heavily-taxed peasant households who managed day-to-day farming.</a:t>
            </a:r>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367590"/>
          </a:xfrm>
        </p:spPr>
        <p:txBody>
          <a:bodyPr>
            <a:noAutofit/>
          </a:bodyPr>
          <a:lstStyle/>
          <a:p>
            <a:r>
              <a:rPr lang="zh-CN" altLang="en-US" sz="4400" dirty="0" smtClean="0"/>
              <a:t>两种分割地权结构的起源假说</a:t>
            </a:r>
            <a:r>
              <a:rPr lang="en-US" altLang="zh-CN" sz="4400" dirty="0" smtClean="0"/>
              <a:t/>
            </a:r>
            <a:br>
              <a:rPr lang="en-US" altLang="zh-CN" sz="4400" dirty="0" smtClean="0"/>
            </a:br>
            <a:r>
              <a:rPr lang="en-US" altLang="zh-CN" sz="4400" dirty="0" smtClean="0"/>
              <a:t>Origins of the two systems</a:t>
            </a:r>
            <a:r>
              <a:rPr lang="en-US" altLang="zh-CN" sz="3600" dirty="0" smtClean="0"/>
              <a:t/>
            </a:r>
            <a:br>
              <a:rPr lang="en-US" altLang="zh-CN" sz="3600" dirty="0" smtClean="0"/>
            </a:br>
            <a:endParaRPr lang="zh-CN" altLang="en-US" sz="3600" dirty="0"/>
          </a:p>
        </p:txBody>
      </p:sp>
      <p:sp>
        <p:nvSpPr>
          <p:cNvPr id="4" name="文本占位符 3"/>
          <p:cNvSpPr>
            <a:spLocks noGrp="1"/>
          </p:cNvSpPr>
          <p:nvPr>
            <p:ph type="body" idx="1"/>
          </p:nvPr>
        </p:nvSpPr>
        <p:spPr>
          <a:xfrm>
            <a:off x="457200" y="1714488"/>
            <a:ext cx="4040188" cy="857256"/>
          </a:xfrm>
        </p:spPr>
        <p:txBody>
          <a:bodyPr/>
          <a:lstStyle/>
          <a:p>
            <a:r>
              <a:rPr lang="zh-CN" altLang="en-US" dirty="0" smtClean="0"/>
              <a:t>敞田制  </a:t>
            </a:r>
            <a:endParaRPr lang="en-US" altLang="zh-CN" dirty="0" smtClean="0"/>
          </a:p>
          <a:p>
            <a:r>
              <a:rPr lang="en-US" altLang="zh-CN" dirty="0" smtClean="0"/>
              <a:t>The Open Field System</a:t>
            </a:r>
            <a:endParaRPr lang="zh-CN" altLang="en-US" dirty="0"/>
          </a:p>
        </p:txBody>
      </p:sp>
      <p:sp>
        <p:nvSpPr>
          <p:cNvPr id="6" name="文本占位符 5"/>
          <p:cNvSpPr>
            <a:spLocks noGrp="1"/>
          </p:cNvSpPr>
          <p:nvPr>
            <p:ph type="body" sz="half" idx="3"/>
          </p:nvPr>
        </p:nvSpPr>
        <p:spPr>
          <a:xfrm>
            <a:off x="4572000" y="1785926"/>
            <a:ext cx="4041775" cy="1071570"/>
          </a:xfrm>
        </p:spPr>
        <p:txBody>
          <a:bodyPr/>
          <a:lstStyle/>
          <a:p>
            <a:r>
              <a:rPr lang="zh-CN" altLang="en-US" dirty="0" smtClean="0"/>
              <a:t>一田二主制度  </a:t>
            </a:r>
            <a:endParaRPr lang="en-US" altLang="zh-CN" dirty="0" smtClean="0"/>
          </a:p>
          <a:p>
            <a:r>
              <a:rPr lang="en-US" altLang="zh-CN" dirty="0" smtClean="0"/>
              <a:t>The Dual Owner System</a:t>
            </a:r>
            <a:endParaRPr lang="zh-CN" altLang="en-US" dirty="0" smtClean="0"/>
          </a:p>
          <a:p>
            <a:endParaRPr lang="zh-CN" altLang="en-US" dirty="0"/>
          </a:p>
        </p:txBody>
      </p:sp>
      <p:sp>
        <p:nvSpPr>
          <p:cNvPr id="5" name="内容占位符 4"/>
          <p:cNvSpPr>
            <a:spLocks noGrp="1"/>
          </p:cNvSpPr>
          <p:nvPr>
            <p:ph sz="quarter" idx="2"/>
          </p:nvPr>
        </p:nvSpPr>
        <p:spPr>
          <a:xfrm>
            <a:off x="285720" y="2786058"/>
            <a:ext cx="4211668" cy="3574262"/>
          </a:xfrm>
        </p:spPr>
        <p:txBody>
          <a:bodyPr>
            <a:normAutofit lnSpcReduction="10000"/>
          </a:bodyPr>
          <a:lstStyle/>
          <a:p>
            <a:r>
              <a:rPr lang="zh-CN" altLang="en-US" dirty="0" smtClean="0">
                <a:latin typeface="Times New Roman" panose="02020603050405020304" pitchFamily="18" charset="0"/>
                <a:cs typeface="Times New Roman" panose="02020603050405020304" pitchFamily="18" charset="0"/>
                <a:sym typeface="宋体" panose="02010600030101010101" pitchFamily="2" charset="-122"/>
              </a:rPr>
              <a:t>初始分配土地的平均主义考虑</a:t>
            </a:r>
            <a:endParaRPr lang="en-US" altLang="zh-CN" dirty="0" smtClean="0">
              <a:latin typeface="Times New Roman" panose="02020603050405020304" pitchFamily="18" charset="0"/>
              <a:cs typeface="Times New Roman" panose="02020603050405020304" pitchFamily="18" charset="0"/>
              <a:sym typeface="宋体" panose="02010600030101010101" pitchFamily="2" charset="-122"/>
            </a:endParaRPr>
          </a:p>
          <a:p>
            <a:pPr>
              <a:buNone/>
            </a:pPr>
            <a:r>
              <a:rPr lang="en-US" altLang="zh-CN" dirty="0" smtClean="0">
                <a:latin typeface="Times New Roman" panose="02020603050405020304" pitchFamily="18" charset="0"/>
                <a:cs typeface="Times New Roman" panose="02020603050405020304" pitchFamily="18" charset="0"/>
                <a:sym typeface="宋体" panose="02010600030101010101" pitchFamily="2" charset="-122"/>
              </a:rPr>
              <a:t> A</a:t>
            </a:r>
            <a:r>
              <a:rPr lang="zh-CN" altLang="en-US" dirty="0" smtClean="0">
                <a:latin typeface="Times New Roman" panose="02020603050405020304" pitchFamily="18" charset="0"/>
                <a:cs typeface="Times New Roman" panose="02020603050405020304" pitchFamily="18" charset="0"/>
                <a:sym typeface="宋体" panose="02010600030101010101" pitchFamily="2" charset="-122"/>
              </a:rPr>
              <a:t> </a:t>
            </a:r>
            <a:r>
              <a:rPr lang="en-US" altLang="zh-CN" dirty="0" smtClean="0">
                <a:latin typeface="Times New Roman" panose="02020603050405020304" pitchFamily="18" charset="0"/>
                <a:cs typeface="Times New Roman" panose="02020603050405020304" pitchFamily="18" charset="0"/>
                <a:sym typeface="宋体" panose="02010600030101010101" pitchFamily="2" charset="-122"/>
              </a:rPr>
              <a:t>S</a:t>
            </a:r>
            <a:r>
              <a:rPr lang="zh-CN" altLang="en-US" dirty="0" smtClean="0">
                <a:latin typeface="Times New Roman" panose="02020603050405020304" pitchFamily="18" charset="0"/>
                <a:cs typeface="Times New Roman" panose="02020603050405020304" pitchFamily="18" charset="0"/>
                <a:sym typeface="宋体" panose="02010600030101010101" pitchFamily="2" charset="-122"/>
              </a:rPr>
              <a:t>pirit of </a:t>
            </a:r>
            <a:r>
              <a:rPr lang="en-US" altLang="zh-CN" dirty="0" err="1" smtClean="0">
                <a:latin typeface="Times New Roman" panose="02020603050405020304" pitchFamily="18" charset="0"/>
                <a:cs typeface="Times New Roman" panose="02020603050405020304" pitchFamily="18" charset="0"/>
                <a:sym typeface="宋体" panose="02010600030101010101" pitchFamily="2" charset="-122"/>
              </a:rPr>
              <a:t>Eq</a:t>
            </a:r>
            <a:r>
              <a:rPr lang="zh-CN" altLang="en-US" dirty="0" smtClean="0">
                <a:latin typeface="Times New Roman" panose="02020603050405020304" pitchFamily="18" charset="0"/>
                <a:cs typeface="Times New Roman" panose="02020603050405020304" pitchFamily="18" charset="0"/>
                <a:sym typeface="宋体" panose="02010600030101010101" pitchFamily="2" charset="-122"/>
              </a:rPr>
              <a:t>alitarianism </a:t>
            </a:r>
            <a:r>
              <a:rPr lang="en-US" altLang="zh-CN" dirty="0" smtClean="0">
                <a:latin typeface="Times New Roman" panose="02020603050405020304" pitchFamily="18" charset="0"/>
                <a:cs typeface="Times New Roman" panose="02020603050405020304" pitchFamily="18" charset="0"/>
                <a:sym typeface="宋体" panose="02010600030101010101" pitchFamily="2" charset="-122"/>
              </a:rPr>
              <a:t>(</a:t>
            </a:r>
            <a:r>
              <a:rPr lang="en-US" dirty="0" err="1" smtClean="0"/>
              <a:t>Homans</a:t>
            </a:r>
            <a:r>
              <a:rPr lang="en-US" dirty="0" smtClean="0"/>
              <a:t>  1941)</a:t>
            </a:r>
            <a:endParaRPr lang="en-US" altLang="zh-CN" dirty="0" smtClean="0">
              <a:latin typeface="Times New Roman" panose="02020603050405020304" pitchFamily="18" charset="0"/>
              <a:cs typeface="Times New Roman" panose="02020603050405020304" pitchFamily="18" charset="0"/>
              <a:sym typeface="宋体" panose="02010600030101010101" pitchFamily="2" charset="-122"/>
            </a:endParaRPr>
          </a:p>
          <a:p>
            <a:r>
              <a:rPr lang="zh-CN" altLang="en-US" dirty="0" smtClean="0">
                <a:latin typeface="Times New Roman" panose="02020603050405020304" pitchFamily="18" charset="0"/>
                <a:cs typeface="Times New Roman" panose="02020603050405020304" pitchFamily="18" charset="0"/>
                <a:sym typeface="宋体" panose="02010600030101010101" pitchFamily="2" charset="-122"/>
              </a:rPr>
              <a:t>多子均分继承制度下的土地细碎分散化</a:t>
            </a:r>
            <a:endParaRPr lang="en-US" altLang="zh-CN" dirty="0" smtClean="0">
              <a:latin typeface="Times New Roman" panose="02020603050405020304" pitchFamily="18" charset="0"/>
              <a:cs typeface="Times New Roman" panose="02020603050405020304" pitchFamily="18" charset="0"/>
              <a:sym typeface="宋体" panose="02010600030101010101" pitchFamily="2" charset="-122"/>
            </a:endParaRPr>
          </a:p>
          <a:p>
            <a:pPr>
              <a:buNone/>
            </a:pPr>
            <a:r>
              <a:rPr lang="en-US" altLang="zh-CN" dirty="0" smtClean="0">
                <a:latin typeface="Times New Roman" panose="02020603050405020304" pitchFamily="18" charset="0"/>
                <a:cs typeface="Times New Roman" panose="02020603050405020304" pitchFamily="18" charset="0"/>
                <a:sym typeface="宋体" panose="02010600030101010101" pitchFamily="2" charset="-122"/>
              </a:rPr>
              <a:t> T</a:t>
            </a:r>
            <a:r>
              <a:rPr lang="zh-CN" altLang="en-US" dirty="0" smtClean="0">
                <a:latin typeface="Times New Roman" panose="02020603050405020304" pitchFamily="18" charset="0"/>
                <a:cs typeface="Times New Roman" panose="02020603050405020304" pitchFamily="18" charset="0"/>
                <a:sym typeface="宋体" panose="02010600030101010101" pitchFamily="2" charset="-122"/>
              </a:rPr>
              <a:t>he operation of inheritance laws  </a:t>
            </a:r>
            <a:r>
              <a:rPr lang="en-US" dirty="0" smtClean="0"/>
              <a:t>(</a:t>
            </a:r>
            <a:r>
              <a:rPr lang="en-US" dirty="0" err="1" smtClean="0"/>
              <a:t>Thirsk</a:t>
            </a:r>
            <a:r>
              <a:rPr lang="en-US" dirty="0" smtClean="0"/>
              <a:t> 1964)</a:t>
            </a:r>
            <a:endParaRPr lang="en-US" altLang="zh-CN" dirty="0" smtClean="0">
              <a:latin typeface="Times New Roman" panose="02020603050405020304" pitchFamily="18" charset="0"/>
              <a:cs typeface="Times New Roman" panose="02020603050405020304" pitchFamily="18" charset="0"/>
              <a:sym typeface="宋体" panose="02010600030101010101" pitchFamily="2" charset="-122"/>
            </a:endParaRPr>
          </a:p>
          <a:p>
            <a:r>
              <a:rPr lang="zh-CN" altLang="en-US" dirty="0" smtClean="0">
                <a:latin typeface="Times New Roman" panose="02020603050405020304" pitchFamily="18" charset="0"/>
                <a:cs typeface="Times New Roman" panose="02020603050405020304" pitchFamily="18" charset="0"/>
                <a:sym typeface="宋体" panose="02010600030101010101" pitchFamily="2" charset="-122"/>
              </a:rPr>
              <a:t>耕犁的解释</a:t>
            </a:r>
            <a:endParaRPr lang="en-US" altLang="zh-CN" dirty="0" smtClean="0">
              <a:latin typeface="Times New Roman" panose="02020603050405020304" pitchFamily="18" charset="0"/>
              <a:cs typeface="Times New Roman" panose="02020603050405020304" pitchFamily="18" charset="0"/>
              <a:sym typeface="宋体" panose="02010600030101010101" pitchFamily="2" charset="-122"/>
            </a:endParaRPr>
          </a:p>
          <a:p>
            <a:pPr>
              <a:buNone/>
            </a:pPr>
            <a:r>
              <a:rPr lang="en-US" altLang="zh-CN" dirty="0" smtClean="0">
                <a:latin typeface="Times New Roman" panose="02020603050405020304" pitchFamily="18" charset="0"/>
                <a:cs typeface="Times New Roman" panose="02020603050405020304" pitchFamily="18" charset="0"/>
                <a:sym typeface="宋体" panose="02010600030101010101" pitchFamily="2" charset="-122"/>
              </a:rPr>
              <a:t>The plough argument</a:t>
            </a:r>
            <a:br>
              <a:rPr lang="en-US" altLang="zh-CN" dirty="0" smtClean="0">
                <a:latin typeface="Times New Roman" panose="02020603050405020304" pitchFamily="18" charset="0"/>
                <a:cs typeface="Times New Roman" panose="02020603050405020304" pitchFamily="18" charset="0"/>
                <a:sym typeface="宋体" panose="02010600030101010101" pitchFamily="2" charset="-122"/>
              </a:rPr>
            </a:br>
            <a:endParaRPr lang="zh-CN" altLang="en-US" dirty="0"/>
          </a:p>
        </p:txBody>
      </p:sp>
      <p:sp>
        <p:nvSpPr>
          <p:cNvPr id="7" name="内容占位符 6"/>
          <p:cNvSpPr>
            <a:spLocks noGrp="1"/>
          </p:cNvSpPr>
          <p:nvPr>
            <p:ph sz="quarter" idx="4"/>
          </p:nvPr>
        </p:nvSpPr>
        <p:spPr>
          <a:xfrm>
            <a:off x="4645025" y="2786058"/>
            <a:ext cx="4213255" cy="3643338"/>
          </a:xfrm>
        </p:spPr>
        <p:txBody>
          <a:bodyPr/>
          <a:lstStyle/>
          <a:p>
            <a:r>
              <a:rPr lang="zh-CN" altLang="en-US" dirty="0" smtClean="0"/>
              <a:t>无主荒地上初始划分</a:t>
            </a:r>
            <a:endParaRPr lang="en-US" dirty="0" smtClean="0"/>
          </a:p>
          <a:p>
            <a:pPr>
              <a:buNone/>
            </a:pPr>
            <a:r>
              <a:rPr lang="en-US" dirty="0" smtClean="0"/>
              <a:t> the initial partition of property rights over uncultivated land</a:t>
            </a:r>
          </a:p>
          <a:p>
            <a:r>
              <a:rPr lang="zh-CN" altLang="en-US" dirty="0" smtClean="0"/>
              <a:t>贫困压力下农民典卖田底</a:t>
            </a:r>
            <a:endParaRPr lang="en-US" dirty="0" smtClean="0"/>
          </a:p>
          <a:p>
            <a:pPr>
              <a:buNone/>
            </a:pPr>
            <a:r>
              <a:rPr lang="en-US" dirty="0" smtClean="0"/>
              <a:t>the financial stress hypothesis</a:t>
            </a:r>
          </a:p>
          <a:p>
            <a:r>
              <a:rPr lang="zh-CN" altLang="en-US" dirty="0" smtClean="0"/>
              <a:t>押租</a:t>
            </a:r>
            <a:r>
              <a:rPr lang="en-US" altLang="zh-CN" dirty="0" smtClean="0"/>
              <a:t>- </a:t>
            </a:r>
            <a:r>
              <a:rPr lang="zh-CN" altLang="en-US" dirty="0" smtClean="0"/>
              <a:t>欠租</a:t>
            </a:r>
            <a:r>
              <a:rPr lang="en-US" altLang="zh-CN" dirty="0" smtClean="0"/>
              <a:t>- </a:t>
            </a:r>
            <a:r>
              <a:rPr lang="zh-CN" altLang="en-US" dirty="0" smtClean="0"/>
              <a:t>丧失田底</a:t>
            </a:r>
            <a:endParaRPr lang="en-US" dirty="0" smtClean="0"/>
          </a:p>
          <a:p>
            <a:pPr>
              <a:buNone/>
            </a:pPr>
            <a:r>
              <a:rPr lang="en-US" dirty="0" smtClean="0"/>
              <a:t>the rent default hypothesis</a:t>
            </a:r>
          </a:p>
          <a:p>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28604"/>
            <a:ext cx="8229600" cy="857256"/>
          </a:xfrm>
        </p:spPr>
        <p:txBody>
          <a:bodyPr>
            <a:noAutofit/>
          </a:bodyPr>
          <a:lstStyle/>
          <a:p>
            <a:r>
              <a:rPr lang="zh-CN" altLang="en-US" sz="4000" dirty="0" smtClean="0"/>
              <a:t>两种分割地权结构下制度安排的效率</a:t>
            </a:r>
            <a:r>
              <a:rPr lang="en-US" altLang="zh-CN" sz="4000" dirty="0" smtClean="0"/>
              <a:t/>
            </a:r>
            <a:br>
              <a:rPr lang="en-US" altLang="zh-CN" sz="4000" dirty="0" smtClean="0"/>
            </a:br>
            <a:r>
              <a:rPr lang="en-US" altLang="zh-CN" sz="4000" dirty="0" smtClean="0"/>
              <a:t> Inefficiencies of the two systems</a:t>
            </a:r>
          </a:p>
        </p:txBody>
      </p:sp>
      <p:sp>
        <p:nvSpPr>
          <p:cNvPr id="6" name="文本占位符 5"/>
          <p:cNvSpPr>
            <a:spLocks noGrp="1"/>
          </p:cNvSpPr>
          <p:nvPr>
            <p:ph type="body" idx="1"/>
          </p:nvPr>
        </p:nvSpPr>
        <p:spPr>
          <a:xfrm>
            <a:off x="500034" y="1500174"/>
            <a:ext cx="4040188" cy="714380"/>
          </a:xfrm>
        </p:spPr>
        <p:txBody>
          <a:bodyPr/>
          <a:lstStyle/>
          <a:p>
            <a:r>
              <a:rPr lang="zh-CN" altLang="en-US" dirty="0" smtClean="0"/>
              <a:t>敞田制  </a:t>
            </a:r>
            <a:endParaRPr lang="en-US" altLang="zh-CN" dirty="0" smtClean="0"/>
          </a:p>
          <a:p>
            <a:r>
              <a:rPr lang="en-US" altLang="zh-CN" dirty="0" smtClean="0"/>
              <a:t>The Open Field System</a:t>
            </a:r>
            <a:endParaRPr lang="zh-CN" altLang="en-US" dirty="0"/>
          </a:p>
        </p:txBody>
      </p:sp>
      <p:sp>
        <p:nvSpPr>
          <p:cNvPr id="8" name="文本占位符 7"/>
          <p:cNvSpPr>
            <a:spLocks noGrp="1"/>
          </p:cNvSpPr>
          <p:nvPr>
            <p:ph type="body" sz="half" idx="3"/>
          </p:nvPr>
        </p:nvSpPr>
        <p:spPr>
          <a:xfrm>
            <a:off x="4643438" y="1500174"/>
            <a:ext cx="4041775" cy="785818"/>
          </a:xfrm>
        </p:spPr>
        <p:txBody>
          <a:bodyPr>
            <a:normAutofit lnSpcReduction="10000"/>
          </a:bodyPr>
          <a:lstStyle/>
          <a:p>
            <a:r>
              <a:rPr lang="zh-CN" altLang="en-US" dirty="0" smtClean="0"/>
              <a:t>一田二主制度  </a:t>
            </a:r>
            <a:endParaRPr lang="en-US" altLang="zh-CN" dirty="0" smtClean="0"/>
          </a:p>
          <a:p>
            <a:r>
              <a:rPr lang="en-US" altLang="zh-CN" dirty="0" smtClean="0"/>
              <a:t>The Dual Owner System</a:t>
            </a:r>
            <a:endParaRPr lang="zh-CN" altLang="en-US" dirty="0"/>
          </a:p>
        </p:txBody>
      </p:sp>
      <p:sp>
        <p:nvSpPr>
          <p:cNvPr id="7" name="内容占位符 6"/>
          <p:cNvSpPr>
            <a:spLocks noGrp="1"/>
          </p:cNvSpPr>
          <p:nvPr>
            <p:ph sz="quarter" idx="2"/>
          </p:nvPr>
        </p:nvSpPr>
        <p:spPr>
          <a:xfrm>
            <a:off x="0" y="2428868"/>
            <a:ext cx="4714876" cy="4429132"/>
          </a:xfrm>
        </p:spPr>
        <p:txBody>
          <a:bodyPr>
            <a:normAutofit lnSpcReduction="10000"/>
          </a:bodyPr>
          <a:lstStyle/>
          <a:p>
            <a:r>
              <a:rPr lang="zh-CN" altLang="en-US" dirty="0" smtClean="0"/>
              <a:t>分散的所有权结构，在今天看来，是非常没有经济效率的。</a:t>
            </a:r>
            <a:endParaRPr lang="en-US" altLang="zh-CN" dirty="0" smtClean="0"/>
          </a:p>
          <a:p>
            <a:pPr>
              <a:buNone/>
            </a:pPr>
            <a:r>
              <a:rPr lang="en-US" altLang="zh-CN" dirty="0" smtClean="0"/>
              <a:t>“...</a:t>
            </a:r>
            <a:r>
              <a:rPr lang="en-US" dirty="0" smtClean="0"/>
              <a:t>its peculiarity of straggling or scattered ownership, regarded from a modern agricultural point of view, was </a:t>
            </a:r>
            <a:r>
              <a:rPr lang="en-US" b="1" dirty="0" smtClean="0"/>
              <a:t>absurdly uneconomical</a:t>
            </a:r>
            <a:r>
              <a:rPr lang="en-US" dirty="0" smtClean="0"/>
              <a:t>. ” </a:t>
            </a:r>
            <a:r>
              <a:rPr lang="zh-CN" altLang="en-US" dirty="0" smtClean="0"/>
              <a:t>（</a:t>
            </a:r>
            <a:r>
              <a:rPr lang="en-US" dirty="0" err="1" smtClean="0"/>
              <a:t>Seebohm</a:t>
            </a:r>
            <a:r>
              <a:rPr lang="en-US" dirty="0" smtClean="0"/>
              <a:t> 1905</a:t>
            </a:r>
            <a:r>
              <a:rPr lang="zh-CN" altLang="en-US" dirty="0" smtClean="0"/>
              <a:t>）</a:t>
            </a:r>
            <a:endParaRPr lang="en-US" dirty="0" smtClean="0"/>
          </a:p>
          <a:p>
            <a:r>
              <a:rPr lang="zh-CN" altLang="en-US" dirty="0" smtClean="0"/>
              <a:t>一个村庄损失的效率大概为产出的</a:t>
            </a:r>
            <a:r>
              <a:rPr lang="en-US" altLang="zh-CN" dirty="0" smtClean="0"/>
              <a:t>13%</a:t>
            </a:r>
          </a:p>
          <a:p>
            <a:pPr>
              <a:buNone/>
            </a:pPr>
            <a:r>
              <a:rPr lang="en-US" altLang="zh-CN" dirty="0" smtClean="0"/>
              <a:t>    A village’s output loss in the seventeenth and eighteenth centuries was on the order of 13 percent. </a:t>
            </a:r>
            <a:r>
              <a:rPr lang="zh-CN" altLang="en-US" dirty="0" smtClean="0"/>
              <a:t>（</a:t>
            </a:r>
            <a:r>
              <a:rPr lang="en-US" altLang="zh-CN" dirty="0" smtClean="0"/>
              <a:t>McCloskey 1983)</a:t>
            </a:r>
            <a:endParaRPr lang="zh-CN" altLang="en-US" dirty="0"/>
          </a:p>
        </p:txBody>
      </p:sp>
      <p:sp>
        <p:nvSpPr>
          <p:cNvPr id="9" name="内容占位符 8"/>
          <p:cNvSpPr>
            <a:spLocks noGrp="1"/>
          </p:cNvSpPr>
          <p:nvPr>
            <p:ph sz="quarter" idx="4"/>
          </p:nvPr>
        </p:nvSpPr>
        <p:spPr>
          <a:xfrm>
            <a:off x="4645025" y="2357430"/>
            <a:ext cx="4498975" cy="4214842"/>
          </a:xfrm>
        </p:spPr>
        <p:txBody>
          <a:bodyPr>
            <a:normAutofit lnSpcReduction="10000"/>
          </a:bodyPr>
          <a:lstStyle/>
          <a:p>
            <a:r>
              <a:rPr lang="zh-CN" altLang="en-US" dirty="0" smtClean="0"/>
              <a:t>一田二主制导致了传统农业的衰落</a:t>
            </a:r>
            <a:endParaRPr lang="en-US" altLang="zh-CN" dirty="0" smtClean="0"/>
          </a:p>
          <a:p>
            <a:pPr>
              <a:buNone/>
            </a:pPr>
            <a:r>
              <a:rPr lang="en-US" altLang="zh-CN" dirty="0" smtClean="0"/>
              <a:t>   Dual Ownership caused the relative decline of Chinese agriculture. (Brenner and </a:t>
            </a:r>
            <a:r>
              <a:rPr lang="en-US" altLang="zh-CN" dirty="0" err="1" smtClean="0"/>
              <a:t>Isett</a:t>
            </a:r>
            <a:r>
              <a:rPr lang="en-US" altLang="zh-CN" dirty="0" smtClean="0"/>
              <a:t> 2002, </a:t>
            </a:r>
            <a:r>
              <a:rPr lang="en-US" altLang="zh-CN" dirty="0" err="1" smtClean="0"/>
              <a:t>Macauley</a:t>
            </a:r>
            <a:r>
              <a:rPr lang="en-US" altLang="zh-CN" dirty="0" smtClean="0"/>
              <a:t> 2009)</a:t>
            </a:r>
          </a:p>
          <a:p>
            <a:r>
              <a:rPr lang="zh-CN" altLang="en-US" dirty="0" smtClean="0"/>
              <a:t>传统的复杂地权制度对于农业投资起到阻碍作用。</a:t>
            </a:r>
            <a:endParaRPr lang="en-US" altLang="zh-CN" dirty="0" smtClean="0"/>
          </a:p>
          <a:p>
            <a:pPr>
              <a:buNone/>
            </a:pPr>
            <a:r>
              <a:rPr lang="en-US" altLang="zh-CN" dirty="0" smtClean="0"/>
              <a:t>  Customary land tenure systems are obstacles to agricultural investment.  (</a:t>
            </a:r>
            <a:r>
              <a:rPr lang="en-US" altLang="zh-CN" dirty="0" err="1" smtClean="0"/>
              <a:t>Besley</a:t>
            </a:r>
            <a:r>
              <a:rPr lang="en-US" altLang="zh-CN" dirty="0" smtClean="0"/>
              <a:t> 1995, </a:t>
            </a:r>
            <a:r>
              <a:rPr lang="en-US" altLang="zh-CN" dirty="0" err="1" smtClean="0"/>
              <a:t>Yoo</a:t>
            </a:r>
            <a:r>
              <a:rPr lang="en-US" altLang="zh-CN" dirty="0" smtClean="0"/>
              <a:t> and </a:t>
            </a:r>
            <a:r>
              <a:rPr lang="en-US" altLang="zh-CN" dirty="0" err="1" smtClean="0"/>
              <a:t>Steckel</a:t>
            </a:r>
            <a:r>
              <a:rPr lang="en-US" altLang="zh-CN" dirty="0" smtClean="0"/>
              <a:t> 2010)</a:t>
            </a:r>
          </a:p>
          <a:p>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00042"/>
            <a:ext cx="9144000" cy="1571636"/>
          </a:xfrm>
        </p:spPr>
        <p:txBody>
          <a:bodyPr>
            <a:noAutofit/>
          </a:bodyPr>
          <a:lstStyle/>
          <a:p>
            <a:r>
              <a:rPr lang="zh-CN" altLang="en-US" sz="4400" dirty="0" smtClean="0"/>
              <a:t>两种分割地权结构分布的时间和区域</a:t>
            </a:r>
            <a:r>
              <a:rPr lang="en-US" altLang="zh-CN" sz="3600" dirty="0" smtClean="0"/>
              <a:t/>
            </a:r>
            <a:br>
              <a:rPr lang="en-US" altLang="zh-CN" sz="3600" dirty="0" smtClean="0"/>
            </a:br>
            <a:r>
              <a:rPr lang="en-US" altLang="zh-CN" sz="3200" dirty="0" smtClean="0"/>
              <a:t>The persistence and distribution of the two systems</a:t>
            </a:r>
            <a:r>
              <a:rPr lang="en-US" altLang="zh-CN" sz="4400" dirty="0" smtClean="0"/>
              <a:t/>
            </a:r>
            <a:br>
              <a:rPr lang="en-US" altLang="zh-CN" sz="4400" dirty="0" smtClean="0"/>
            </a:br>
            <a:endParaRPr lang="zh-CN" altLang="en-US" sz="4400" dirty="0"/>
          </a:p>
        </p:txBody>
      </p:sp>
      <p:sp>
        <p:nvSpPr>
          <p:cNvPr id="3" name="文本占位符 2"/>
          <p:cNvSpPr>
            <a:spLocks noGrp="1"/>
          </p:cNvSpPr>
          <p:nvPr>
            <p:ph type="body" idx="1"/>
          </p:nvPr>
        </p:nvSpPr>
        <p:spPr>
          <a:xfrm>
            <a:off x="457200" y="1855248"/>
            <a:ext cx="4040188" cy="573620"/>
          </a:xfrm>
        </p:spPr>
        <p:txBody>
          <a:bodyPr/>
          <a:lstStyle/>
          <a:p>
            <a:r>
              <a:rPr lang="zh-CN" altLang="en-US" dirty="0" smtClean="0"/>
              <a:t>敞田制  </a:t>
            </a:r>
            <a:endParaRPr lang="en-US" altLang="zh-CN" dirty="0" smtClean="0"/>
          </a:p>
          <a:p>
            <a:r>
              <a:rPr lang="en-US" altLang="zh-CN" dirty="0" smtClean="0"/>
              <a:t>The Open Field System</a:t>
            </a:r>
            <a:endParaRPr lang="zh-CN" altLang="en-US" dirty="0" smtClean="0"/>
          </a:p>
          <a:p>
            <a:endParaRPr lang="zh-CN" altLang="en-US" dirty="0"/>
          </a:p>
        </p:txBody>
      </p:sp>
      <p:sp>
        <p:nvSpPr>
          <p:cNvPr id="4" name="文本占位符 3"/>
          <p:cNvSpPr>
            <a:spLocks noGrp="1"/>
          </p:cNvSpPr>
          <p:nvPr>
            <p:ph type="body" sz="half" idx="3"/>
          </p:nvPr>
        </p:nvSpPr>
        <p:spPr>
          <a:xfrm>
            <a:off x="4645025" y="1428736"/>
            <a:ext cx="4041775" cy="1428760"/>
          </a:xfrm>
        </p:spPr>
        <p:txBody>
          <a:bodyPr>
            <a:normAutofit/>
          </a:bodyPr>
          <a:lstStyle/>
          <a:p>
            <a:r>
              <a:rPr lang="zh-CN" altLang="en-US" dirty="0" smtClean="0"/>
              <a:t>一田二主制度  </a:t>
            </a:r>
            <a:endParaRPr lang="en-US" altLang="zh-CN" dirty="0" smtClean="0"/>
          </a:p>
          <a:p>
            <a:r>
              <a:rPr lang="en-US" altLang="zh-CN" dirty="0" smtClean="0"/>
              <a:t>The Dual Owner System</a:t>
            </a:r>
            <a:endParaRPr lang="zh-CN" altLang="en-US" dirty="0" smtClean="0"/>
          </a:p>
          <a:p>
            <a:endParaRPr lang="zh-CN" altLang="en-US" dirty="0"/>
          </a:p>
        </p:txBody>
      </p:sp>
      <p:sp>
        <p:nvSpPr>
          <p:cNvPr id="5" name="内容占位符 4"/>
          <p:cNvSpPr>
            <a:spLocks noGrp="1"/>
          </p:cNvSpPr>
          <p:nvPr>
            <p:ph sz="quarter" idx="2"/>
          </p:nvPr>
        </p:nvSpPr>
        <p:spPr/>
        <p:txBody>
          <a:bodyPr/>
          <a:lstStyle/>
          <a:p>
            <a:r>
              <a:rPr lang="zh-CN" altLang="en-US" dirty="0" smtClean="0"/>
              <a:t>中世纪一直到</a:t>
            </a:r>
            <a:r>
              <a:rPr lang="en-US" altLang="zh-CN" dirty="0" smtClean="0"/>
              <a:t>20</a:t>
            </a:r>
            <a:r>
              <a:rPr lang="zh-CN" altLang="en-US" dirty="0" smtClean="0"/>
              <a:t>世纪西欧，俄国和伊朗等区域</a:t>
            </a:r>
            <a:endParaRPr lang="en-US" dirty="0" smtClean="0"/>
          </a:p>
          <a:p>
            <a:r>
              <a:rPr lang="en-US" dirty="0" smtClean="0"/>
              <a:t>prevalent agricultural system in much of Europe during the Middle Ages and lasted into the 20th century in parts of western Europe, Russia, and Iran.</a:t>
            </a:r>
          </a:p>
          <a:p>
            <a:endParaRPr lang="zh-CN" altLang="en-US" dirty="0"/>
          </a:p>
        </p:txBody>
      </p:sp>
      <p:sp>
        <p:nvSpPr>
          <p:cNvPr id="6" name="内容占位符 5"/>
          <p:cNvSpPr>
            <a:spLocks noGrp="1"/>
          </p:cNvSpPr>
          <p:nvPr>
            <p:ph sz="quarter" idx="4"/>
          </p:nvPr>
        </p:nvSpPr>
        <p:spPr>
          <a:xfrm>
            <a:off x="4645025" y="2357430"/>
            <a:ext cx="4284693" cy="4500570"/>
          </a:xfrm>
        </p:spPr>
        <p:txBody>
          <a:bodyPr>
            <a:normAutofit fontScale="92500"/>
          </a:bodyPr>
          <a:lstStyle/>
          <a:p>
            <a:r>
              <a:rPr lang="en-US" dirty="0" smtClean="0"/>
              <a:t>16</a:t>
            </a:r>
            <a:r>
              <a:rPr lang="zh-CN" altLang="en-US" dirty="0" smtClean="0"/>
              <a:t>世纪到</a:t>
            </a:r>
            <a:r>
              <a:rPr lang="en-US" altLang="zh-CN" dirty="0" smtClean="0"/>
              <a:t>20</a:t>
            </a:r>
            <a:r>
              <a:rPr lang="zh-CN" altLang="en-US" dirty="0" smtClean="0"/>
              <a:t>世纪初期中国比较流行的一种田制</a:t>
            </a:r>
            <a:endParaRPr lang="en-US" dirty="0" smtClean="0"/>
          </a:p>
          <a:p>
            <a:pPr>
              <a:buNone/>
            </a:pPr>
            <a:r>
              <a:rPr lang="en-US" dirty="0" smtClean="0"/>
              <a:t>    a key feature of the Chinese land market from the late 16th century to the early 20th century. </a:t>
            </a:r>
          </a:p>
          <a:p>
            <a:r>
              <a:rPr lang="zh-CN" altLang="en-US" dirty="0" smtClean="0"/>
              <a:t>分布于全国，在经济发达的区域尤其盛行（长三角和珠三角）</a:t>
            </a:r>
            <a:endParaRPr lang="en-US" dirty="0" smtClean="0"/>
          </a:p>
          <a:p>
            <a:pPr>
              <a:buNone/>
            </a:pPr>
            <a:r>
              <a:rPr lang="en-US" dirty="0" smtClean="0"/>
              <a:t> The dual owner system spread all over the country and</a:t>
            </a:r>
            <a:br>
              <a:rPr lang="en-US" dirty="0" smtClean="0"/>
            </a:br>
            <a:r>
              <a:rPr lang="en-US" dirty="0" smtClean="0"/>
              <a:t>was especially popular in the advanced areas, including the Yangzi delta and the Pearl River</a:t>
            </a:r>
            <a:br>
              <a:rPr lang="en-US" dirty="0" smtClean="0"/>
            </a:br>
            <a:r>
              <a:rPr lang="en-US" dirty="0" smtClean="0"/>
              <a:t>Delta. </a:t>
            </a:r>
            <a:br>
              <a:rPr lang="en-US" dirty="0" smtClean="0"/>
            </a:b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428604"/>
            <a:ext cx="8229600" cy="1224714"/>
          </a:xfrm>
        </p:spPr>
        <p:txBody>
          <a:bodyPr>
            <a:noAutofit/>
          </a:bodyPr>
          <a:lstStyle/>
          <a:p>
            <a:r>
              <a:rPr lang="zh-CN" altLang="en-US" sz="4200" dirty="0" smtClean="0"/>
              <a:t>没有效率的制度安排为何得到持续？</a:t>
            </a:r>
            <a:r>
              <a:rPr lang="en-US" altLang="zh-CN" sz="4000" dirty="0" smtClean="0"/>
              <a:t/>
            </a:r>
            <a:br>
              <a:rPr lang="en-US" altLang="zh-CN" sz="4000" dirty="0" smtClean="0"/>
            </a:br>
            <a:r>
              <a:rPr lang="en-US" altLang="zh-CN" sz="4000" dirty="0" smtClean="0"/>
              <a:t>Why did inefficient institutions persist?</a:t>
            </a:r>
            <a:endParaRPr lang="zh-CN" altLang="en-US" sz="4000" dirty="0"/>
          </a:p>
        </p:txBody>
      </p:sp>
      <p:sp>
        <p:nvSpPr>
          <p:cNvPr id="3" name="内容占位符 2"/>
          <p:cNvSpPr>
            <a:spLocks noGrp="1"/>
          </p:cNvSpPr>
          <p:nvPr>
            <p:ph idx="1"/>
          </p:nvPr>
        </p:nvSpPr>
        <p:spPr/>
        <p:txBody>
          <a:bodyPr>
            <a:normAutofit lnSpcReduction="10000"/>
          </a:bodyPr>
          <a:lstStyle/>
          <a:p>
            <a:r>
              <a:rPr lang="zh-CN" altLang="en-US" dirty="0" smtClean="0"/>
              <a:t>制度的长期持续，理解产权结构的均衡状态比初始分割时的状态更加重要（科斯定理）。</a:t>
            </a:r>
            <a:endParaRPr lang="en-US" altLang="zh-CN" dirty="0" smtClean="0"/>
          </a:p>
          <a:p>
            <a:pPr>
              <a:buNone/>
            </a:pPr>
            <a:r>
              <a:rPr lang="en-US" altLang="zh-CN" dirty="0" smtClean="0"/>
              <a:t>Regardless of the initial assignment of property rights, as long as TC is low and negotiation is allowed, property rights will be allocated in an efficient way. </a:t>
            </a:r>
          </a:p>
          <a:p>
            <a:r>
              <a:rPr lang="en-US" altLang="zh-CN" dirty="0" smtClean="0"/>
              <a:t>“</a:t>
            </a:r>
            <a:r>
              <a:rPr lang="zh-CN" altLang="en-US" dirty="0" smtClean="0"/>
              <a:t>如果不将初始产权分配与它的延续结合起来考虑，研究敞田制的起源问题只是一种好古癖。</a:t>
            </a:r>
            <a:r>
              <a:rPr lang="en-US" altLang="zh-CN" dirty="0" smtClean="0"/>
              <a:t>” (</a:t>
            </a:r>
            <a:r>
              <a:rPr lang="zh-CN" altLang="en-US" dirty="0" smtClean="0"/>
              <a:t>麦克劳斯基）</a:t>
            </a:r>
            <a:endParaRPr lang="en-US" altLang="zh-CN" dirty="0" smtClean="0"/>
          </a:p>
          <a:p>
            <a:pPr>
              <a:buNone/>
            </a:pPr>
            <a:r>
              <a:rPr lang="en-US" altLang="zh-CN" dirty="0" smtClean="0"/>
              <a:t>McCloskey: “…  studying the origin of open fields or of anything else is antiquarianism unless it is accompanied by evidence connecting the origin with persistence.”</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4400" dirty="0" smtClean="0"/>
              <a:t>两种分割地权结构的经济解释</a:t>
            </a:r>
            <a:r>
              <a:rPr lang="en-US" altLang="zh-CN" sz="4000" dirty="0" smtClean="0"/>
              <a:t/>
            </a:r>
            <a:br>
              <a:rPr lang="en-US" altLang="zh-CN" sz="4000" dirty="0" smtClean="0"/>
            </a:br>
            <a:r>
              <a:rPr lang="en-US" altLang="zh-CN" sz="3600" dirty="0" smtClean="0"/>
              <a:t>Economic interpretation of the two systems</a:t>
            </a:r>
            <a:br>
              <a:rPr lang="en-US" altLang="zh-CN" sz="3600" dirty="0" smtClean="0"/>
            </a:br>
            <a:endParaRPr lang="zh-CN" altLang="en-US" sz="3600" dirty="0"/>
          </a:p>
        </p:txBody>
      </p:sp>
      <p:sp>
        <p:nvSpPr>
          <p:cNvPr id="4" name="文本占位符 3"/>
          <p:cNvSpPr>
            <a:spLocks noGrp="1"/>
          </p:cNvSpPr>
          <p:nvPr>
            <p:ph type="body" idx="1"/>
          </p:nvPr>
        </p:nvSpPr>
        <p:spPr>
          <a:xfrm>
            <a:off x="457200" y="1571612"/>
            <a:ext cx="4040188" cy="928694"/>
          </a:xfrm>
        </p:spPr>
        <p:txBody>
          <a:bodyPr/>
          <a:lstStyle/>
          <a:p>
            <a:r>
              <a:rPr lang="zh-CN" altLang="en-US" dirty="0" smtClean="0"/>
              <a:t>敞田制  </a:t>
            </a:r>
            <a:endParaRPr lang="en-US" altLang="zh-CN" dirty="0" smtClean="0"/>
          </a:p>
          <a:p>
            <a:r>
              <a:rPr lang="en-US" altLang="zh-CN" dirty="0" smtClean="0"/>
              <a:t>The Open Field System</a:t>
            </a:r>
            <a:endParaRPr lang="zh-CN" altLang="en-US" dirty="0" smtClean="0"/>
          </a:p>
          <a:p>
            <a:endParaRPr lang="zh-CN" altLang="en-US" dirty="0"/>
          </a:p>
        </p:txBody>
      </p:sp>
      <p:sp>
        <p:nvSpPr>
          <p:cNvPr id="6" name="文本占位符 5"/>
          <p:cNvSpPr>
            <a:spLocks noGrp="1"/>
          </p:cNvSpPr>
          <p:nvPr>
            <p:ph type="body" sz="half" idx="3"/>
          </p:nvPr>
        </p:nvSpPr>
        <p:spPr>
          <a:xfrm>
            <a:off x="4645025" y="1500174"/>
            <a:ext cx="4041775" cy="1000132"/>
          </a:xfrm>
        </p:spPr>
        <p:txBody>
          <a:bodyPr>
            <a:normAutofit/>
          </a:bodyPr>
          <a:lstStyle/>
          <a:p>
            <a:r>
              <a:rPr lang="zh-CN" altLang="en-US" dirty="0" smtClean="0"/>
              <a:t>一田二主制度  </a:t>
            </a:r>
            <a:endParaRPr lang="en-US" altLang="zh-CN" dirty="0" smtClean="0"/>
          </a:p>
          <a:p>
            <a:r>
              <a:rPr lang="en-US" altLang="zh-CN" dirty="0" smtClean="0"/>
              <a:t>The Dual Owner System</a:t>
            </a:r>
            <a:endParaRPr lang="zh-CN" altLang="en-US" dirty="0" smtClean="0"/>
          </a:p>
          <a:p>
            <a:endParaRPr lang="zh-CN" altLang="en-US" dirty="0"/>
          </a:p>
        </p:txBody>
      </p:sp>
      <p:sp>
        <p:nvSpPr>
          <p:cNvPr id="5" name="内容占位符 4"/>
          <p:cNvSpPr>
            <a:spLocks noGrp="1"/>
          </p:cNvSpPr>
          <p:nvPr>
            <p:ph sz="quarter" idx="2"/>
          </p:nvPr>
        </p:nvSpPr>
        <p:spPr>
          <a:xfrm>
            <a:off x="0" y="2428868"/>
            <a:ext cx="4497388" cy="4214842"/>
          </a:xfrm>
        </p:spPr>
        <p:txBody>
          <a:bodyPr>
            <a:normAutofit fontScale="92500" lnSpcReduction="10000"/>
          </a:bodyPr>
          <a:lstStyle/>
          <a:p>
            <a:r>
              <a:rPr lang="zh-CN" altLang="en-US" sz="2400" dirty="0" smtClean="0">
                <a:latin typeface="Times New Roman" panose="02020603050405020304" pitchFamily="18" charset="0"/>
                <a:cs typeface="Times New Roman" panose="02020603050405020304" pitchFamily="18" charset="0"/>
                <a:sym typeface="宋体" panose="02010600030101010101" pitchFamily="2" charset="-122"/>
              </a:rPr>
              <a:t>分散的地权结构是为了降低农业生产中的风险。</a:t>
            </a:r>
            <a:endParaRPr lang="en-US" altLang="zh-CN" sz="2400" dirty="0" smtClean="0">
              <a:latin typeface="Times New Roman" panose="02020603050405020304" pitchFamily="18" charset="0"/>
              <a:cs typeface="Times New Roman" panose="02020603050405020304" pitchFamily="18" charset="0"/>
              <a:sym typeface="宋体" panose="02010600030101010101" pitchFamily="2" charset="-122"/>
            </a:endParaRPr>
          </a:p>
          <a:p>
            <a:pPr>
              <a:buNone/>
            </a:pPr>
            <a:r>
              <a:rPr lang="en-US" altLang="zh-CN" sz="2400" dirty="0" smtClean="0">
                <a:latin typeface="Times New Roman" panose="02020603050405020304" pitchFamily="18" charset="0"/>
                <a:cs typeface="Times New Roman" panose="02020603050405020304" pitchFamily="18" charset="0"/>
                <a:sym typeface="宋体" panose="02010600030101010101" pitchFamily="2" charset="-122"/>
              </a:rPr>
              <a:t>  P</a:t>
            </a:r>
            <a:r>
              <a:rPr lang="zh-CN" altLang="en-US" sz="2400" dirty="0" smtClean="0">
                <a:latin typeface="Times New Roman" panose="02020603050405020304" pitchFamily="18" charset="0"/>
                <a:cs typeface="Times New Roman" panose="02020603050405020304" pitchFamily="18" charset="0"/>
                <a:sym typeface="宋体" panose="02010600030101010101" pitchFamily="2" charset="-122"/>
              </a:rPr>
              <a:t>lots were scattered to insure against disaster,that is to say, </a:t>
            </a:r>
            <a:r>
              <a:rPr lang="zh-CN" alt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宋体" panose="02010600030101010101" pitchFamily="2" charset="-122"/>
              </a:rPr>
              <a:t>risk aversion</a:t>
            </a:r>
            <a:r>
              <a:rPr lang="zh-CN" altLang="en-US" sz="2400" dirty="0" smtClean="0">
                <a:latin typeface="Times New Roman" panose="02020603050405020304" pitchFamily="18" charset="0"/>
                <a:cs typeface="Times New Roman" panose="02020603050405020304" pitchFamily="18" charset="0"/>
                <a:sym typeface="宋体" panose="02010600030101010101" pitchFamily="2" charset="-122"/>
              </a:rPr>
              <a:t>.</a:t>
            </a:r>
            <a:endParaRPr lang="en-US" altLang="zh-CN" sz="2400" dirty="0" smtClean="0">
              <a:latin typeface="Times New Roman" panose="02020603050405020304" pitchFamily="18" charset="0"/>
              <a:cs typeface="Times New Roman" panose="02020603050405020304" pitchFamily="18" charset="0"/>
              <a:sym typeface="宋体" panose="02010600030101010101" pitchFamily="2" charset="-122"/>
            </a:endParaRPr>
          </a:p>
          <a:p>
            <a:r>
              <a:rPr lang="zh-CN" altLang="en-US" sz="2400" dirty="0" smtClean="0"/>
              <a:t>损失的经济效率相当于为了降低农业风险的保险金。</a:t>
            </a:r>
            <a:endParaRPr lang="en-US" altLang="zh-CN" sz="2400" dirty="0" smtClean="0"/>
          </a:p>
          <a:p>
            <a:pPr>
              <a:buNone/>
            </a:pPr>
            <a:r>
              <a:rPr lang="en-US" altLang="zh-CN" sz="2400" dirty="0" smtClean="0"/>
              <a:t> The inefficiencies of the open fields were payments on an insurance premium in a milieu in which agricultural yields were low and unpredictable and in which the costs of a shortfall were high.</a:t>
            </a:r>
            <a:endParaRPr lang="zh-CN" altLang="en-US" sz="2400" dirty="0" smtClean="0"/>
          </a:p>
          <a:p>
            <a:endParaRPr lang="zh-CN" altLang="en-US" dirty="0"/>
          </a:p>
        </p:txBody>
      </p:sp>
      <p:sp>
        <p:nvSpPr>
          <p:cNvPr id="7" name="内容占位符 6"/>
          <p:cNvSpPr>
            <a:spLocks noGrp="1"/>
          </p:cNvSpPr>
          <p:nvPr>
            <p:ph sz="quarter" idx="4"/>
          </p:nvPr>
        </p:nvSpPr>
        <p:spPr>
          <a:xfrm>
            <a:off x="4645025" y="2357430"/>
            <a:ext cx="4041775" cy="4002890"/>
          </a:xfrm>
        </p:spPr>
        <p:txBody>
          <a:bodyPr/>
          <a:lstStyle/>
          <a:p>
            <a:r>
              <a:rPr lang="zh-CN" altLang="en-US" sz="2400" dirty="0" smtClean="0"/>
              <a:t>一田二主制是税负较重的农民和税负较轻的士绅为了最大化土地收益而进行的契约安排。</a:t>
            </a:r>
            <a:endParaRPr lang="en-US" altLang="zh-CN" sz="2400" dirty="0" smtClean="0"/>
          </a:p>
          <a:p>
            <a:pPr>
              <a:buNone/>
            </a:pPr>
            <a:r>
              <a:rPr lang="en-US" altLang="zh-CN" sz="2400" dirty="0" smtClean="0"/>
              <a:t>D</a:t>
            </a:r>
            <a:r>
              <a:rPr lang="en-US" sz="2400" dirty="0" smtClean="0"/>
              <a:t>ual ownership acted as a tax shelter for heavily taxed peasants who colluded with lightly taxed gentry to maximize the value of land.</a:t>
            </a:r>
          </a:p>
          <a:p>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516" y="-243408"/>
            <a:ext cx="8471284" cy="2304256"/>
          </a:xfrm>
        </p:spPr>
        <p:txBody>
          <a:bodyPr>
            <a:normAutofit/>
          </a:bodyPr>
          <a:lstStyle/>
          <a:p>
            <a:endParaRPr lang="en-US" dirty="0"/>
          </a:p>
        </p:txBody>
      </p:sp>
      <p:sp>
        <p:nvSpPr>
          <p:cNvPr id="3" name="内容占位符 2"/>
          <p:cNvSpPr>
            <a:spLocks noGrp="1"/>
          </p:cNvSpPr>
          <p:nvPr>
            <p:ph sz="half" idx="1"/>
          </p:nvPr>
        </p:nvSpPr>
        <p:spPr>
          <a:xfrm>
            <a:off x="0" y="714356"/>
            <a:ext cx="8892480" cy="3650747"/>
          </a:xfrm>
        </p:spPr>
        <p:txBody>
          <a:bodyPr>
            <a:normAutofit/>
          </a:bodyPr>
          <a:lstStyle/>
          <a:p>
            <a:r>
              <a:rPr lang="zh-CN" altLang="en-US" sz="4000" dirty="0" smtClean="0"/>
              <a:t>制度机制  </a:t>
            </a:r>
            <a:r>
              <a:rPr lang="en-US" altLang="zh-CN" sz="4000" dirty="0" smtClean="0"/>
              <a:t> The Mechanism</a:t>
            </a:r>
            <a:endParaRPr lang="en-US" sz="4000" dirty="0"/>
          </a:p>
        </p:txBody>
      </p:sp>
      <p:pic>
        <p:nvPicPr>
          <p:cNvPr id="4" name="Picture 4"/>
          <p:cNvPicPr>
            <a:picLocks noChangeAspect="1" noChangeArrowheads="1"/>
          </p:cNvPicPr>
          <p:nvPr/>
        </p:nvPicPr>
        <p:blipFill>
          <a:blip r:embed="rId2" cstate="print"/>
          <a:srcRect/>
          <a:stretch>
            <a:fillRect/>
          </a:stretch>
        </p:blipFill>
        <p:spPr bwMode="auto">
          <a:xfrm>
            <a:off x="0" y="2357430"/>
            <a:ext cx="8712968" cy="3284984"/>
          </a:xfrm>
          <a:prstGeom prst="rect">
            <a:avLst/>
          </a:prstGeom>
          <a:noFill/>
          <a:ln w="9525">
            <a:noFill/>
            <a:miter lim="800000"/>
            <a:headEnd/>
            <a:tailEnd/>
          </a:ln>
        </p:spPr>
      </p:pic>
    </p:spTree>
    <p:extLst>
      <p:ext uri="{BB962C8B-B14F-4D97-AF65-F5344CB8AC3E}">
        <p14:creationId xmlns:p14="http://schemas.microsoft.com/office/powerpoint/2010/main" val="34578785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57200" y="704088"/>
            <a:ext cx="8229600" cy="1010400"/>
          </a:xfrm>
        </p:spPr>
        <p:txBody>
          <a:bodyPr/>
          <a:lstStyle/>
          <a:p>
            <a:r>
              <a:rPr lang="zh-CN" altLang="en-US" dirty="0" smtClean="0"/>
              <a:t>两个推论 </a:t>
            </a:r>
            <a:r>
              <a:rPr lang="en-US" altLang="zh-CN" dirty="0" smtClean="0"/>
              <a:t>Two Propositions</a:t>
            </a:r>
            <a:endParaRPr lang="zh-CN" altLang="en-US" dirty="0"/>
          </a:p>
        </p:txBody>
      </p:sp>
      <p:sp>
        <p:nvSpPr>
          <p:cNvPr id="6" name="内容占位符 5"/>
          <p:cNvSpPr>
            <a:spLocks noGrp="1"/>
          </p:cNvSpPr>
          <p:nvPr>
            <p:ph idx="1"/>
          </p:nvPr>
        </p:nvSpPr>
        <p:spPr/>
        <p:txBody>
          <a:bodyPr/>
          <a:lstStyle/>
          <a:p>
            <a:r>
              <a:rPr lang="zh-CN" altLang="en-US" dirty="0" smtClean="0"/>
              <a:t>农民在农地经营方面的比较优势越大，土地所有权越可能分割为田底权和田面权。</a:t>
            </a:r>
            <a:endParaRPr lang="en-US" dirty="0" smtClean="0"/>
          </a:p>
          <a:p>
            <a:r>
              <a:rPr lang="en-US" dirty="0" smtClean="0"/>
              <a:t>Landownership should be increasingly divided into topsoil and subsoil as peasants’ comparative advantage in farm management increases.</a:t>
            </a:r>
          </a:p>
          <a:p>
            <a:r>
              <a:rPr lang="zh-CN" altLang="en-US" dirty="0" smtClean="0"/>
              <a:t>士绅地主在税收减免方面的比较优势越大，土地所有权越有可能分割为田底权和田面权。</a:t>
            </a:r>
            <a:endParaRPr lang="en-US" dirty="0" smtClean="0"/>
          </a:p>
          <a:p>
            <a:r>
              <a:rPr lang="en-US" dirty="0" smtClean="0"/>
              <a:t>Landownership should be increasingly divided into topsoil and subsoil as the gentry’s comparative advantage in tax deduction increases.</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00042"/>
            <a:ext cx="9144000" cy="2071702"/>
          </a:xfrm>
        </p:spPr>
        <p:txBody>
          <a:bodyPr>
            <a:noAutofit/>
          </a:bodyPr>
          <a:lstStyle/>
          <a:p>
            <a:pPr algn="ctr"/>
            <a:r>
              <a:rPr lang="zh-CN" altLang="en-US" sz="6000" dirty="0" smtClean="0"/>
              <a:t>什么是制度分析</a:t>
            </a:r>
            <a:r>
              <a:rPr lang="en-US" altLang="zh-CN" sz="6000" dirty="0" smtClean="0"/>
              <a:t>?</a:t>
            </a:r>
            <a:r>
              <a:rPr lang="en-US" altLang="zh-CN" sz="4400" dirty="0" smtClean="0"/>
              <a:t/>
            </a:r>
            <a:br>
              <a:rPr lang="en-US" altLang="zh-CN" sz="4400" dirty="0" smtClean="0"/>
            </a:br>
            <a:r>
              <a:rPr lang="en-US" altLang="zh-CN" sz="4400" dirty="0" smtClean="0"/>
              <a:t>(institutional analysis)</a:t>
            </a:r>
            <a:r>
              <a:rPr lang="en-US" altLang="zh-CN" sz="6000" dirty="0" smtClean="0"/>
              <a:t/>
            </a:r>
            <a:br>
              <a:rPr lang="en-US" altLang="zh-CN" sz="6000" dirty="0" smtClean="0"/>
            </a:br>
            <a:endParaRPr lang="zh-CN" altLang="en-US" sz="6000" dirty="0"/>
          </a:p>
        </p:txBody>
      </p:sp>
      <p:sp>
        <p:nvSpPr>
          <p:cNvPr id="3" name="内容占位符 2"/>
          <p:cNvSpPr>
            <a:spLocks noGrp="1"/>
          </p:cNvSpPr>
          <p:nvPr>
            <p:ph idx="1"/>
          </p:nvPr>
        </p:nvSpPr>
        <p:spPr>
          <a:xfrm>
            <a:off x="457200" y="1928802"/>
            <a:ext cx="8229600" cy="4395798"/>
          </a:xfrm>
        </p:spPr>
        <p:txBody>
          <a:bodyPr>
            <a:normAutofit/>
          </a:bodyPr>
          <a:lstStyle/>
          <a:p>
            <a:r>
              <a:rPr lang="zh-CN" altLang="en-US" sz="2800" dirty="0" smtClean="0"/>
              <a:t>制度：人类经济活动和社会交往的规则和约束（</a:t>
            </a:r>
            <a:r>
              <a:rPr lang="en-US" altLang="zh-CN" sz="2800" dirty="0" smtClean="0"/>
              <a:t>the rules of the game</a:t>
            </a:r>
            <a:r>
              <a:rPr lang="zh-CN" altLang="en-US" sz="2800" dirty="0" smtClean="0"/>
              <a:t>）</a:t>
            </a:r>
            <a:endParaRPr lang="en-US" altLang="zh-CN" sz="2800" dirty="0" smtClean="0"/>
          </a:p>
          <a:p>
            <a:r>
              <a:rPr lang="zh-CN" altLang="en-US" sz="2800" dirty="0" smtClean="0"/>
              <a:t>制度分析包括： 个人和群体如何建构制度？具体某种制度如何操作实践？不同制度之间的彼此关联如何？制度对于个人行为，群体行为和社区的影响如何？</a:t>
            </a:r>
            <a:endParaRPr lang="en-US" altLang="zh-CN" sz="2800" dirty="0" smtClean="0"/>
          </a:p>
          <a:p>
            <a:r>
              <a:rPr lang="zh-CN" altLang="en-US" sz="2800" dirty="0" smtClean="0"/>
              <a:t>制度分析的方法在整个社会科学当中都有一定影响力。</a:t>
            </a:r>
            <a:endParaRPr lang="en-US" altLang="zh-CN" sz="2800" dirty="0" smtClean="0"/>
          </a:p>
          <a:p>
            <a:r>
              <a:rPr lang="zh-CN" altLang="en-US" sz="2800" dirty="0" smtClean="0"/>
              <a:t>擅长中等层次的论证以及微观层面的。</a:t>
            </a:r>
            <a:endParaRPr lang="en-US" altLang="zh-CN" sz="2800" dirty="0" smtClean="0"/>
          </a:p>
          <a:p>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620688"/>
            <a:ext cx="9144000" cy="2236808"/>
          </a:xfrm>
        </p:spPr>
        <p:txBody>
          <a:bodyPr>
            <a:normAutofit fontScale="90000"/>
          </a:bodyPr>
          <a:lstStyle/>
          <a:p>
            <a:r>
              <a:rPr lang="zh-CN" altLang="en-US" dirty="0" smtClean="0"/>
              <a:t>实证研究</a:t>
            </a:r>
            <a:r>
              <a:rPr lang="en-US" dirty="0" smtClean="0"/>
              <a:t>:</a:t>
            </a:r>
            <a:r>
              <a:rPr lang="zh-CN" altLang="en-US" dirty="0" smtClean="0"/>
              <a:t>利用孔府的地权数据</a:t>
            </a:r>
            <a:r>
              <a:rPr lang="en-US" dirty="0" smtClean="0"/>
              <a:t/>
            </a:r>
            <a:br>
              <a:rPr lang="en-US" dirty="0" smtClean="0"/>
            </a:br>
            <a:r>
              <a:rPr lang="en-US" dirty="0" smtClean="0"/>
              <a:t> </a:t>
            </a:r>
            <a:r>
              <a:rPr lang="en-US" sz="4400" dirty="0" smtClean="0"/>
              <a:t>Empirical Test: Dual Landownership on Confucius's Manors </a:t>
            </a:r>
            <a:r>
              <a:rPr lang="en-US" dirty="0" smtClean="0"/>
              <a:t/>
            </a:r>
            <a:br>
              <a:rPr lang="en-US" dirty="0" smtClean="0"/>
            </a:br>
            <a:endParaRPr lang="en-US" dirty="0"/>
          </a:p>
        </p:txBody>
      </p:sp>
      <p:sp>
        <p:nvSpPr>
          <p:cNvPr id="3" name="内容占位符 2"/>
          <p:cNvSpPr>
            <a:spLocks noGrp="1"/>
          </p:cNvSpPr>
          <p:nvPr>
            <p:ph idx="1"/>
          </p:nvPr>
        </p:nvSpPr>
        <p:spPr>
          <a:xfrm>
            <a:off x="457200" y="2000240"/>
            <a:ext cx="8229600" cy="4125923"/>
          </a:xfrm>
        </p:spPr>
        <p:txBody>
          <a:bodyPr/>
          <a:lstStyle/>
          <a:p>
            <a:pPr marL="0" indent="0">
              <a:buNone/>
            </a:pPr>
            <a:endParaRPr lang="en-US" dirty="0" smtClean="0"/>
          </a:p>
          <a:p>
            <a:r>
              <a:rPr lang="zh-CN" altLang="en-US" dirty="0" smtClean="0"/>
              <a:t>麦豆轮种制度对于一田二主制度的影响</a:t>
            </a:r>
            <a:endParaRPr lang="en-US" dirty="0" smtClean="0"/>
          </a:p>
          <a:p>
            <a:pPr>
              <a:buNone/>
            </a:pPr>
            <a:r>
              <a:rPr lang="en-US" dirty="0" smtClean="0"/>
              <a:t>  The Impact of Double Cropping on Dual Ownership (Proposition 1)</a:t>
            </a:r>
          </a:p>
          <a:p>
            <a:r>
              <a:rPr lang="zh-CN" altLang="en-US" dirty="0" smtClean="0"/>
              <a:t>税收变革（摊丁入亩）对于一田二主制度的影响</a:t>
            </a:r>
            <a:endParaRPr lang="en-US" dirty="0" smtClean="0"/>
          </a:p>
          <a:p>
            <a:pPr>
              <a:buNone/>
            </a:pPr>
            <a:r>
              <a:rPr lang="en-US" dirty="0" smtClean="0"/>
              <a:t>The </a:t>
            </a:r>
            <a:r>
              <a:rPr lang="en-US" dirty="0"/>
              <a:t>Impact of Tax Reforms on Dual Ownership  (Proposition 2)</a:t>
            </a:r>
          </a:p>
          <a:p>
            <a:endParaRPr lang="en-US"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229600" cy="1667584"/>
          </a:xfrm>
        </p:spPr>
        <p:txBody>
          <a:bodyPr>
            <a:normAutofit/>
          </a:bodyPr>
          <a:lstStyle/>
          <a:p>
            <a:r>
              <a:rPr lang="zh-CN" altLang="en-US" sz="5300" dirty="0" smtClean="0"/>
              <a:t>数据 </a:t>
            </a:r>
            <a:r>
              <a:rPr lang="en-US" altLang="zh-CN" sz="5300" dirty="0" smtClean="0"/>
              <a:t> </a:t>
            </a:r>
            <a:r>
              <a:rPr lang="en-US" sz="5300" dirty="0" smtClean="0"/>
              <a:t>Data</a:t>
            </a:r>
            <a:r>
              <a:rPr lang="en-US" dirty="0" smtClean="0"/>
              <a:t/>
            </a:r>
            <a:br>
              <a:rPr lang="en-US" dirty="0" smtClean="0"/>
            </a:br>
            <a:endParaRPr lang="en-US" dirty="0"/>
          </a:p>
        </p:txBody>
      </p:sp>
      <p:sp>
        <p:nvSpPr>
          <p:cNvPr id="3" name="内容占位符 2"/>
          <p:cNvSpPr>
            <a:spLocks noGrp="1"/>
          </p:cNvSpPr>
          <p:nvPr>
            <p:ph idx="1"/>
          </p:nvPr>
        </p:nvSpPr>
        <p:spPr>
          <a:xfrm>
            <a:off x="0" y="1643050"/>
            <a:ext cx="9144000" cy="5214950"/>
          </a:xfrm>
        </p:spPr>
        <p:txBody>
          <a:bodyPr>
            <a:normAutofit/>
          </a:bodyPr>
          <a:lstStyle/>
          <a:p>
            <a:r>
              <a:rPr lang="zh-CN" altLang="en-US" sz="2800" dirty="0" smtClean="0"/>
              <a:t>主要来源：已出版的孔府档案汇编</a:t>
            </a:r>
            <a:endParaRPr lang="en-US" dirty="0" smtClean="0"/>
          </a:p>
          <a:p>
            <a:r>
              <a:rPr lang="en-US" dirty="0" smtClean="0"/>
              <a:t>Main source: Extensive archives of The Mansion of Confucius</a:t>
            </a:r>
          </a:p>
          <a:p>
            <a:pPr>
              <a:buNone/>
            </a:pPr>
            <a:r>
              <a:rPr lang="en-US" altLang="zh-CN" dirty="0" smtClean="0"/>
              <a:t>-  </a:t>
            </a:r>
            <a:r>
              <a:rPr lang="zh-CN" altLang="en-US" dirty="0" smtClean="0"/>
              <a:t>土地交易记录 </a:t>
            </a:r>
            <a:r>
              <a:rPr lang="en-US" altLang="zh-CN" dirty="0" smtClean="0"/>
              <a:t> </a:t>
            </a:r>
            <a:r>
              <a:rPr lang="en-US" altLang="zh-CN" sz="2800" dirty="0" smtClean="0"/>
              <a:t>Land Transaction Records </a:t>
            </a:r>
            <a:endParaRPr lang="en-US" sz="2800" dirty="0" smtClean="0"/>
          </a:p>
          <a:p>
            <a:pPr marL="0" indent="0">
              <a:buFontTx/>
              <a:buChar char="-"/>
            </a:pPr>
            <a:r>
              <a:rPr lang="zh-CN" altLang="en-US" sz="2800" dirty="0" smtClean="0"/>
              <a:t>  来自</a:t>
            </a:r>
            <a:r>
              <a:rPr lang="en-US" altLang="zh-CN" sz="2800" dirty="0" smtClean="0"/>
              <a:t>11 </a:t>
            </a:r>
            <a:r>
              <a:rPr lang="zh-CN" altLang="en-US" sz="2800" dirty="0" smtClean="0"/>
              <a:t>个庄园租簿的田块层次的数据（</a:t>
            </a:r>
            <a:r>
              <a:rPr lang="en-US" altLang="zh-CN" sz="2800" dirty="0" smtClean="0"/>
              <a:t>1759-1901</a:t>
            </a:r>
            <a:r>
              <a:rPr lang="zh-CN" altLang="en-US" sz="2800" dirty="0" smtClean="0"/>
              <a:t>）</a:t>
            </a:r>
            <a:endParaRPr lang="en-US" altLang="zh-CN" sz="2800" dirty="0" smtClean="0"/>
          </a:p>
          <a:p>
            <a:pPr marL="0" indent="0">
              <a:buNone/>
            </a:pPr>
            <a:r>
              <a:rPr lang="en-US" sz="2800" dirty="0" smtClean="0"/>
              <a:t>Plot-level data (1759-1901) from the rent collection archives, pooled cross sectional data from 11 manors (Over a thousand obs. )</a:t>
            </a:r>
          </a:p>
          <a:p>
            <a:pPr>
              <a:buFontTx/>
              <a:buChar char="-"/>
            </a:pPr>
            <a:endParaRPr lang="en-US" sz="2800" dirty="0" smtClean="0"/>
          </a:p>
          <a:p>
            <a:pPr>
              <a:buFontTx/>
              <a:buChar char="-"/>
            </a:pPr>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4290"/>
            <a:ext cx="8229600" cy="1071570"/>
          </a:xfrm>
        </p:spPr>
        <p:txBody>
          <a:bodyPr/>
          <a:lstStyle/>
          <a:p>
            <a:r>
              <a:rPr lang="zh-CN" altLang="en-US" dirty="0" smtClean="0"/>
              <a:t>回归分析   </a:t>
            </a:r>
            <a:r>
              <a:rPr lang="en-US" dirty="0" smtClean="0"/>
              <a:t>Estimation</a:t>
            </a:r>
            <a:endParaRPr lang="en-US" dirty="0"/>
          </a:p>
        </p:txBody>
      </p:sp>
      <p:sp>
        <p:nvSpPr>
          <p:cNvPr id="3" name="内容占位符 2"/>
          <p:cNvSpPr>
            <a:spLocks noGrp="1"/>
          </p:cNvSpPr>
          <p:nvPr>
            <p:ph idx="1"/>
          </p:nvPr>
        </p:nvSpPr>
        <p:spPr>
          <a:xfrm>
            <a:off x="395536" y="1484785"/>
            <a:ext cx="8229600" cy="5112567"/>
          </a:xfrm>
        </p:spPr>
        <p:txBody>
          <a:bodyPr>
            <a:normAutofit lnSpcReduction="10000"/>
          </a:bodyPr>
          <a:lstStyle/>
          <a:p>
            <a:r>
              <a:rPr lang="en-US" dirty="0" err="1" smtClean="0"/>
              <a:t>Probit</a:t>
            </a:r>
            <a:r>
              <a:rPr lang="en-US" dirty="0" smtClean="0"/>
              <a:t> model</a:t>
            </a:r>
          </a:p>
          <a:p>
            <a:endParaRPr lang="en-US" dirty="0" smtClean="0"/>
          </a:p>
          <a:p>
            <a:endParaRPr lang="en-US" dirty="0" smtClean="0"/>
          </a:p>
          <a:p>
            <a:r>
              <a:rPr lang="en-US" dirty="0" smtClean="0"/>
              <a:t>Dependent variable: Dual Ownership</a:t>
            </a:r>
            <a:endParaRPr lang="en-US" altLang="zh-CN" dirty="0" smtClean="0"/>
          </a:p>
          <a:p>
            <a:r>
              <a:rPr lang="en-US" dirty="0" smtClean="0"/>
              <a:t>Independent variables</a:t>
            </a:r>
          </a:p>
          <a:p>
            <a:pPr>
              <a:buNone/>
            </a:pPr>
            <a:r>
              <a:rPr lang="en-US" altLang="zh-CN" sz="2800" dirty="0" smtClean="0"/>
              <a:t>-  </a:t>
            </a:r>
            <a:r>
              <a:rPr lang="en-US" altLang="zh-CN" sz="2800" dirty="0" err="1" smtClean="0"/>
              <a:t>Doublecropping</a:t>
            </a:r>
            <a:r>
              <a:rPr lang="en-US" altLang="zh-CN" sz="2800" dirty="0" smtClean="0"/>
              <a:t> </a:t>
            </a:r>
          </a:p>
          <a:p>
            <a:pPr>
              <a:buNone/>
            </a:pPr>
            <a:r>
              <a:rPr lang="en-US" sz="2800" dirty="0" smtClean="0"/>
              <a:t>-  </a:t>
            </a:r>
            <a:r>
              <a:rPr lang="en-US" sz="2800" dirty="0" err="1" smtClean="0"/>
              <a:t>TaxReduction</a:t>
            </a:r>
            <a:endParaRPr lang="en-US" dirty="0" smtClean="0"/>
          </a:p>
          <a:p>
            <a:r>
              <a:rPr lang="en-US" altLang="zh-CN" dirty="0" smtClean="0"/>
              <a:t>Control Variables</a:t>
            </a:r>
          </a:p>
          <a:p>
            <a:r>
              <a:rPr lang="en-US" dirty="0" smtClean="0"/>
              <a:t>IV:  </a:t>
            </a:r>
            <a:r>
              <a:rPr lang="en-US" altLang="zh-CN" dirty="0" smtClean="0"/>
              <a:t>Wheat Price</a:t>
            </a:r>
          </a:p>
          <a:p>
            <a:pPr>
              <a:buNone/>
            </a:pPr>
            <a:r>
              <a:rPr lang="en-US" dirty="0" smtClean="0"/>
              <a:t>-  Wheat price was a determinant of double cropping.</a:t>
            </a:r>
          </a:p>
          <a:p>
            <a:pPr>
              <a:buNone/>
            </a:pPr>
            <a:r>
              <a:rPr lang="en-US" dirty="0" smtClean="0"/>
              <a:t>-  Wheat price was not a determinant of ownership.</a:t>
            </a:r>
          </a:p>
          <a:p>
            <a:endParaRPr lang="en-US" altLang="zh-CN" dirty="0" smtClean="0"/>
          </a:p>
          <a:p>
            <a:pPr>
              <a:buFontTx/>
              <a:buChar char="-"/>
            </a:pPr>
            <a:endParaRPr lang="en-US" sz="2800" dirty="0" smtClean="0"/>
          </a:p>
          <a:p>
            <a:endParaRPr lang="en-US" dirty="0" smtClean="0"/>
          </a:p>
          <a:p>
            <a:endParaRPr lang="en-US" dirty="0"/>
          </a:p>
        </p:txBody>
      </p:sp>
      <p:pic>
        <p:nvPicPr>
          <p:cNvPr id="7171" name="Picture 3"/>
          <p:cNvPicPr>
            <a:picLocks noChangeAspect="1" noChangeArrowheads="1"/>
          </p:cNvPicPr>
          <p:nvPr/>
        </p:nvPicPr>
        <p:blipFill>
          <a:blip r:embed="rId2" cstate="print"/>
          <a:srcRect/>
          <a:stretch>
            <a:fillRect/>
          </a:stretch>
        </p:blipFill>
        <p:spPr bwMode="auto">
          <a:xfrm>
            <a:off x="0" y="1928802"/>
            <a:ext cx="9144000" cy="792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en-US" dirty="0" err="1" smtClean="0"/>
              <a:t>Bivariate</a:t>
            </a:r>
            <a:r>
              <a:rPr lang="en-US" dirty="0" smtClean="0"/>
              <a:t> </a:t>
            </a:r>
            <a:r>
              <a:rPr lang="en-US" dirty="0" err="1" smtClean="0"/>
              <a:t>Probit</a:t>
            </a:r>
            <a:r>
              <a:rPr lang="en-US" dirty="0" smtClean="0"/>
              <a:t> Estimation Results</a:t>
            </a:r>
            <a:endParaRPr lang="en-US" dirty="0"/>
          </a:p>
        </p:txBody>
      </p:sp>
      <p:pic>
        <p:nvPicPr>
          <p:cNvPr id="8194" name="Picture 2"/>
          <p:cNvPicPr>
            <a:picLocks noGrp="1" noChangeAspect="1" noChangeArrowheads="1"/>
          </p:cNvPicPr>
          <p:nvPr>
            <p:ph idx="1"/>
          </p:nvPr>
        </p:nvPicPr>
        <p:blipFill>
          <a:blip r:embed="rId2" cstate="print"/>
          <a:stretch>
            <a:fillRect/>
          </a:stretch>
        </p:blipFill>
        <p:spPr bwMode="auto">
          <a:xfrm>
            <a:off x="0" y="1268760"/>
            <a:ext cx="9144000" cy="52565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28604"/>
            <a:ext cx="8229600" cy="857256"/>
          </a:xfrm>
        </p:spPr>
        <p:txBody>
          <a:bodyPr>
            <a:noAutofit/>
          </a:bodyPr>
          <a:lstStyle/>
          <a:p>
            <a:pPr algn="ctr"/>
            <a:r>
              <a:rPr lang="zh-CN" altLang="en-US" sz="6000" dirty="0" smtClean="0"/>
              <a:t>小结</a:t>
            </a:r>
            <a:endParaRPr lang="zh-CN" altLang="en-US" sz="6000" dirty="0"/>
          </a:p>
        </p:txBody>
      </p:sp>
      <p:sp>
        <p:nvSpPr>
          <p:cNvPr id="3" name="内容占位符 2"/>
          <p:cNvSpPr>
            <a:spLocks noGrp="1"/>
          </p:cNvSpPr>
          <p:nvPr>
            <p:ph idx="1"/>
          </p:nvPr>
        </p:nvSpPr>
        <p:spPr>
          <a:xfrm>
            <a:off x="571472" y="1500174"/>
            <a:ext cx="8229600" cy="4389120"/>
          </a:xfrm>
        </p:spPr>
        <p:txBody>
          <a:bodyPr/>
          <a:lstStyle/>
          <a:p>
            <a:r>
              <a:rPr lang="zh-CN" altLang="en-US" sz="2800" dirty="0" smtClean="0"/>
              <a:t>经济史当中的制度分析多采用新制度经济学的研究概念和分析范式分析</a:t>
            </a:r>
            <a:endParaRPr lang="en-US" altLang="zh-CN" sz="2800" dirty="0" smtClean="0"/>
          </a:p>
          <a:p>
            <a:r>
              <a:rPr lang="zh-CN" altLang="en-US" sz="2800" dirty="0" smtClean="0"/>
              <a:t>可以尝试用制度分析的范式分析中国制度史中的问题（晋商研究，企业史研究当中已取得很多成果）</a:t>
            </a:r>
            <a:endParaRPr lang="en-US" altLang="zh-CN" sz="2800" dirty="0" smtClean="0"/>
          </a:p>
          <a:p>
            <a:r>
              <a:rPr lang="zh-CN" altLang="en-US" sz="2800" dirty="0" smtClean="0"/>
              <a:t>通过提炼中国制度史当中的分析方法，丰富制度分析的范式。</a:t>
            </a:r>
            <a:endParaRPr lang="en-US" altLang="zh-CN" sz="2800" dirty="0" smtClean="0"/>
          </a:p>
          <a:p>
            <a:endParaRPr lang="en-US" altLang="zh-CN" sz="2800" dirty="0" smtClean="0"/>
          </a:p>
          <a:p>
            <a:endParaRPr lang="en-US" altLang="zh-CN" sz="2800" dirty="0" smtClean="0"/>
          </a:p>
          <a:p>
            <a:endParaRPr lang="en-US" altLang="zh-CN" sz="2800" dirty="0" smtClean="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71480"/>
            <a:ext cx="9144000" cy="1643074"/>
          </a:xfrm>
        </p:spPr>
        <p:txBody>
          <a:bodyPr>
            <a:normAutofit fontScale="90000"/>
          </a:bodyPr>
          <a:lstStyle/>
          <a:p>
            <a:r>
              <a:rPr lang="zh-CN" altLang="en-US" dirty="0" smtClean="0"/>
              <a:t>制度分析如何嵌入经济史研究传统？</a:t>
            </a:r>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428596" y="1785926"/>
            <a:ext cx="8358246" cy="4538674"/>
          </a:xfrm>
        </p:spPr>
        <p:txBody>
          <a:bodyPr>
            <a:normAutofit fontScale="92500"/>
          </a:bodyPr>
          <a:lstStyle/>
          <a:p>
            <a:r>
              <a:rPr lang="zh-CN" altLang="en-US" i="1" dirty="0" smtClean="0"/>
              <a:t>“</a:t>
            </a:r>
            <a:r>
              <a:rPr lang="en-US" altLang="zh-CN" i="1" dirty="0" smtClean="0"/>
              <a:t>That institutions affect the performance of economies is hardly controversial. That the differential performance of economies over time is fundamentally influenced by the way institutions evolve is also not controversial.  Yet neither current economic theory nor </a:t>
            </a:r>
            <a:r>
              <a:rPr lang="en-US" altLang="zh-CN" i="1" dirty="0" err="1" smtClean="0"/>
              <a:t>cliometric</a:t>
            </a:r>
            <a:r>
              <a:rPr lang="en-US" altLang="zh-CN" i="1" dirty="0" smtClean="0"/>
              <a:t> history shows many signs of appreciating the role of institutions in economic performance because there as yet has been no analytical framework to integrate institutional analysis into economics and economic history.  The objective of this book is to provide such an underlying framework.</a:t>
            </a:r>
            <a:r>
              <a:rPr lang="zh-CN" altLang="en-US" i="1" dirty="0" smtClean="0"/>
              <a:t>”</a:t>
            </a:r>
            <a:endParaRPr lang="en-US" altLang="zh-CN" i="1" dirty="0" smtClean="0"/>
          </a:p>
          <a:p>
            <a:pPr>
              <a:buNone/>
            </a:pPr>
            <a:r>
              <a:rPr lang="en-US" altLang="zh-CN" i="1" dirty="0" smtClean="0"/>
              <a:t>                                                            —— Douglas North </a:t>
            </a:r>
            <a:r>
              <a:rPr lang="zh-CN" altLang="en-US" i="1" dirty="0" smtClean="0"/>
              <a:t>（</a:t>
            </a:r>
            <a:r>
              <a:rPr lang="en-US" altLang="zh-CN" i="1" dirty="0" smtClean="0"/>
              <a:t>1990</a:t>
            </a:r>
            <a:r>
              <a:rPr lang="zh-CN" altLang="en-US" i="1" dirty="0" smtClean="0"/>
              <a:t>）</a:t>
            </a:r>
            <a:endParaRPr lang="zh-CN" altLang="en-US"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00042"/>
            <a:ext cx="8858280" cy="1714512"/>
          </a:xfrm>
        </p:spPr>
        <p:txBody>
          <a:bodyPr>
            <a:normAutofit fontScale="90000"/>
          </a:bodyPr>
          <a:lstStyle/>
          <a:p>
            <a:r>
              <a:rPr lang="zh-CN" altLang="en-US" dirty="0" smtClean="0"/>
              <a:t>制度分析在西方经济史的经典课题</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lstStyle/>
          <a:p>
            <a:r>
              <a:rPr lang="zh-CN" altLang="en-US" dirty="0" smtClean="0"/>
              <a:t>农业史：敞田制</a:t>
            </a:r>
            <a:r>
              <a:rPr lang="en-US" altLang="zh-CN" dirty="0" smtClean="0"/>
              <a:t>(the open field system)</a:t>
            </a:r>
            <a:r>
              <a:rPr lang="zh-CN" altLang="en-US" dirty="0" smtClean="0"/>
              <a:t>，奴隶制 </a:t>
            </a:r>
            <a:r>
              <a:rPr lang="en-US" altLang="zh-CN" dirty="0" smtClean="0"/>
              <a:t>(slavery)</a:t>
            </a:r>
          </a:p>
          <a:p>
            <a:r>
              <a:rPr lang="zh-CN" altLang="en-US" dirty="0" smtClean="0"/>
              <a:t>工业史：包买商制（</a:t>
            </a:r>
            <a:r>
              <a:rPr lang="en-US" altLang="zh-CN" dirty="0" smtClean="0"/>
              <a:t>the putting-out system</a:t>
            </a:r>
            <a:r>
              <a:rPr lang="zh-CN" altLang="en-US" dirty="0" smtClean="0"/>
              <a:t>）</a:t>
            </a:r>
            <a:r>
              <a:rPr lang="en-US" altLang="zh-CN" dirty="0" smtClean="0"/>
              <a:t>, </a:t>
            </a:r>
            <a:r>
              <a:rPr lang="zh-CN" altLang="en-US" dirty="0" smtClean="0"/>
              <a:t>工厂制</a:t>
            </a:r>
            <a:r>
              <a:rPr lang="en-US" altLang="zh-CN" dirty="0" smtClean="0"/>
              <a:t>(the factory system)</a:t>
            </a:r>
          </a:p>
          <a:p>
            <a:r>
              <a:rPr lang="zh-CN" altLang="en-US" dirty="0" smtClean="0"/>
              <a:t>商业史：行会制度 </a:t>
            </a:r>
            <a:r>
              <a:rPr lang="en-US" altLang="zh-CN" dirty="0" smtClean="0"/>
              <a:t>(the guild system)</a:t>
            </a:r>
            <a:r>
              <a:rPr lang="zh-CN" altLang="en-US" dirty="0" smtClean="0"/>
              <a:t>，学徒制（</a:t>
            </a:r>
            <a:r>
              <a:rPr lang="en-US" altLang="zh-CN" dirty="0" smtClean="0"/>
              <a:t>apprenticeship</a:t>
            </a:r>
            <a:r>
              <a:rPr lang="zh-CN" altLang="en-US" dirty="0" smtClean="0"/>
              <a:t>）</a:t>
            </a:r>
            <a:endParaRPr lang="en-US" altLang="zh-CN" dirty="0" smtClean="0"/>
          </a:p>
          <a:p>
            <a:pPr>
              <a:buNone/>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96086"/>
          </a:xfrm>
        </p:spPr>
        <p:txBody>
          <a:bodyPr>
            <a:normAutofit fontScale="90000"/>
          </a:bodyPr>
          <a:lstStyle/>
          <a:p>
            <a:pPr algn="ctr"/>
            <a:r>
              <a:rPr lang="zh-CN" altLang="en-US" dirty="0" smtClean="0"/>
              <a:t>经济史领域的新制度经济学</a:t>
            </a:r>
            <a:r>
              <a:rPr lang="en-US" altLang="zh-CN" dirty="0" smtClean="0"/>
              <a:t/>
            </a:r>
            <a:br>
              <a:rPr lang="en-US" altLang="zh-CN" dirty="0" smtClean="0"/>
            </a:br>
            <a:r>
              <a:rPr lang="en-US" altLang="zh-CN" dirty="0" smtClean="0"/>
              <a:t>NIE in Economic History</a:t>
            </a:r>
            <a:endParaRPr lang="zh-CN" altLang="en-US" dirty="0"/>
          </a:p>
        </p:txBody>
      </p:sp>
      <p:sp>
        <p:nvSpPr>
          <p:cNvPr id="3" name="内容占位符 2"/>
          <p:cNvSpPr>
            <a:spLocks noGrp="1"/>
          </p:cNvSpPr>
          <p:nvPr>
            <p:ph sz="half" idx="1"/>
          </p:nvPr>
        </p:nvSpPr>
        <p:spPr>
          <a:xfrm>
            <a:off x="0" y="1920085"/>
            <a:ext cx="5857884" cy="4434840"/>
          </a:xfrm>
        </p:spPr>
        <p:txBody>
          <a:bodyPr>
            <a:normAutofit/>
          </a:bodyPr>
          <a:lstStyle/>
          <a:p>
            <a:pPr>
              <a:buNone/>
            </a:pPr>
            <a:r>
              <a:rPr lang="zh-CN" altLang="en-US" b="1" dirty="0" smtClean="0"/>
              <a:t>创始人   </a:t>
            </a:r>
            <a:r>
              <a:rPr lang="en-US" b="1" dirty="0" smtClean="0"/>
              <a:t>Douglass North</a:t>
            </a:r>
          </a:p>
          <a:p>
            <a:r>
              <a:rPr lang="zh-CN" altLang="en-US" sz="2800" dirty="0" smtClean="0"/>
              <a:t>制度变迁理论，</a:t>
            </a:r>
            <a:r>
              <a:rPr lang="zh-CN" altLang="en-US" dirty="0" smtClean="0"/>
              <a:t>国家理论等</a:t>
            </a:r>
            <a:endParaRPr lang="en-US" altLang="zh-CN" dirty="0" smtClean="0"/>
          </a:p>
          <a:p>
            <a:r>
              <a:rPr lang="zh-CN" altLang="en-US" dirty="0" smtClean="0"/>
              <a:t>代表作：</a:t>
            </a:r>
            <a:endParaRPr lang="en-US" altLang="zh-CN" dirty="0" smtClean="0"/>
          </a:p>
          <a:p>
            <a:pPr>
              <a:buNone/>
            </a:pPr>
            <a:r>
              <a:rPr lang="en-US" altLang="zh-CN" i="1" dirty="0" smtClean="0"/>
              <a:t>-  </a:t>
            </a:r>
            <a:r>
              <a:rPr lang="en-US" i="1" dirty="0" smtClean="0"/>
              <a:t>Institutions and economic growth: An historical introduction</a:t>
            </a:r>
          </a:p>
          <a:p>
            <a:pPr>
              <a:buNone/>
            </a:pPr>
            <a:r>
              <a:rPr lang="en-US" altLang="zh-CN" dirty="0" smtClean="0"/>
              <a:t>-《</a:t>
            </a:r>
            <a:r>
              <a:rPr lang="zh-CN" altLang="en-US" dirty="0" smtClean="0"/>
              <a:t>西方世界的兴起</a:t>
            </a:r>
            <a:r>
              <a:rPr lang="en-US" altLang="zh-CN" dirty="0" smtClean="0"/>
              <a:t>》</a:t>
            </a:r>
            <a:endParaRPr lang="en-US" dirty="0" smtClean="0"/>
          </a:p>
          <a:p>
            <a:endParaRPr lang="en-US" b="1" i="1" dirty="0" smtClean="0"/>
          </a:p>
          <a:p>
            <a:endParaRPr lang="en-US" altLang="zh-CN" dirty="0" smtClean="0"/>
          </a:p>
          <a:p>
            <a:endParaRPr lang="zh-CN" altLang="en-US" dirty="0"/>
          </a:p>
        </p:txBody>
      </p:sp>
      <p:pic>
        <p:nvPicPr>
          <p:cNvPr id="5" name="内容占位符 4" descr="download.jpg"/>
          <p:cNvPicPr>
            <a:picLocks noGrp="1" noChangeAspect="1"/>
          </p:cNvPicPr>
          <p:nvPr>
            <p:ph sz="half" idx="2"/>
          </p:nvPr>
        </p:nvPicPr>
        <p:blipFill>
          <a:blip r:embed="rId2"/>
          <a:stretch>
            <a:fillRect/>
          </a:stretch>
        </p:blipFill>
        <p:spPr>
          <a:xfrm>
            <a:off x="6215074" y="1928802"/>
            <a:ext cx="2428891" cy="349104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042"/>
            <a:ext cx="8229600" cy="1285884"/>
          </a:xfrm>
        </p:spPr>
        <p:txBody>
          <a:bodyPr/>
          <a:lstStyle/>
          <a:p>
            <a:r>
              <a:rPr lang="zh-CN" altLang="en-US" dirty="0" smtClean="0"/>
              <a:t>制度分析在农业史的成就</a:t>
            </a:r>
            <a:endParaRPr lang="zh-CN" altLang="en-US" dirty="0"/>
          </a:p>
        </p:txBody>
      </p:sp>
      <p:sp>
        <p:nvSpPr>
          <p:cNvPr id="3" name="内容占位符 2"/>
          <p:cNvSpPr>
            <a:spLocks noGrp="1"/>
          </p:cNvSpPr>
          <p:nvPr>
            <p:ph sz="half" idx="1"/>
          </p:nvPr>
        </p:nvSpPr>
        <p:spPr/>
        <p:txBody>
          <a:bodyPr/>
          <a:lstStyle/>
          <a:p>
            <a:r>
              <a:rPr lang="en-US" dirty="0" smtClean="0"/>
              <a:t>Deirdre McCloskey</a:t>
            </a:r>
          </a:p>
          <a:p>
            <a:pPr>
              <a:buNone/>
            </a:pPr>
            <a:r>
              <a:rPr lang="en-US" altLang="zh-CN" dirty="0" smtClean="0">
                <a:hlinkClick r:id="rId2"/>
              </a:rPr>
              <a:t>http://www.deirdremccloskey.com/</a:t>
            </a:r>
            <a:endParaRPr lang="en-US" altLang="zh-CN" dirty="0" smtClean="0"/>
          </a:p>
          <a:p>
            <a:pPr>
              <a:buNone/>
            </a:pPr>
            <a:r>
              <a:rPr lang="zh-CN" altLang="en-US" dirty="0" smtClean="0"/>
              <a:t>讲风险等经济学概念开创性地运用到农业史</a:t>
            </a:r>
            <a:endParaRPr lang="en-US" altLang="zh-CN" dirty="0" smtClean="0"/>
          </a:p>
          <a:p>
            <a:pPr>
              <a:buNone/>
            </a:pPr>
            <a:r>
              <a:rPr lang="en-US" b="1" dirty="0" smtClean="0"/>
              <a:t> </a:t>
            </a:r>
            <a:r>
              <a:rPr lang="zh-CN" altLang="en-US" b="1" dirty="0" smtClean="0"/>
              <a:t>代表作：</a:t>
            </a:r>
            <a:endParaRPr lang="en-US" altLang="zh-CN" b="1" dirty="0" smtClean="0"/>
          </a:p>
          <a:p>
            <a:pPr>
              <a:buNone/>
            </a:pPr>
            <a:r>
              <a:rPr lang="en-US" i="1" dirty="0" smtClean="0"/>
              <a:t>The Prudent and Faithful Peasant</a:t>
            </a:r>
          </a:p>
          <a:p>
            <a:pPr>
              <a:buNone/>
            </a:pPr>
            <a:endParaRPr lang="zh-CN" altLang="en-US" dirty="0"/>
          </a:p>
        </p:txBody>
      </p:sp>
      <p:pic>
        <p:nvPicPr>
          <p:cNvPr id="5" name="内容占位符 4" descr="dmc_TGhead1C.JPG"/>
          <p:cNvPicPr>
            <a:picLocks noGrp="1" noChangeAspect="1"/>
          </p:cNvPicPr>
          <p:nvPr>
            <p:ph sz="half" idx="2"/>
          </p:nvPr>
        </p:nvPicPr>
        <p:blipFill>
          <a:blip r:embed="rId3"/>
          <a:stretch>
            <a:fillRect/>
          </a:stretch>
        </p:blipFill>
        <p:spPr>
          <a:xfrm>
            <a:off x="5500694" y="2214554"/>
            <a:ext cx="2928958" cy="392909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357166"/>
            <a:ext cx="8472518" cy="928694"/>
          </a:xfrm>
        </p:spPr>
        <p:txBody>
          <a:bodyPr>
            <a:normAutofit/>
          </a:bodyPr>
          <a:lstStyle/>
          <a:p>
            <a:pPr algn="ctr"/>
            <a:r>
              <a:rPr lang="zh-CN" altLang="en-US" dirty="0" smtClean="0"/>
              <a:t>制度分析在商业史中的深化</a:t>
            </a:r>
            <a:endParaRPr lang="zh-CN" altLang="en-US" dirty="0"/>
          </a:p>
        </p:txBody>
      </p:sp>
      <p:sp>
        <p:nvSpPr>
          <p:cNvPr id="3" name="内容占位符 2"/>
          <p:cNvSpPr>
            <a:spLocks noGrp="1"/>
          </p:cNvSpPr>
          <p:nvPr>
            <p:ph sz="half" idx="1"/>
          </p:nvPr>
        </p:nvSpPr>
        <p:spPr>
          <a:xfrm>
            <a:off x="0" y="1500174"/>
            <a:ext cx="4357686" cy="4854751"/>
          </a:xfrm>
        </p:spPr>
        <p:txBody>
          <a:bodyPr>
            <a:normAutofit/>
          </a:bodyPr>
          <a:lstStyle/>
          <a:p>
            <a:pPr>
              <a:buNone/>
            </a:pPr>
            <a:r>
              <a:rPr lang="en-US" altLang="zh-CN" b="1" dirty="0" smtClean="0"/>
              <a:t>Naomi</a:t>
            </a:r>
            <a:r>
              <a:rPr lang="zh-CN" altLang="en-US" b="1" dirty="0" smtClean="0"/>
              <a:t> </a:t>
            </a:r>
            <a:r>
              <a:rPr lang="en-US" altLang="zh-CN" b="1" dirty="0" err="1" smtClean="0"/>
              <a:t>Lameraux</a:t>
            </a:r>
            <a:r>
              <a:rPr lang="zh-CN" altLang="en-US" b="1" dirty="0" smtClean="0"/>
              <a:t> </a:t>
            </a:r>
            <a:endParaRPr lang="en-US" altLang="zh-CN" b="1" dirty="0" smtClean="0"/>
          </a:p>
          <a:p>
            <a:pPr>
              <a:buFont typeface="Wingdings" pitchFamily="2" charset="2"/>
              <a:buChar char="l"/>
            </a:pPr>
            <a:r>
              <a:rPr lang="zh-CN" altLang="en-US" dirty="0"/>
              <a:t> </a:t>
            </a:r>
            <a:r>
              <a:rPr lang="zh-CN" altLang="en-US" dirty="0" smtClean="0"/>
              <a:t>将交易成本，协调成本等概念应用于市场组织，公司组织，企业组织，产业组织。</a:t>
            </a:r>
            <a:endParaRPr lang="en-US" altLang="zh-CN" dirty="0" smtClean="0"/>
          </a:p>
          <a:p>
            <a:pPr>
              <a:buNone/>
            </a:pPr>
            <a:r>
              <a:rPr lang="zh-CN" altLang="en-US" i="1" dirty="0" smtClean="0"/>
              <a:t>“</a:t>
            </a:r>
            <a:r>
              <a:rPr lang="en-US" i="1" dirty="0" smtClean="0"/>
              <a:t>Beyond Markets and Hierarchies: Toward a New Synthesis of American Business History</a:t>
            </a:r>
            <a:r>
              <a:rPr lang="zh-CN" altLang="en-US" i="1" dirty="0" smtClean="0"/>
              <a:t>”</a:t>
            </a:r>
            <a:endParaRPr lang="en-US" i="1" dirty="0" smtClean="0"/>
          </a:p>
          <a:p>
            <a:endParaRPr lang="zh-CN" altLang="en-US" dirty="0"/>
          </a:p>
        </p:txBody>
      </p:sp>
      <p:sp>
        <p:nvSpPr>
          <p:cNvPr id="4" name="内容占位符 3"/>
          <p:cNvSpPr>
            <a:spLocks noGrp="1"/>
          </p:cNvSpPr>
          <p:nvPr>
            <p:ph sz="half" idx="2"/>
          </p:nvPr>
        </p:nvSpPr>
        <p:spPr>
          <a:xfrm>
            <a:off x="4211960" y="1500174"/>
            <a:ext cx="4932040" cy="4854751"/>
          </a:xfrm>
        </p:spPr>
        <p:txBody>
          <a:bodyPr>
            <a:normAutofit/>
          </a:bodyPr>
          <a:lstStyle/>
          <a:p>
            <a:pPr>
              <a:buNone/>
            </a:pPr>
            <a:endParaRPr lang="en-US" altLang="zh-CN" dirty="0" smtClean="0"/>
          </a:p>
          <a:p>
            <a:endParaRPr lang="zh-CN" altLang="en-US" dirty="0"/>
          </a:p>
        </p:txBody>
      </p:sp>
      <p:pic>
        <p:nvPicPr>
          <p:cNvPr id="5" name="图片 4" descr="picture-123-1391524275.jpg"/>
          <p:cNvPicPr>
            <a:picLocks noChangeAspect="1"/>
          </p:cNvPicPr>
          <p:nvPr/>
        </p:nvPicPr>
        <p:blipFill>
          <a:blip r:embed="rId2"/>
          <a:stretch>
            <a:fillRect/>
          </a:stretch>
        </p:blipFill>
        <p:spPr>
          <a:xfrm>
            <a:off x="4500562" y="1643050"/>
            <a:ext cx="3357586" cy="447678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704088"/>
            <a:ext cx="8715436" cy="867524"/>
          </a:xfrm>
        </p:spPr>
        <p:txBody>
          <a:bodyPr>
            <a:normAutofit fontScale="90000"/>
          </a:bodyPr>
          <a:lstStyle/>
          <a:p>
            <a:r>
              <a:rPr lang="zh-CN" altLang="en-US" dirty="0" smtClean="0"/>
              <a:t>制度分析与经济学理论模型的结合</a:t>
            </a:r>
            <a:endParaRPr lang="zh-CN" altLang="en-US" dirty="0"/>
          </a:p>
        </p:txBody>
      </p:sp>
      <p:sp>
        <p:nvSpPr>
          <p:cNvPr id="3" name="内容占位符 2"/>
          <p:cNvSpPr>
            <a:spLocks noGrp="1"/>
          </p:cNvSpPr>
          <p:nvPr>
            <p:ph sz="half" idx="1"/>
          </p:nvPr>
        </p:nvSpPr>
        <p:spPr>
          <a:xfrm>
            <a:off x="357158" y="1714488"/>
            <a:ext cx="4138642" cy="4640437"/>
          </a:xfrm>
        </p:spPr>
        <p:txBody>
          <a:bodyPr>
            <a:normAutofit fontScale="92500" lnSpcReduction="20000"/>
          </a:bodyPr>
          <a:lstStyle/>
          <a:p>
            <a:pPr>
              <a:buNone/>
            </a:pPr>
            <a:r>
              <a:rPr lang="en-US" b="1" dirty="0" err="1" smtClean="0"/>
              <a:t>Avner</a:t>
            </a:r>
            <a:r>
              <a:rPr lang="en-US" b="1" dirty="0" smtClean="0"/>
              <a:t> Greif</a:t>
            </a:r>
            <a:r>
              <a:rPr lang="zh-CN" altLang="en-US" b="1" dirty="0" smtClean="0"/>
              <a:t> </a:t>
            </a:r>
            <a:endParaRPr lang="en-US" altLang="zh-CN" b="1" dirty="0" smtClean="0"/>
          </a:p>
          <a:p>
            <a:pPr>
              <a:buFont typeface="Wingdings" pitchFamily="2" charset="2"/>
              <a:buChar char="l"/>
            </a:pPr>
            <a:r>
              <a:rPr lang="zh-CN" altLang="en-US" dirty="0" smtClean="0"/>
              <a:t>侧重于利用严格的经济理论模型分析历史案例，探讨政治制度，制度演化，社会规范和非正式制度与经济增长</a:t>
            </a:r>
            <a:r>
              <a:rPr lang="en-US" dirty="0" smtClean="0"/>
              <a:t> </a:t>
            </a:r>
          </a:p>
          <a:p>
            <a:pPr>
              <a:buNone/>
            </a:pPr>
            <a:r>
              <a:rPr lang="en-US" i="1" dirty="0" smtClean="0"/>
              <a:t>Family Structure, Institutions, and Growth. American Economic Review. </a:t>
            </a:r>
            <a:r>
              <a:rPr lang="en-US" dirty="0" smtClean="0"/>
              <a:t>2006</a:t>
            </a:r>
          </a:p>
          <a:p>
            <a:pPr>
              <a:buNone/>
            </a:pPr>
            <a:r>
              <a:rPr lang="en-US" dirty="0" smtClean="0"/>
              <a:t>With Lynne </a:t>
            </a:r>
            <a:r>
              <a:rPr lang="en-US" dirty="0" err="1" smtClean="0"/>
              <a:t>Kiesling</a:t>
            </a:r>
            <a:r>
              <a:rPr lang="en-US" dirty="0" smtClean="0"/>
              <a:t> and John Nye (</a:t>
            </a:r>
            <a:r>
              <a:rPr lang="en-US" dirty="0" err="1" smtClean="0"/>
              <a:t>eds</a:t>
            </a:r>
            <a:r>
              <a:rPr lang="en-US" dirty="0" smtClean="0"/>
              <a:t>). </a:t>
            </a:r>
            <a:r>
              <a:rPr lang="en-US" i="1" dirty="0" smtClean="0"/>
              <a:t>Institutions, Innovation, and Industrialization: Essays in Economic History and Development. 2015</a:t>
            </a:r>
          </a:p>
          <a:p>
            <a:endParaRPr lang="zh-CN" altLang="en-US" dirty="0"/>
          </a:p>
        </p:txBody>
      </p:sp>
      <p:pic>
        <p:nvPicPr>
          <p:cNvPr id="5" name="内容占位符 4" descr="20151112015235_63083.jpg"/>
          <p:cNvPicPr>
            <a:picLocks noGrp="1" noChangeAspect="1"/>
          </p:cNvPicPr>
          <p:nvPr>
            <p:ph sz="half" idx="2"/>
          </p:nvPr>
        </p:nvPicPr>
        <p:blipFill>
          <a:blip r:embed="rId2"/>
          <a:stretch>
            <a:fillRect/>
          </a:stretch>
        </p:blipFill>
        <p:spPr>
          <a:xfrm>
            <a:off x="4857752" y="1928802"/>
            <a:ext cx="3500462" cy="4429156"/>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20946</TotalTime>
  <Words>2313</Words>
  <Application>Microsoft Office PowerPoint</Application>
  <PresentationFormat>全屏显示(4:3)</PresentationFormat>
  <Paragraphs>224</Paragraphs>
  <Slides>34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隶书</vt:lpstr>
      <vt:lpstr>宋体</vt:lpstr>
      <vt:lpstr>Calibri</vt:lpstr>
      <vt:lpstr>Constantia</vt:lpstr>
      <vt:lpstr>Times New Roman</vt:lpstr>
      <vt:lpstr>Wingdings</vt:lpstr>
      <vt:lpstr>Wingdings 2</vt:lpstr>
      <vt:lpstr>流畅</vt:lpstr>
      <vt:lpstr>新制度经济学在西方经济史 学科中的应用</vt:lpstr>
      <vt:lpstr>讲座大纲  Roadmap</vt:lpstr>
      <vt:lpstr>什么是制度分析? (institutional analysis) </vt:lpstr>
      <vt:lpstr>制度分析如何嵌入经济史研究传统？ </vt:lpstr>
      <vt:lpstr>制度分析在西方经济史的经典课题 </vt:lpstr>
      <vt:lpstr>经济史领域的新制度经济学 NIE in Economic History</vt:lpstr>
      <vt:lpstr>制度分析在农业史的成就</vt:lpstr>
      <vt:lpstr>制度分析在商业史中的深化</vt:lpstr>
      <vt:lpstr>制度分析与经济学理论模型的结合</vt:lpstr>
      <vt:lpstr>制度分析与发展经济学结合</vt:lpstr>
      <vt:lpstr>五个典型分析框架</vt:lpstr>
      <vt:lpstr>麦克劳斯基的分析框架</vt:lpstr>
      <vt:lpstr>         敞田制—&gt; 圈地     （open-field system-&gt;enclosure） </vt:lpstr>
      <vt:lpstr> 英国的敞田制 (the British Open-field System)</vt:lpstr>
      <vt:lpstr>敞田制的历史背景 Historical background of the system</vt:lpstr>
      <vt:lpstr>敞田制的地权结构 Structure of Property Right</vt:lpstr>
      <vt:lpstr>关于敞田制历史起源的假说  (1) hypotheses about the origin of the Open-field System</vt:lpstr>
      <vt:lpstr>关于敞田制历史起源的假说  (2) hypotheses about the origin of the Open-field System</vt:lpstr>
      <vt:lpstr>敞田制下制度安排的效率问题  Inefficiencies of the system </vt:lpstr>
      <vt:lpstr>敞田制的经济解释 Economic Interpretation of the System</vt:lpstr>
      <vt:lpstr>    麦客劳斯基的框架的使用 </vt:lpstr>
      <vt:lpstr>两种分割地权结构的特征 Characteristics of the two systems </vt:lpstr>
      <vt:lpstr>两种分割地权结构的起源假说 Origins of the two systems </vt:lpstr>
      <vt:lpstr>两种分割地权结构下制度安排的效率  Inefficiencies of the two systems</vt:lpstr>
      <vt:lpstr>两种分割地权结构分布的时间和区域 The persistence and distribution of the two systems </vt:lpstr>
      <vt:lpstr>没有效率的制度安排为何得到持续？ Why did inefficient institutions persist?</vt:lpstr>
      <vt:lpstr>两种分割地权结构的经济解释 Economic interpretation of the two systems </vt:lpstr>
      <vt:lpstr>PowerPoint 演示文稿</vt:lpstr>
      <vt:lpstr>两个推论 Two Propositions</vt:lpstr>
      <vt:lpstr>实证研究:利用孔府的地权数据  Empirical Test: Dual Landownership on Confucius's Manors  </vt:lpstr>
      <vt:lpstr>数据  Data </vt:lpstr>
      <vt:lpstr>回归分析   Estimation</vt:lpstr>
      <vt:lpstr>Bivariate Probit Estimation Results</vt:lpstr>
      <vt:lpstr>小结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制度分析在经济史当中的应用</dc:title>
  <dc:creator>hp</dc:creator>
  <cp:lastModifiedBy>lenovo</cp:lastModifiedBy>
  <cp:revision>23</cp:revision>
  <dcterms:created xsi:type="dcterms:W3CDTF">2017-03-26T12:14:33Z</dcterms:created>
  <dcterms:modified xsi:type="dcterms:W3CDTF">2018-03-07T08:41:43Z</dcterms:modified>
</cp:coreProperties>
</file>