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9" r:id="rId2"/>
    <p:sldId id="354" r:id="rId3"/>
    <p:sldId id="361" r:id="rId4"/>
    <p:sldId id="363" r:id="rId5"/>
    <p:sldId id="364" r:id="rId6"/>
    <p:sldId id="384" r:id="rId7"/>
    <p:sldId id="365" r:id="rId8"/>
    <p:sldId id="385" r:id="rId9"/>
    <p:sldId id="386" r:id="rId10"/>
    <p:sldId id="387" r:id="rId11"/>
    <p:sldId id="388" r:id="rId12"/>
    <p:sldId id="369" r:id="rId13"/>
    <p:sldId id="370" r:id="rId14"/>
    <p:sldId id="389" r:id="rId15"/>
    <p:sldId id="371" r:id="rId16"/>
    <p:sldId id="372" r:id="rId17"/>
    <p:sldId id="373" r:id="rId18"/>
    <p:sldId id="374" r:id="rId19"/>
    <p:sldId id="375" r:id="rId20"/>
    <p:sldId id="376" r:id="rId21"/>
    <p:sldId id="378" r:id="rId22"/>
    <p:sldId id="377" r:id="rId23"/>
    <p:sldId id="379" r:id="rId24"/>
    <p:sldId id="380" r:id="rId25"/>
    <p:sldId id="381" r:id="rId26"/>
    <p:sldId id="382" r:id="rId27"/>
    <p:sldId id="38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94" userDrawn="1">
          <p15:clr>
            <a:srgbClr val="A4A3A4"/>
          </p15:clr>
        </p15:guide>
        <p15:guide id="2" pos="773" userDrawn="1">
          <p15:clr>
            <a:srgbClr val="A4A3A4"/>
          </p15:clr>
        </p15:guide>
        <p15:guide id="3" pos="6907" userDrawn="1">
          <p15:clr>
            <a:srgbClr val="A4A3A4"/>
          </p15:clr>
        </p15:guide>
        <p15:guide id="4" orient="horz" pos="3902"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C589E"/>
    <a:srgbClr val="0033CC"/>
    <a:srgbClr val="9D9D9D"/>
    <a:srgbClr val="687D98"/>
    <a:srgbClr val="C0C0C0"/>
    <a:srgbClr val="607084"/>
    <a:srgbClr val="404040"/>
    <a:srgbClr val="F7F7F7"/>
    <a:srgbClr val="57687F"/>
    <a:srgbClr val="9797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660"/>
  </p:normalViewPr>
  <p:slideViewPr>
    <p:cSldViewPr>
      <p:cViewPr varScale="1">
        <p:scale>
          <a:sx n="83" d="100"/>
          <a:sy n="83" d="100"/>
        </p:scale>
        <p:origin x="162" y="36"/>
      </p:cViewPr>
      <p:guideLst>
        <p:guide orient="horz" pos="494"/>
        <p:guide pos="773"/>
        <p:guide pos="6907"/>
        <p:guide orient="horz" pos="3902"/>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7398\Desktop\&#20027;&#20307;&#21151;&#33021;&#21439;.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Sheet2!$O$24</c:f>
              <c:strCache>
                <c:ptCount val="1"/>
                <c:pt idx="0">
                  <c:v>上游</c:v>
                </c:pt>
              </c:strCache>
            </c:strRef>
          </c:tx>
          <c:spPr>
            <a:solidFill>
              <a:schemeClr val="accent3"/>
            </a:solidFill>
            <a:ln w="12700" cap="flat" cmpd="sng" algn="ctr">
              <a:solidFill>
                <a:schemeClr val="accent3">
                  <a:shade val="50000"/>
                </a:schemeClr>
              </a:solidFill>
              <a:prstDash val="solid"/>
              <a:miter lim="800000"/>
            </a:ln>
            <a:effectLst/>
          </c:spPr>
          <c:invertIfNegative val="0"/>
          <c:cat>
            <c:strRef>
              <c:f>Sheet2!$N$25:$N$28</c:f>
              <c:strCache>
                <c:ptCount val="4"/>
                <c:pt idx="0">
                  <c:v>地区生产总值</c:v>
                </c:pt>
                <c:pt idx="1">
                  <c:v>人口</c:v>
                </c:pt>
                <c:pt idx="2">
                  <c:v>pm2.5</c:v>
                </c:pt>
                <c:pt idx="3">
                  <c:v>污染行业产值</c:v>
                </c:pt>
              </c:strCache>
            </c:strRef>
          </c:cat>
          <c:val>
            <c:numRef>
              <c:f>Sheet2!$O$25:$O$28</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B19E-4253-BD43-C4509BAC4FE2}"/>
            </c:ext>
          </c:extLst>
        </c:ser>
        <c:ser>
          <c:idx val="1"/>
          <c:order val="1"/>
          <c:tx>
            <c:strRef>
              <c:f>Sheet2!$P$24</c:f>
              <c:strCache>
                <c:ptCount val="1"/>
                <c:pt idx="0">
                  <c:v>下游</c:v>
                </c:pt>
              </c:strCache>
            </c:strRef>
          </c:tx>
          <c:spPr>
            <a:solidFill>
              <a:schemeClr val="bg1">
                <a:lumMod val="75000"/>
              </a:schemeClr>
            </a:solidFill>
            <a:ln>
              <a:noFill/>
            </a:ln>
            <a:effectLst/>
          </c:spPr>
          <c:invertIfNegative val="0"/>
          <c:cat>
            <c:strRef>
              <c:f>Sheet2!$N$25:$N$28</c:f>
              <c:strCache>
                <c:ptCount val="4"/>
                <c:pt idx="0">
                  <c:v>地区生产总值</c:v>
                </c:pt>
                <c:pt idx="1">
                  <c:v>人口</c:v>
                </c:pt>
                <c:pt idx="2">
                  <c:v>pm2.5</c:v>
                </c:pt>
                <c:pt idx="3">
                  <c:v>污染行业产值</c:v>
                </c:pt>
              </c:strCache>
            </c:strRef>
          </c:cat>
          <c:val>
            <c:numRef>
              <c:f>Sheet2!$P$25:$P$28</c:f>
              <c:numCache>
                <c:formatCode>General</c:formatCode>
                <c:ptCount val="4"/>
                <c:pt idx="0">
                  <c:v>1.6812899696307047</c:v>
                </c:pt>
                <c:pt idx="1">
                  <c:v>1.5328436836238986</c:v>
                </c:pt>
                <c:pt idx="2">
                  <c:v>2.2246185357932338</c:v>
                </c:pt>
                <c:pt idx="3">
                  <c:v>2.3025876086837869</c:v>
                </c:pt>
              </c:numCache>
            </c:numRef>
          </c:val>
          <c:extLst>
            <c:ext xmlns:c16="http://schemas.microsoft.com/office/drawing/2014/chart" uri="{C3380CC4-5D6E-409C-BE32-E72D297353CC}">
              <c16:uniqueId val="{00000001-B19E-4253-BD43-C4509BAC4FE2}"/>
            </c:ext>
          </c:extLst>
        </c:ser>
        <c:dLbls>
          <c:showLegendKey val="0"/>
          <c:showVal val="0"/>
          <c:showCatName val="0"/>
          <c:showSerName val="0"/>
          <c:showPercent val="0"/>
          <c:showBubbleSize val="0"/>
        </c:dLbls>
        <c:gapWidth val="219"/>
        <c:overlap val="-27"/>
        <c:axId val="657563456"/>
        <c:axId val="657564112"/>
      </c:barChart>
      <c:catAx>
        <c:axId val="65756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657564112"/>
        <c:crosses val="autoZero"/>
        <c:auto val="1"/>
        <c:lblAlgn val="ctr"/>
        <c:lblOffset val="100"/>
        <c:noMultiLvlLbl val="0"/>
      </c:catAx>
      <c:valAx>
        <c:axId val="65756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657563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76104EE1-C95B-457B-BC68-D5694633007A}" type="datetimeFigureOut">
              <a:rPr lang="zh-CN" altLang="en-US"/>
              <a:pPr>
                <a:defRPr/>
              </a:pPr>
              <a:t>2019/6/3</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3D73A0BE-96AC-486E-8336-924104A23CFD}" type="slidenum">
              <a:rPr lang="zh-CN" altLang="en-US"/>
              <a:pPr>
                <a:defRPr/>
              </a:pPr>
              <a:t>‹#›</a:t>
            </a:fld>
            <a:endParaRPr lang="zh-CN" altLang="en-US"/>
          </a:p>
        </p:txBody>
      </p:sp>
    </p:spTree>
    <p:extLst>
      <p:ext uri="{BB962C8B-B14F-4D97-AF65-F5344CB8AC3E}">
        <p14:creationId xmlns:p14="http://schemas.microsoft.com/office/powerpoint/2010/main" val="1048887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pPr>
                <a:defRPr/>
              </a:pPr>
              <a:t>1</a:t>
            </a:fld>
            <a:endParaRPr lang="zh-CN" altLang="en-US"/>
          </a:p>
        </p:txBody>
      </p:sp>
    </p:spTree>
    <p:extLst>
      <p:ext uri="{BB962C8B-B14F-4D97-AF65-F5344CB8AC3E}">
        <p14:creationId xmlns:p14="http://schemas.microsoft.com/office/powerpoint/2010/main" val="152764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D73A0BE-96AC-486E-8336-924104A23CFD}" type="slidenum">
              <a:rPr lang="zh-CN" altLang="en-US" smtClean="0"/>
              <a:pPr>
                <a:defRPr/>
              </a:pPr>
              <a:t>2</a:t>
            </a:fld>
            <a:endParaRPr lang="zh-CN" altLang="en-US"/>
          </a:p>
        </p:txBody>
      </p:sp>
    </p:spTree>
    <p:extLst>
      <p:ext uri="{BB962C8B-B14F-4D97-AF65-F5344CB8AC3E}">
        <p14:creationId xmlns:p14="http://schemas.microsoft.com/office/powerpoint/2010/main" val="415933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5EEDD3F5-D5BB-46A9-9EDB-B3843A51AFC2}" type="datetime1">
              <a:rPr lang="zh-CN" altLang="en-US"/>
              <a:pPr>
                <a:defRPr/>
              </a:pPr>
              <a:t>2019/6/3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BAF898B-50F7-4CBA-9BC2-F41311BFD80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09955294"/>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5DC3B15-7622-408C-9C8C-AE345A2B1A69}" type="datetime1">
              <a:rPr lang="zh-CN" altLang="en-US"/>
              <a:pPr>
                <a:defRPr/>
              </a:pPr>
              <a:t>2019/6/3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C53818C-389D-4646-BD85-8CCB9AC2D1A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86077273"/>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22C1E82-51D3-441A-B86E-4BA8AB8CC7A9}" type="datetime1">
              <a:rPr lang="zh-CN" altLang="en-US"/>
              <a:pPr>
                <a:defRPr/>
              </a:pPr>
              <a:t>2019/6/3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28539C5-A199-4531-8B82-B7A5A039414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92830485"/>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3D90D054-2372-41E4-9D9B-8BB2879B33BE}" type="datetime1">
              <a:rPr lang="zh-CN" altLang="en-US"/>
              <a:pPr>
                <a:defRPr/>
              </a:pPr>
              <a:t>2019/6/3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F525CE-2FF6-48CF-B62D-CE55867784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69327700"/>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D683421-32BE-41FA-80FA-F153AEBD446A}" type="datetime1">
              <a:rPr lang="zh-CN" altLang="en-US"/>
              <a:pPr>
                <a:defRPr/>
              </a:pPr>
              <a:t>2019/6/3</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43449F8-7E31-4384-9535-E6C1A00B5C2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59752617"/>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C947E34B-465C-48E1-8DD1-27F928276DF7}" type="datetime1">
              <a:rPr lang="zh-CN" altLang="en-US"/>
              <a:pPr>
                <a:defRPr/>
              </a:pPr>
              <a:t>2019/6/3</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4165E21-C9C0-43DD-A2B2-82CCB2BC791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87124302"/>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85209496-D5AA-49AA-8D04-EEA4FA2BD4FF}" type="datetime1">
              <a:rPr lang="zh-CN" altLang="en-US"/>
              <a:pPr>
                <a:defRPr/>
              </a:pPr>
              <a:t>2019/6/3</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7BC9C18-2AE7-4A15-B835-E69D660471C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40912525"/>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2924948C-3B5A-43FB-8F0E-50C8A6274361}" type="datetime1">
              <a:rPr lang="zh-CN" altLang="en-US"/>
              <a:pPr>
                <a:defRPr/>
              </a:pPr>
              <a:t>2019/6/3</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9100B8C-FD8A-49CD-A6B8-B8BC9D1C3E4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56840710"/>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D82D7293-4E1B-4E8C-BFE7-578CC93BC3B8}" type="datetime1">
              <a:rPr lang="zh-CN" altLang="en-US"/>
              <a:pPr>
                <a:defRPr/>
              </a:pPr>
              <a:t>2019/6/3</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33B11495-B3EB-4C4E-90C4-180ACB25230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10564658"/>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4DD48DA-BF9C-4488-9FAD-008149EC6622}" type="datetime1">
              <a:rPr lang="zh-CN" altLang="en-US"/>
              <a:pPr>
                <a:defRPr/>
              </a:pPr>
              <a:t>2019/6/3</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972A94D-3BE5-4D9D-ADED-632DC37B56D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32223096"/>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B672EBF-29C3-422A-95FF-CC5DFC155C27}" type="datetime1">
              <a:rPr lang="zh-CN" altLang="en-US"/>
              <a:pPr>
                <a:defRPr/>
              </a:pPr>
              <a:t>2019/6/3</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3DCB869-BE77-499B-A6F6-185327C3BA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35725080"/>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1A606895-074B-49DB-82FD-26FFDA60B346}" type="datetime1">
              <a:rPr lang="zh-CN" altLang="en-US"/>
              <a:pPr>
                <a:defRPr/>
              </a:pPr>
              <a:t>2019/6/3</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5299D4A-C0D9-49E3-AE28-FB4AAA3F57C1}"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p:transition>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4082" y="0"/>
            <a:ext cx="12192000" cy="3008209"/>
          </a:xfrm>
          <a:custGeom>
            <a:avLst/>
            <a:gdLst>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4903963"/>
              <a:gd name="connsiteX1" fmla="*/ 12192000 w 12192000"/>
              <a:gd name="connsiteY1" fmla="*/ 0 h 4903963"/>
              <a:gd name="connsiteX2" fmla="*/ 12192000 w 12192000"/>
              <a:gd name="connsiteY2" fmla="*/ 3368675 h 4903963"/>
              <a:gd name="connsiteX3" fmla="*/ 0 w 12192000"/>
              <a:gd name="connsiteY3" fmla="*/ 3368675 h 4903963"/>
              <a:gd name="connsiteX4" fmla="*/ 0 w 12192000"/>
              <a:gd name="connsiteY4" fmla="*/ 0 h 4903963"/>
              <a:gd name="connsiteX0" fmla="*/ 0 w 12192000"/>
              <a:gd name="connsiteY0" fmla="*/ 0 h 5964239"/>
              <a:gd name="connsiteX1" fmla="*/ 12192000 w 12192000"/>
              <a:gd name="connsiteY1" fmla="*/ 0 h 5964239"/>
              <a:gd name="connsiteX2" fmla="*/ 12192000 w 12192000"/>
              <a:gd name="connsiteY2" fmla="*/ 3368675 h 5964239"/>
              <a:gd name="connsiteX3" fmla="*/ 0 w 12192000"/>
              <a:gd name="connsiteY3" fmla="*/ 3368675 h 5964239"/>
              <a:gd name="connsiteX4" fmla="*/ 0 w 12192000"/>
              <a:gd name="connsiteY4" fmla="*/ 0 h 596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64239">
                <a:moveTo>
                  <a:pt x="0" y="0"/>
                </a:moveTo>
                <a:lnTo>
                  <a:pt x="12192000" y="0"/>
                </a:lnTo>
                <a:lnTo>
                  <a:pt x="12192000" y="3368675"/>
                </a:lnTo>
                <a:cubicBezTo>
                  <a:pt x="6070600" y="6835775"/>
                  <a:pt x="6134100" y="6823075"/>
                  <a:pt x="0" y="3368675"/>
                </a:cubicBezTo>
                <a:lnTo>
                  <a:pt x="0" y="0"/>
                </a:lnTo>
                <a:close/>
              </a:path>
            </a:pathLst>
          </a:custGeom>
          <a:solidFill>
            <a:srgbClr val="0C589E"/>
          </a:solidFill>
          <a:ln w="9525" cap="flat" cmpd="sng" algn="ctr">
            <a:noFill/>
            <a:prstDash val="solid"/>
            <a:round/>
            <a:headEnd type="none" w="med" len="med"/>
            <a:tailEnd type="none" w="med" len="med"/>
          </a:ln>
          <a:effectLst>
            <a:outerShdw blurRad="406400" dist="38100" dir="5400000" algn="t" rotWithShape="0">
              <a:prstClr val="black">
                <a:alpha val="32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79" name="文本框 12"/>
          <p:cNvSpPr>
            <a:spLocks noChangeArrowheads="1"/>
          </p:cNvSpPr>
          <p:nvPr/>
        </p:nvSpPr>
        <p:spPr bwMode="auto">
          <a:xfrm>
            <a:off x="2452451" y="4218556"/>
            <a:ext cx="7536668" cy="140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zh-CN" b="1" dirty="0"/>
              <a:t>国家重点生态功能区设立的环境规制效应研究</a:t>
            </a:r>
            <a:endParaRPr lang="zh-CN" altLang="zh-CN" dirty="0"/>
          </a:p>
          <a:p>
            <a:pPr>
              <a:buNone/>
            </a:pPr>
            <a:r>
              <a:rPr lang="en-US" altLang="zh-CN" b="1" dirty="0"/>
              <a:t>              </a:t>
            </a:r>
            <a:r>
              <a:rPr lang="zh-CN" altLang="zh-CN" b="1" dirty="0"/>
              <a:t>——以长江生态经济带为例</a:t>
            </a:r>
            <a:endParaRPr lang="en-US" altLang="zh-CN" b="1" dirty="0"/>
          </a:p>
          <a:p>
            <a:pPr algn="ctr">
              <a:buNone/>
            </a:pPr>
            <a:r>
              <a:rPr lang="zh-CN" altLang="en-US" sz="2000" b="1" dirty="0"/>
              <a:t>汇报人：龚长安</a:t>
            </a:r>
            <a:endParaRPr lang="en-US" altLang="zh-CN" sz="2000" b="1" dirty="0"/>
          </a:p>
        </p:txBody>
      </p:sp>
      <p:sp>
        <p:nvSpPr>
          <p:cNvPr id="85" name="文本框 84"/>
          <p:cNvSpPr txBox="1"/>
          <p:nvPr/>
        </p:nvSpPr>
        <p:spPr>
          <a:xfrm>
            <a:off x="3575813" y="5589240"/>
            <a:ext cx="5289944" cy="338554"/>
          </a:xfrm>
          <a:prstGeom prst="rect">
            <a:avLst/>
          </a:prstGeom>
          <a:solidFill>
            <a:srgbClr val="0C589E"/>
          </a:solidFill>
        </p:spPr>
        <p:txBody>
          <a:bodyPr wrap="square" rtlCol="0">
            <a:spAutoFit/>
          </a:bodyPr>
          <a:lstStyle/>
          <a:p>
            <a:pPr algn="ctr" eaLnBrk="1" hangingPunct="1"/>
            <a:r>
              <a:rPr lang="en-US" altLang="zh-CN" sz="1600" dirty="0">
                <a:solidFill>
                  <a:schemeClr val="bg1"/>
                </a:solidFill>
                <a:latin typeface="+mn-ea"/>
                <a:ea typeface="+mn-ea"/>
                <a:cs typeface="+mn-ea"/>
                <a:sym typeface="+mn-lt"/>
              </a:rPr>
              <a:t>  2019 </a:t>
            </a:r>
            <a:r>
              <a:rPr lang="zh-CN" altLang="en-US" sz="1600" dirty="0">
                <a:solidFill>
                  <a:schemeClr val="bg1"/>
                </a:solidFill>
                <a:latin typeface="+mn-ea"/>
                <a:ea typeface="+mn-ea"/>
                <a:cs typeface="+mn-ea"/>
                <a:sym typeface="+mn-lt"/>
              </a:rPr>
              <a:t>年</a:t>
            </a:r>
            <a:r>
              <a:rPr lang="en-US" altLang="zh-CN" sz="1600" dirty="0">
                <a:solidFill>
                  <a:schemeClr val="bg1"/>
                </a:solidFill>
                <a:latin typeface="+mn-ea"/>
                <a:ea typeface="+mn-ea"/>
                <a:cs typeface="+mn-ea"/>
                <a:sym typeface="+mn-lt"/>
              </a:rPr>
              <a:t>6</a:t>
            </a:r>
            <a:r>
              <a:rPr lang="zh-CN" altLang="en-US" sz="1600" dirty="0">
                <a:solidFill>
                  <a:schemeClr val="bg1"/>
                </a:solidFill>
                <a:latin typeface="+mn-ea"/>
                <a:ea typeface="+mn-ea"/>
                <a:cs typeface="+mn-ea"/>
                <a:sym typeface="+mn-lt"/>
              </a:rPr>
              <a:t>月</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3546" y="1818862"/>
            <a:ext cx="3029284" cy="215807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4" name="矩形 3"/>
          <p:cNvSpPr/>
          <p:nvPr/>
        </p:nvSpPr>
        <p:spPr>
          <a:xfrm>
            <a:off x="89259" y="418055"/>
            <a:ext cx="12263052" cy="707886"/>
          </a:xfrm>
          <a:prstGeom prst="rect">
            <a:avLst/>
          </a:prstGeom>
        </p:spPr>
        <p:txBody>
          <a:bodyPr wrap="square">
            <a:spAutoFit/>
          </a:bodyPr>
          <a:lstStyle/>
          <a:p>
            <a:pPr algn="ctr"/>
            <a:r>
              <a:rPr lang="en-US" altLang="en-US" sz="4000" dirty="0">
                <a:solidFill>
                  <a:schemeClr val="bg1"/>
                </a:solidFill>
              </a:rPr>
              <a:t>Topics</a:t>
            </a:r>
            <a:endParaRPr lang="zh-CN" altLang="en-US" sz="4000" dirty="0">
              <a:solidFill>
                <a:schemeClr val="bg1"/>
              </a:solidFill>
            </a:endParaRPr>
          </a:p>
        </p:txBody>
      </p:sp>
    </p:spTree>
    <p:extLst>
      <p:ext uri="{BB962C8B-B14F-4D97-AF65-F5344CB8AC3E}">
        <p14:creationId xmlns:p14="http://schemas.microsoft.com/office/powerpoint/2010/main" val="197277822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309654" y="1258187"/>
                <a:ext cx="10715700" cy="3821944"/>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r>
                  <a:rPr lang="en-US" altLang="zh-CN" dirty="0"/>
                  <a:t>    </a:t>
                </a:r>
                <a:r>
                  <a:rPr lang="en-US" altLang="zh-CN" b="1" dirty="0"/>
                  <a:t>——</a:t>
                </a:r>
                <a:r>
                  <a:rPr lang="zh-CN" altLang="zh-CN" b="1" dirty="0"/>
                  <a:t>不完全信息下的委托代理模型</a:t>
                </a:r>
                <a:endParaRPr lang="zh-CN" altLang="zh-CN" dirty="0"/>
              </a:p>
              <a:p>
                <a:r>
                  <a:rPr lang="zh-CN" altLang="zh-CN" dirty="0"/>
                  <a:t>可得地方政府</a:t>
                </a:r>
                <a:r>
                  <a:rPr lang="en-US" altLang="zh-CN" dirty="0"/>
                  <a:t>A</a:t>
                </a:r>
                <a:r>
                  <a:rPr lang="zh-CN" altLang="en-US" dirty="0"/>
                  <a:t>、</a:t>
                </a:r>
                <a:r>
                  <a:rPr lang="en-US" altLang="zh-CN" dirty="0"/>
                  <a:t>B</a:t>
                </a:r>
                <a:r>
                  <a:rPr lang="zh-CN" altLang="zh-CN" dirty="0"/>
                  <a:t>的环境规制力度为：</a:t>
                </a:r>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1</m:t>
                          </m:r>
                        </m:sub>
                        <m:sup>
                          <m:r>
                            <a:rPr lang="zh-CN" altLang="zh-CN" i="1">
                              <a:latin typeface="Cambria Math" panose="02040503050406030204" pitchFamily="18" charset="0"/>
                            </a:rPr>
                            <m:t>、</m:t>
                          </m:r>
                        </m:sup>
                      </m:sSubSup>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e>
                              </m:d>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den>
                          </m:f>
                        </m:e>
                      </m:rad>
                    </m:oMath>
                  </m:oMathPara>
                </a14:m>
                <a:endParaRPr lang="zh-CN"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2</m:t>
                          </m:r>
                        </m:sub>
                        <m:sup>
                          <m:r>
                            <a:rPr lang="zh-CN" altLang="zh-CN" i="1">
                              <a:latin typeface="Cambria Math" panose="02040503050406030204" pitchFamily="18" charset="0"/>
                            </a:rPr>
                            <m:t>、</m:t>
                          </m:r>
                        </m:sup>
                      </m:sSubSup>
                      <m:r>
                        <a:rPr lang="en-US" altLang="zh-CN" i="1">
                          <a:latin typeface="Cambria Math" panose="02040503050406030204" pitchFamily="18" charset="0"/>
                        </a:rPr>
                        <m:t>=</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a:rPr lang="en-US" altLang="zh-CN" i="1">
                                  <a:latin typeface="Cambria Math" panose="02040503050406030204" pitchFamily="18" charset="0"/>
                                </a:rPr>
                                <m:t>2</m:t>
                              </m:r>
                              <m:d>
                                <m:dPr>
                                  <m:ctrlPr>
                                    <a:rPr lang="zh-CN"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2</m:t>
                                      </m:r>
                                    </m:sub>
                                  </m:sSub>
                                </m:e>
                              </m:d>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2</m:t>
                                  </m:r>
                                </m:sub>
                              </m:sSub>
                            </m:den>
                          </m:f>
                        </m:e>
                      </m:rad>
                    </m:oMath>
                  </m:oMathPara>
                </a14:m>
                <a:endParaRPr lang="zh-CN" altLang="zh-CN" dirty="0"/>
              </a:p>
              <a:p>
                <a:r>
                  <a:rPr lang="zh-CN" altLang="en-US" dirty="0"/>
                  <a:t>可得对</a:t>
                </a:r>
                <a:r>
                  <a:rPr lang="zh-CN" altLang="zh-CN" dirty="0"/>
                  <a:t>地方政府</a:t>
                </a:r>
                <a:r>
                  <a:rPr lang="en-US" altLang="zh-CN" dirty="0"/>
                  <a:t>A</a:t>
                </a:r>
                <a:r>
                  <a:rPr lang="zh-CN" altLang="en-US" dirty="0"/>
                  <a:t>、</a:t>
                </a:r>
                <a:r>
                  <a:rPr lang="en-US" altLang="zh-CN" dirty="0"/>
                  <a:t>B</a:t>
                </a:r>
                <a:r>
                  <a:rPr lang="zh-CN" altLang="zh-CN" dirty="0"/>
                  <a:t>的</a:t>
                </a:r>
                <a:r>
                  <a:rPr lang="zh-CN" altLang="en-US" dirty="0"/>
                  <a:t>激励系数</a:t>
                </a:r>
                <a:r>
                  <a:rPr lang="zh-CN" altLang="zh-CN" dirty="0"/>
                  <a:t>为</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𝑘</m:t>
                          </m:r>
                        </m:e>
                        <m:sub>
                          <m:r>
                            <a:rPr lang="en-US" altLang="zh-CN" i="1">
                              <a:latin typeface="Cambria Math" panose="02040503050406030204" pitchFamily="18" charset="0"/>
                            </a:rPr>
                            <m:t>1</m:t>
                          </m:r>
                        </m:sub>
                        <m:sup>
                          <m:r>
                            <a:rPr lang="zh-CN"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𝑘</m:t>
                          </m:r>
                        </m:e>
                        <m:sub>
                          <m:r>
                            <a:rPr lang="en-US" altLang="zh-CN" i="1">
                              <a:latin typeface="Cambria Math" panose="02040503050406030204" pitchFamily="18" charset="0"/>
                            </a:rPr>
                            <m:t>2</m:t>
                          </m:r>
                        </m:sub>
                        <m:sup>
                          <m:r>
                            <a:rPr lang="zh-CN" altLang="zh-CN" i="1">
                              <a:latin typeface="Cambria Math" panose="02040503050406030204" pitchFamily="18" charset="0"/>
                            </a:rPr>
                            <m:t>、</m:t>
                          </m:r>
                        </m:sup>
                      </m:sSubSup>
                      <m:r>
                        <a:rPr lang="en-US" altLang="zh-CN" i="1">
                          <a:latin typeface="Cambria Math" panose="02040503050406030204" pitchFamily="18" charset="0"/>
                        </a:rPr>
                        <m:t>=0</m:t>
                      </m:r>
                    </m:oMath>
                  </m:oMathPara>
                </a14:m>
                <a:endParaRPr lang="zh-CN" altLang="zh-CN" dirty="0"/>
              </a:p>
              <a:p>
                <a:endParaRPr lang="zh-CN" altLang="zh-CN" dirty="0"/>
              </a:p>
              <a:p>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309654" y="1258187"/>
                <a:ext cx="10715700" cy="3821944"/>
              </a:xfrm>
              <a:prstGeom prst="rect">
                <a:avLst/>
              </a:prstGeom>
              <a:blipFill>
                <a:blip r:embed="rId3"/>
                <a:stretch>
                  <a:fillRect l="-512" t="-1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8985212"/>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983432" y="2767091"/>
            <a:ext cx="10715700" cy="2739211"/>
          </a:xfrm>
          <a:prstGeom prst="rect">
            <a:avLst/>
          </a:prstGeom>
        </p:spPr>
        <p:txBody>
          <a:bodyPr wrap="square">
            <a:spAutoFit/>
          </a:bodyPr>
          <a:lstStyle/>
          <a:p>
            <a:r>
              <a:rPr lang="zh-CN" altLang="zh-CN" dirty="0"/>
              <a:t>假说</a:t>
            </a:r>
            <a:r>
              <a:rPr lang="en-US" altLang="zh-CN" dirty="0"/>
              <a:t>2</a:t>
            </a:r>
            <a:r>
              <a:rPr lang="zh-CN" altLang="zh-CN" dirty="0"/>
              <a:t>：由于不同地区具有不同的生态资源禀赋，提供生态产品存在成本与收益的差异，在相同的激励规则下，生态资源禀赋差的地区环境规制力度低于生态资源禀赋好的地区，导致其环境越来越差，出现恶性循环的环境“破窗效应”。</a:t>
            </a:r>
          </a:p>
          <a:p>
            <a:endParaRPr lang="en-US" altLang="zh-CN" dirty="0"/>
          </a:p>
          <a:p>
            <a:r>
              <a:rPr lang="zh-CN" altLang="zh-CN" dirty="0"/>
              <a:t>假说</a:t>
            </a:r>
            <a:r>
              <a:rPr lang="en-US" altLang="zh-CN" dirty="0"/>
              <a:t>3</a:t>
            </a:r>
            <a:r>
              <a:rPr lang="zh-CN" altLang="zh-CN" dirty="0"/>
              <a:t>：处于信息不对称状态，地方政府可能会为了追求更低的成本，倾向于易于解决的环境问题，忽视上级政府未考核的指标。</a:t>
            </a:r>
          </a:p>
          <a:p>
            <a:endParaRPr lang="zh-CN" altLang="zh-CN" dirty="0"/>
          </a:p>
          <a:p>
            <a:endParaRPr lang="zh-CN" altLang="zh-CN" dirty="0"/>
          </a:p>
          <a:p>
            <a:endParaRPr lang="zh-CN" altLang="en-US" sz="2800"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240704" y="1023119"/>
            <a:ext cx="11272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584022"/>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479376" y="1178645"/>
            <a:ext cx="10715700" cy="3970318"/>
          </a:xfrm>
          <a:prstGeom prst="rect">
            <a:avLst/>
          </a:prstGeom>
        </p:spPr>
        <p:txBody>
          <a:bodyPr wrap="square">
            <a:spAutoFit/>
          </a:bodyPr>
          <a:lstStyle/>
          <a:p>
            <a:r>
              <a:rPr lang="en-US" altLang="zh-CN" b="1" dirty="0"/>
              <a:t>(</a:t>
            </a:r>
            <a:r>
              <a:rPr lang="zh-CN" altLang="zh-CN" b="1" dirty="0"/>
              <a:t>一</a:t>
            </a:r>
            <a:r>
              <a:rPr lang="en-US" altLang="zh-CN" b="1" dirty="0"/>
              <a:t>) </a:t>
            </a:r>
            <a:r>
              <a:rPr lang="zh-CN" altLang="zh-CN" b="1" dirty="0"/>
              <a:t>数据来源与处理</a:t>
            </a:r>
            <a:endParaRPr lang="zh-CN" altLang="zh-CN" dirty="0"/>
          </a:p>
          <a:p>
            <a:r>
              <a:rPr lang="en-US" altLang="zh-CN" dirty="0"/>
              <a:t>    </a:t>
            </a:r>
            <a:r>
              <a:rPr lang="zh-CN" altLang="zh-CN" dirty="0"/>
              <a:t>本文长江生态经济带的</a:t>
            </a:r>
            <a:r>
              <a:rPr lang="en-US" altLang="zh-CN" dirty="0"/>
              <a:t>635</a:t>
            </a:r>
            <a:r>
              <a:rPr lang="zh-CN" altLang="zh-CN" dirty="0"/>
              <a:t>个县为研究对象</a:t>
            </a:r>
            <a:r>
              <a:rPr lang="zh-CN" altLang="en-US" dirty="0"/>
              <a:t>。</a:t>
            </a:r>
            <a:endParaRPr lang="en-US" altLang="zh-CN" b="1" dirty="0"/>
          </a:p>
          <a:p>
            <a:r>
              <a:rPr lang="en-US" altLang="zh-CN" b="1" dirty="0"/>
              <a:t>   </a:t>
            </a:r>
            <a:r>
              <a:rPr lang="zh-CN" altLang="zh-CN" b="1" dirty="0"/>
              <a:t>行业工业总产值指标。</a:t>
            </a:r>
            <a:r>
              <a:rPr lang="zh-CN" altLang="zh-CN" dirty="0"/>
              <a:t>利用中国工业企业数据库</a:t>
            </a:r>
            <a:r>
              <a:rPr lang="en-US" altLang="zh-CN" dirty="0"/>
              <a:t>2008-2013</a:t>
            </a:r>
            <a:r>
              <a:rPr lang="zh-CN" altLang="zh-CN" dirty="0"/>
              <a:t>年数据</a:t>
            </a:r>
            <a:r>
              <a:rPr lang="zh-CN" altLang="en-US" dirty="0"/>
              <a:t>，</a:t>
            </a:r>
            <a:r>
              <a:rPr lang="zh-CN" altLang="zh-CN" dirty="0"/>
              <a:t>划分了污染行业（包括水污染行业与大气污染行业）以及清洁行业</a:t>
            </a:r>
            <a:r>
              <a:rPr lang="zh-CN" altLang="en-US" dirty="0"/>
              <a:t>。</a:t>
            </a:r>
            <a:endParaRPr lang="en-US" altLang="zh-CN" dirty="0"/>
          </a:p>
          <a:p>
            <a:r>
              <a:rPr lang="en-US" altLang="zh-CN" b="1" dirty="0"/>
              <a:t>    </a:t>
            </a:r>
            <a:r>
              <a:rPr lang="zh-CN" altLang="zh-CN" b="1" dirty="0"/>
              <a:t>大气环境质量指标。</a:t>
            </a:r>
            <a:r>
              <a:rPr lang="zh-CN" altLang="zh-CN" dirty="0"/>
              <a:t>从哥伦比亚大学国际地球科学信息网络中心获取</a:t>
            </a:r>
            <a:r>
              <a:rPr lang="en-US" altLang="zh-CN" dirty="0"/>
              <a:t>PM</a:t>
            </a:r>
            <a:r>
              <a:rPr lang="en-US" altLang="zh-CN" baseline="-25000" dirty="0"/>
              <a:t>2.5</a:t>
            </a:r>
            <a:r>
              <a:rPr lang="zh-CN" altLang="zh-CN" dirty="0"/>
              <a:t>地图矢量数据。</a:t>
            </a:r>
            <a:endParaRPr lang="en-US" altLang="zh-CN" dirty="0"/>
          </a:p>
          <a:p>
            <a:r>
              <a:rPr lang="en-US" altLang="zh-CN" b="1" dirty="0"/>
              <a:t>    </a:t>
            </a:r>
            <a:r>
              <a:rPr lang="zh-CN" altLang="zh-CN" b="1" dirty="0"/>
              <a:t>水环境质量指标。</a:t>
            </a:r>
            <a:r>
              <a:rPr lang="zh-CN" altLang="zh-CN" dirty="0"/>
              <a:t>从中国环境监测总站</a:t>
            </a:r>
            <a:r>
              <a:rPr lang="zh-CN" altLang="en-US" dirty="0"/>
              <a:t>获</a:t>
            </a:r>
            <a:r>
              <a:rPr lang="zh-CN" altLang="zh-CN" dirty="0"/>
              <a:t>取</a:t>
            </a:r>
            <a:r>
              <a:rPr lang="en-US" altLang="zh-CN" dirty="0"/>
              <a:t>2008-2013</a:t>
            </a:r>
            <a:r>
              <a:rPr lang="zh-CN" altLang="zh-CN" dirty="0"/>
              <a:t>年全国主要流域重点断面水质自动监测周报，共计</a:t>
            </a:r>
            <a:r>
              <a:rPr lang="en-US" altLang="zh-CN" dirty="0"/>
              <a:t>150</a:t>
            </a:r>
            <a:r>
              <a:rPr lang="zh-CN" altLang="zh-CN" dirty="0"/>
              <a:t>个自动监测点，整理出长江生态经济带</a:t>
            </a:r>
            <a:r>
              <a:rPr lang="en-US" altLang="zh-CN" dirty="0"/>
              <a:t>45</a:t>
            </a:r>
            <a:r>
              <a:rPr lang="zh-CN" altLang="zh-CN" dirty="0"/>
              <a:t>个站点的每周的化学需氧量、溶解氧以及氨氮的监测数据</a:t>
            </a:r>
            <a:r>
              <a:rPr lang="zh-CN" altLang="en-US" dirty="0"/>
              <a:t>。</a:t>
            </a:r>
            <a:endParaRPr lang="en-US" altLang="zh-CN" dirty="0"/>
          </a:p>
          <a:p>
            <a:r>
              <a:rPr lang="en-US" altLang="zh-CN" b="1" dirty="0"/>
              <a:t>   </a:t>
            </a:r>
            <a:r>
              <a:rPr lang="zh-CN" altLang="zh-CN" b="1" dirty="0"/>
              <a:t>自然地理指标。</a:t>
            </a:r>
            <a:r>
              <a:rPr lang="zh-CN" altLang="zh-CN" dirty="0"/>
              <a:t>高程与坡度源数据来自中国科学院资源环境科学数据中心，通过</a:t>
            </a:r>
            <a:r>
              <a:rPr lang="en-US" altLang="zh-CN" dirty="0"/>
              <a:t>ArcGIS</a:t>
            </a:r>
            <a:r>
              <a:rPr lang="zh-CN" altLang="zh-CN" dirty="0"/>
              <a:t>的空间分析功能，计算长江生态经济带各个县的高程与坡度平均值。距离各个县上海的距离，以县政府与上海市政府的经纬度计算所的。</a:t>
            </a:r>
            <a:endParaRPr lang="en-US" altLang="zh-CN" dirty="0"/>
          </a:p>
          <a:p>
            <a:r>
              <a:rPr lang="en-US" altLang="zh-CN" b="1" dirty="0"/>
              <a:t>   </a:t>
            </a:r>
            <a:r>
              <a:rPr lang="zh-CN" altLang="zh-CN" b="1" dirty="0"/>
              <a:t>宏观社会经济类指标。</a:t>
            </a:r>
            <a:r>
              <a:rPr lang="zh-CN" altLang="zh-CN" dirty="0"/>
              <a:t>宏观社会经济类数据来自《中国区域经济统计年鉴》</a:t>
            </a:r>
            <a:r>
              <a:rPr lang="en-US" altLang="zh-CN" dirty="0"/>
              <a:t>2009-2014</a:t>
            </a:r>
            <a:r>
              <a:rPr lang="zh-CN" altLang="zh-CN" dirty="0"/>
              <a:t>。</a:t>
            </a:r>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566082377"/>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479376" y="1178645"/>
            <a:ext cx="10715700" cy="1754326"/>
          </a:xfrm>
          <a:prstGeom prst="rect">
            <a:avLst/>
          </a:prstGeom>
        </p:spPr>
        <p:txBody>
          <a:bodyPr wrap="square">
            <a:spAutoFit/>
          </a:bodyPr>
          <a:lstStyle/>
          <a:p>
            <a:r>
              <a:rPr lang="en-US" altLang="zh-CN" b="1" dirty="0"/>
              <a:t>(</a:t>
            </a:r>
            <a:r>
              <a:rPr lang="zh-CN" altLang="en-US" b="1" dirty="0"/>
              <a:t>二</a:t>
            </a:r>
            <a:r>
              <a:rPr lang="en-US" altLang="zh-CN" b="1" dirty="0"/>
              <a:t>) </a:t>
            </a:r>
            <a:r>
              <a:rPr lang="zh-CN" altLang="en-US" b="1" dirty="0"/>
              <a:t>研究方法</a:t>
            </a:r>
            <a:endParaRPr lang="zh-CN" altLang="zh-CN" dirty="0"/>
          </a:p>
          <a:p>
            <a:r>
              <a:rPr lang="en-US" altLang="zh-CN" dirty="0"/>
              <a:t>      </a:t>
            </a:r>
            <a:r>
              <a:rPr lang="zh-CN" altLang="zh-CN" dirty="0"/>
              <a:t>本文研究时间段为</a:t>
            </a:r>
            <a:r>
              <a:rPr lang="en-US" altLang="zh-CN" dirty="0"/>
              <a:t>2008-2013</a:t>
            </a:r>
            <a:r>
              <a:rPr lang="zh-CN" altLang="zh-CN" dirty="0"/>
              <a:t>年</a:t>
            </a:r>
            <a:r>
              <a:rPr lang="zh-CN" altLang="en-US" dirty="0"/>
              <a:t>，</a:t>
            </a:r>
            <a:r>
              <a:rPr lang="zh-CN" altLang="zh-CN" dirty="0"/>
              <a:t>断点选取为</a:t>
            </a:r>
            <a:r>
              <a:rPr lang="en-US" altLang="zh-CN" dirty="0"/>
              <a:t>2010</a:t>
            </a:r>
            <a:r>
              <a:rPr lang="zh-CN" altLang="zh-CN" dirty="0"/>
              <a:t>年。为了有效地排除遗漏变量问题和内生性问题对结果的干扰，本文采用依托于</a:t>
            </a:r>
            <a:r>
              <a:rPr lang="en-US" altLang="zh-CN" dirty="0"/>
              <a:t>“</a:t>
            </a:r>
            <a:r>
              <a:rPr lang="zh-CN" altLang="zh-CN" dirty="0"/>
              <a:t>准自然实验</a:t>
            </a:r>
            <a:r>
              <a:rPr lang="en-US" altLang="zh-CN" dirty="0"/>
              <a:t>”</a:t>
            </a:r>
            <a:r>
              <a:rPr lang="zh-CN" altLang="zh-CN" dirty="0"/>
              <a:t>的</a:t>
            </a:r>
            <a:r>
              <a:rPr lang="en-US" altLang="zh-CN" dirty="0"/>
              <a:t>PSM-DID</a:t>
            </a:r>
            <a:r>
              <a:rPr lang="zh-CN" altLang="zh-CN" dirty="0"/>
              <a:t>方法对国家重点生态功能区效应进行评估。本文除特殊说明，均采用</a:t>
            </a:r>
            <a:r>
              <a:rPr lang="en-US" altLang="zh-CN" dirty="0"/>
              <a:t>PSM-DID</a:t>
            </a:r>
            <a:r>
              <a:rPr lang="zh-CN" altLang="zh-CN" dirty="0"/>
              <a:t>方法进行回归估计。</a:t>
            </a:r>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1474708192"/>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1559496" y="964367"/>
            <a:ext cx="10715700" cy="1200329"/>
          </a:xfrm>
          <a:prstGeom prst="rect">
            <a:avLst/>
          </a:prstGeom>
        </p:spPr>
        <p:txBody>
          <a:bodyPr wrap="square">
            <a:spAutoFit/>
          </a:bodyPr>
          <a:lstStyle/>
          <a:p>
            <a:r>
              <a:rPr lang="en-US" altLang="zh-CN" dirty="0"/>
              <a:t>1</a:t>
            </a:r>
            <a:r>
              <a:rPr lang="zh-CN" altLang="zh-CN" dirty="0"/>
              <a:t>、倾向得分匹配</a:t>
            </a:r>
            <a:r>
              <a:rPr lang="en-US" altLang="zh-CN" dirty="0"/>
              <a:t>( PSM)</a:t>
            </a:r>
            <a:endParaRPr lang="zh-CN" altLang="zh-CN" dirty="0"/>
          </a:p>
          <a:p>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pic>
        <p:nvPicPr>
          <p:cNvPr id="10" name="图片 9">
            <a:extLst>
              <a:ext uri="{FF2B5EF4-FFF2-40B4-BE49-F238E27FC236}">
                <a16:creationId xmlns:a16="http://schemas.microsoft.com/office/drawing/2014/main" id="{BE2DF9F0-4365-42FC-913A-BDF80C46FD0F}"/>
              </a:ext>
            </a:extLst>
          </p:cNvPr>
          <p:cNvPicPr/>
          <p:nvPr/>
        </p:nvPicPr>
        <p:blipFill rotWithShape="1">
          <a:blip r:embed="rId3" cstate="print">
            <a:extLst>
              <a:ext uri="{28A0092B-C50C-407E-A947-70E740481C1C}">
                <a14:useLocalDpi xmlns:a14="http://schemas.microsoft.com/office/drawing/2010/main" val="0"/>
              </a:ext>
            </a:extLst>
          </a:blip>
          <a:srcRect r="23434"/>
          <a:stretch/>
        </p:blipFill>
        <p:spPr bwMode="auto">
          <a:xfrm>
            <a:off x="407368" y="1134867"/>
            <a:ext cx="11305256" cy="61819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7514129"/>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479376" y="1178645"/>
            <a:ext cx="10715700" cy="4247317"/>
          </a:xfrm>
          <a:prstGeom prst="rect">
            <a:avLst/>
          </a:prstGeom>
        </p:spPr>
        <p:txBody>
          <a:bodyPr wrap="square">
            <a:spAutoFit/>
          </a:bodyPr>
          <a:lstStyle/>
          <a:p>
            <a:r>
              <a:rPr lang="en-US" altLang="zh-CN" b="1" dirty="0"/>
              <a:t>(</a:t>
            </a:r>
            <a:r>
              <a:rPr lang="zh-CN" altLang="en-US" b="1" dirty="0"/>
              <a:t>二</a:t>
            </a:r>
            <a:r>
              <a:rPr lang="en-US" altLang="zh-CN" b="1" dirty="0"/>
              <a:t>) </a:t>
            </a:r>
            <a:r>
              <a:rPr lang="zh-CN" altLang="en-US" b="1" dirty="0"/>
              <a:t>研究方法</a:t>
            </a:r>
            <a:endParaRPr lang="zh-CN" altLang="zh-CN" dirty="0"/>
          </a:p>
          <a:p>
            <a:r>
              <a:rPr lang="en-US" altLang="zh-CN" b="1" dirty="0"/>
              <a:t>   </a:t>
            </a:r>
            <a:r>
              <a:rPr lang="en-US" altLang="zh-CN" dirty="0"/>
              <a:t>2</a:t>
            </a:r>
            <a:r>
              <a:rPr lang="zh-CN" altLang="zh-CN" dirty="0"/>
              <a:t>、双重差分法</a:t>
            </a:r>
            <a:r>
              <a:rPr lang="en-US" altLang="zh-CN" dirty="0"/>
              <a:t>( DID)</a:t>
            </a:r>
            <a:endParaRPr lang="zh-CN" altLang="zh-CN" dirty="0"/>
          </a:p>
          <a:p>
            <a:r>
              <a:rPr lang="zh-CN" altLang="zh-CN" dirty="0"/>
              <a:t>得到了经过</a:t>
            </a:r>
            <a:r>
              <a:rPr lang="en-US" altLang="zh-CN" dirty="0"/>
              <a:t>PSM </a:t>
            </a:r>
            <a:r>
              <a:rPr lang="zh-CN" altLang="zh-CN" dirty="0"/>
              <a:t>匹配后实验组和控制组之后，运用双重差分法（</a:t>
            </a:r>
            <a:r>
              <a:rPr lang="en-US" altLang="zh-CN" dirty="0"/>
              <a:t>DID</a:t>
            </a:r>
            <a:r>
              <a:rPr lang="zh-CN" altLang="zh-CN" dirty="0"/>
              <a:t>）。</a:t>
            </a:r>
          </a:p>
          <a:p>
            <a:r>
              <a:rPr lang="en-US" altLang="zh-CN" b="1" dirty="0"/>
              <a:t>(1)</a:t>
            </a:r>
            <a:r>
              <a:rPr lang="zh-CN" altLang="zh-CN" b="1" dirty="0"/>
              <a:t>环境规制对工业污染活动的影响</a:t>
            </a:r>
            <a:endParaRPr lang="zh-CN" altLang="zh-CN" dirty="0"/>
          </a:p>
          <a:p>
            <a:r>
              <a:rPr lang="en-US" altLang="zh-CN" dirty="0"/>
              <a:t>     </a:t>
            </a:r>
            <a:r>
              <a:rPr lang="zh-CN" altLang="zh-CN" dirty="0"/>
              <a:t>本文的实证分析的主要目的是确定国家重点生态功能区设立的环境规制对当地污染工业生产活动的影响。基本回归模型可设定为：</a:t>
            </a:r>
          </a:p>
          <a:p>
            <a:pPr algn="ctr"/>
            <a:r>
              <a:rPr lang="en-US" altLang="zh-CN" dirty="0" err="1"/>
              <a:t>Y</a:t>
            </a:r>
            <a:r>
              <a:rPr lang="en-US" altLang="zh-CN" baseline="-25000" dirty="0" err="1"/>
              <a:t>it</a:t>
            </a:r>
            <a:r>
              <a:rPr lang="en-US" altLang="zh-CN" dirty="0"/>
              <a:t>=β</a:t>
            </a:r>
            <a:r>
              <a:rPr lang="en-US" altLang="zh-CN" dirty="0" err="1"/>
              <a:t>Post</a:t>
            </a:r>
            <a:r>
              <a:rPr lang="en-US" altLang="zh-CN" baseline="-25000" dirty="0" err="1"/>
              <a:t>it</a:t>
            </a:r>
            <a:r>
              <a:rPr lang="en-US" altLang="zh-CN" dirty="0" err="1"/>
              <a:t>+λX</a:t>
            </a:r>
            <a:r>
              <a:rPr lang="en-US" altLang="zh-CN" baseline="-25000" dirty="0" err="1"/>
              <a:t>it</a:t>
            </a:r>
            <a:r>
              <a:rPr lang="en-US" altLang="zh-CN" dirty="0"/>
              <a:t>+α</a:t>
            </a:r>
            <a:r>
              <a:rPr lang="en-US" altLang="zh-CN" baseline="-25000" dirty="0" err="1"/>
              <a:t>i</a:t>
            </a:r>
            <a:r>
              <a:rPr lang="en-US" altLang="zh-CN" dirty="0" err="1"/>
              <a:t>+γ</a:t>
            </a:r>
            <a:r>
              <a:rPr lang="en-US" altLang="zh-CN" baseline="-25000" dirty="0" err="1"/>
              <a:t>t</a:t>
            </a:r>
            <a:r>
              <a:rPr lang="en-US" altLang="zh-CN" dirty="0" err="1"/>
              <a:t>+ε</a:t>
            </a:r>
            <a:r>
              <a:rPr lang="en-US" altLang="zh-CN" baseline="-25000" dirty="0" err="1"/>
              <a:t>it</a:t>
            </a:r>
            <a:r>
              <a:rPr lang="zh-CN" altLang="zh-CN" dirty="0"/>
              <a:t>（</a:t>
            </a:r>
            <a:r>
              <a:rPr lang="en-US" altLang="zh-CN" dirty="0"/>
              <a:t>1</a:t>
            </a:r>
            <a:r>
              <a:rPr lang="zh-CN" altLang="zh-CN" dirty="0"/>
              <a:t>）</a:t>
            </a:r>
          </a:p>
          <a:p>
            <a:r>
              <a:rPr lang="en-US" altLang="zh-CN" dirty="0"/>
              <a:t>    </a:t>
            </a:r>
            <a:r>
              <a:rPr lang="zh-CN" altLang="zh-CN" dirty="0"/>
              <a:t>其中，</a:t>
            </a:r>
            <a:r>
              <a:rPr lang="en-US" altLang="zh-CN" dirty="0" err="1"/>
              <a:t>Y</a:t>
            </a:r>
            <a:r>
              <a:rPr lang="en-US" altLang="zh-CN" baseline="-25000" dirty="0" err="1"/>
              <a:t>it</a:t>
            </a:r>
            <a:r>
              <a:rPr lang="zh-CN" altLang="zh-CN" dirty="0"/>
              <a:t>为ｉ县第ｔ年的污染行业指标，以污染行业工业总产值取对数（</a:t>
            </a:r>
            <a:r>
              <a:rPr lang="en-US" altLang="zh-CN" dirty="0" err="1"/>
              <a:t>lnpo</a:t>
            </a:r>
            <a:r>
              <a:rPr lang="zh-CN" altLang="zh-CN" dirty="0"/>
              <a:t>）衡量，</a:t>
            </a:r>
            <a:r>
              <a:rPr lang="en-US" altLang="zh-CN" dirty="0" err="1"/>
              <a:t>Post</a:t>
            </a:r>
            <a:r>
              <a:rPr lang="en-US" altLang="zh-CN" baseline="-25000" dirty="0" err="1"/>
              <a:t>it</a:t>
            </a:r>
            <a:r>
              <a:rPr lang="zh-CN" altLang="zh-CN" dirty="0"/>
              <a:t>为ｉ县第ｔ年是否受国家重点生态功能区政策影响的哑变量，如果第ｔ年ｉ县是国家重点生态功能区，这一变量取值为１，反之取值为０。</a:t>
            </a:r>
            <a:r>
              <a:rPr lang="en-US" altLang="zh-CN" dirty="0" err="1"/>
              <a:t>X</a:t>
            </a:r>
            <a:r>
              <a:rPr lang="en-US" altLang="zh-CN" baseline="-25000" dirty="0" err="1"/>
              <a:t>it</a:t>
            </a:r>
            <a:r>
              <a:rPr lang="zh-CN" altLang="zh-CN" dirty="0"/>
              <a:t>为控制变量集合，包括海拔、坡度、人均</a:t>
            </a:r>
            <a:r>
              <a:rPr lang="en-US" altLang="zh-CN" dirty="0"/>
              <a:t>GDP</a:t>
            </a:r>
            <a:r>
              <a:rPr lang="zh-CN" altLang="zh-CN" dirty="0"/>
              <a:t>、人口以及距离上海的距离。</a:t>
            </a:r>
            <a:r>
              <a:rPr lang="en-US" altLang="zh-CN" dirty="0"/>
              <a:t>α</a:t>
            </a:r>
            <a:r>
              <a:rPr lang="en-US" altLang="zh-CN" baseline="-25000" dirty="0" err="1"/>
              <a:t>i</a:t>
            </a:r>
            <a:r>
              <a:rPr lang="zh-CN" altLang="zh-CN" dirty="0"/>
              <a:t>为地区固定效应，</a:t>
            </a:r>
            <a:r>
              <a:rPr lang="en-US" altLang="zh-CN" dirty="0" err="1"/>
              <a:t>γ</a:t>
            </a:r>
            <a:r>
              <a:rPr lang="en-US" altLang="zh-CN" baseline="-25000" dirty="0" err="1"/>
              <a:t>t</a:t>
            </a:r>
            <a:r>
              <a:rPr lang="zh-CN" altLang="zh-CN" dirty="0"/>
              <a:t>为时间固定效应，</a:t>
            </a:r>
            <a:r>
              <a:rPr lang="en-US" altLang="zh-CN" dirty="0" err="1"/>
              <a:t>εit</a:t>
            </a:r>
            <a:r>
              <a:rPr lang="zh-CN" altLang="zh-CN" dirty="0"/>
              <a:t>为误差项。</a:t>
            </a:r>
            <a:endParaRPr lang="en-US" altLang="zh-CN"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3514554294"/>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335360" y="1202898"/>
            <a:ext cx="10715700" cy="2031325"/>
          </a:xfrm>
          <a:prstGeom prst="rect">
            <a:avLst/>
          </a:prstGeom>
        </p:spPr>
        <p:txBody>
          <a:bodyPr wrap="square">
            <a:spAutoFit/>
          </a:bodyPr>
          <a:lstStyle/>
          <a:p>
            <a:r>
              <a:rPr lang="en-US" altLang="zh-CN" b="1" dirty="0"/>
              <a:t>(</a:t>
            </a:r>
            <a:r>
              <a:rPr lang="zh-CN" altLang="en-US" b="1" dirty="0"/>
              <a:t>二</a:t>
            </a:r>
            <a:r>
              <a:rPr lang="en-US" altLang="zh-CN" b="1" dirty="0"/>
              <a:t>) </a:t>
            </a:r>
            <a:r>
              <a:rPr lang="zh-CN" altLang="en-US" b="1" dirty="0"/>
              <a:t>研究方法</a:t>
            </a:r>
            <a:endParaRPr lang="zh-CN" altLang="zh-CN" dirty="0"/>
          </a:p>
          <a:p>
            <a:r>
              <a:rPr lang="en-US" altLang="zh-CN" b="1" dirty="0"/>
              <a:t>   </a:t>
            </a:r>
            <a:r>
              <a:rPr lang="en-US" altLang="zh-CN" dirty="0"/>
              <a:t>2</a:t>
            </a:r>
            <a:r>
              <a:rPr lang="zh-CN" altLang="zh-CN" dirty="0"/>
              <a:t>、双重差分法</a:t>
            </a:r>
            <a:r>
              <a:rPr lang="en-US" altLang="zh-CN" dirty="0"/>
              <a:t>( DID)</a:t>
            </a:r>
            <a:endParaRPr lang="zh-CN" altLang="zh-CN" dirty="0"/>
          </a:p>
          <a:p>
            <a:r>
              <a:rPr lang="zh-CN" altLang="zh-CN" b="1" dirty="0"/>
              <a:t>（</a:t>
            </a:r>
            <a:r>
              <a:rPr lang="en-US" altLang="zh-CN" b="1" dirty="0"/>
              <a:t>2</a:t>
            </a:r>
            <a:r>
              <a:rPr lang="zh-CN" altLang="zh-CN" b="1" dirty="0"/>
              <a:t>）环境规制对本级财政的影响</a:t>
            </a:r>
            <a:endParaRPr lang="zh-CN" altLang="zh-CN" dirty="0"/>
          </a:p>
          <a:p>
            <a:r>
              <a:rPr lang="en-US" altLang="zh-CN" dirty="0"/>
              <a:t>    </a:t>
            </a:r>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graphicFrame>
        <p:nvGraphicFramePr>
          <p:cNvPr id="10" name="图表 9">
            <a:extLst>
              <a:ext uri="{FF2B5EF4-FFF2-40B4-BE49-F238E27FC236}">
                <a16:creationId xmlns:a16="http://schemas.microsoft.com/office/drawing/2014/main" id="{F5EC3C98-B252-44D8-8470-ECB1EBC07BD6}"/>
              </a:ext>
            </a:extLst>
          </p:cNvPr>
          <p:cNvGraphicFramePr/>
          <p:nvPr>
            <p:extLst>
              <p:ext uri="{D42A27DB-BD31-4B8C-83A1-F6EECF244321}">
                <p14:modId xmlns:p14="http://schemas.microsoft.com/office/powerpoint/2010/main" val="3874500940"/>
              </p:ext>
            </p:extLst>
          </p:nvPr>
        </p:nvGraphicFramePr>
        <p:xfrm>
          <a:off x="930287" y="2037023"/>
          <a:ext cx="10120773" cy="44851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1414440"/>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484784"/>
            <a:ext cx="10715700" cy="3570208"/>
          </a:xfrm>
          <a:prstGeom prst="rect">
            <a:avLst/>
          </a:prstGeom>
        </p:spPr>
        <p:txBody>
          <a:bodyPr wrap="square">
            <a:spAutoFit/>
          </a:bodyPr>
          <a:lstStyle/>
          <a:p>
            <a:r>
              <a:rPr lang="en-US" altLang="zh-CN" b="1" dirty="0"/>
              <a:t>(</a:t>
            </a:r>
            <a:r>
              <a:rPr lang="zh-CN" altLang="en-US" b="1" dirty="0"/>
              <a:t>二</a:t>
            </a:r>
            <a:r>
              <a:rPr lang="en-US" altLang="zh-CN" b="1" dirty="0"/>
              <a:t>) </a:t>
            </a:r>
            <a:r>
              <a:rPr lang="zh-CN" altLang="en-US" b="1" dirty="0"/>
              <a:t>研究方法</a:t>
            </a:r>
            <a:endParaRPr lang="zh-CN" altLang="zh-CN" dirty="0"/>
          </a:p>
          <a:p>
            <a:r>
              <a:rPr lang="en-US" altLang="zh-CN" b="1" dirty="0"/>
              <a:t>   </a:t>
            </a:r>
            <a:r>
              <a:rPr lang="en-US" altLang="zh-CN" dirty="0"/>
              <a:t>2</a:t>
            </a:r>
            <a:r>
              <a:rPr lang="zh-CN" altLang="zh-CN" dirty="0"/>
              <a:t>、双重差分法</a:t>
            </a:r>
            <a:r>
              <a:rPr lang="en-US" altLang="zh-CN" dirty="0"/>
              <a:t>( DID)</a:t>
            </a:r>
            <a:endParaRPr lang="zh-CN" altLang="zh-CN" dirty="0"/>
          </a:p>
          <a:p>
            <a:r>
              <a:rPr lang="zh-CN" altLang="zh-CN" b="1" dirty="0"/>
              <a:t>（</a:t>
            </a:r>
            <a:r>
              <a:rPr lang="en-US" altLang="zh-CN" b="1" dirty="0"/>
              <a:t>3</a:t>
            </a:r>
            <a:r>
              <a:rPr lang="zh-CN" altLang="zh-CN" b="1" dirty="0"/>
              <a:t>）环境规制对环境质量的影响</a:t>
            </a:r>
            <a:endParaRPr lang="en-US" altLang="zh-CN" b="1" dirty="0"/>
          </a:p>
          <a:p>
            <a:r>
              <a:rPr lang="en-US" altLang="zh-CN" b="1" dirty="0"/>
              <a:t>    </a:t>
            </a:r>
            <a:r>
              <a:rPr lang="zh-CN" altLang="zh-CN" sz="2000" b="1" dirty="0"/>
              <a:t>大气环境质量。</a:t>
            </a:r>
            <a:r>
              <a:rPr lang="en-US" altLang="zh-CN" sz="2000" dirty="0"/>
              <a:t>SO</a:t>
            </a:r>
            <a:r>
              <a:rPr lang="en-US" altLang="zh-CN" sz="2000" baseline="-25000" dirty="0"/>
              <a:t>2</a:t>
            </a:r>
            <a:r>
              <a:rPr lang="zh-CN" altLang="zh-CN" sz="2000" dirty="0"/>
              <a:t>作为考核大气环境的指标，由于没有公开的县级层面数据，本文用</a:t>
            </a:r>
            <a:r>
              <a:rPr lang="en-US" altLang="zh-CN" sz="2000" dirty="0"/>
              <a:t>PM</a:t>
            </a:r>
            <a:r>
              <a:rPr lang="en-US" altLang="zh-CN" sz="2000" baseline="-25000" dirty="0"/>
              <a:t>2.5</a:t>
            </a:r>
            <a:r>
              <a:rPr lang="zh-CN" altLang="zh-CN" sz="2000" dirty="0"/>
              <a:t>替代。根据《中国环境统计年鉴》，</a:t>
            </a:r>
            <a:r>
              <a:rPr lang="en-US" altLang="zh-CN" sz="2000" dirty="0"/>
              <a:t> SO</a:t>
            </a:r>
            <a:r>
              <a:rPr lang="en-US" altLang="zh-CN" sz="2000" baseline="-25000" dirty="0"/>
              <a:t>2</a:t>
            </a:r>
            <a:r>
              <a:rPr lang="zh-CN" altLang="zh-CN" sz="2000" dirty="0"/>
              <a:t>与</a:t>
            </a:r>
            <a:r>
              <a:rPr lang="en-US" altLang="zh-CN" sz="2000" dirty="0"/>
              <a:t>PM</a:t>
            </a:r>
            <a:r>
              <a:rPr lang="en-US" altLang="zh-CN" sz="2000" baseline="-25000" dirty="0"/>
              <a:t>2.5</a:t>
            </a:r>
            <a:r>
              <a:rPr lang="zh-CN" altLang="zh-CN" sz="2000" dirty="0"/>
              <a:t>排放强度排名前三的行业都是电力、热力的生产和供应业、非金属矿物制品业、黑色金属冶炼及压延加工业。因此本文认为治理</a:t>
            </a:r>
            <a:r>
              <a:rPr lang="en-US" altLang="zh-CN" sz="2000" dirty="0"/>
              <a:t>SO</a:t>
            </a:r>
            <a:r>
              <a:rPr lang="en-US" altLang="zh-CN" sz="2000" baseline="-25000" dirty="0"/>
              <a:t>2</a:t>
            </a:r>
            <a:r>
              <a:rPr lang="zh-CN" altLang="zh-CN" sz="2000" dirty="0"/>
              <a:t>的同时也治理了</a:t>
            </a:r>
            <a:r>
              <a:rPr lang="en-US" altLang="zh-CN" sz="2000" dirty="0"/>
              <a:t>PM</a:t>
            </a:r>
            <a:r>
              <a:rPr lang="en-US" altLang="zh-CN" sz="2000" baseline="-25000" dirty="0"/>
              <a:t>2.5</a:t>
            </a:r>
            <a:r>
              <a:rPr lang="zh-CN" altLang="zh-CN" sz="2000" dirty="0"/>
              <a:t>，使用</a:t>
            </a:r>
            <a:r>
              <a:rPr lang="en-US" altLang="zh-CN" sz="2000" dirty="0"/>
              <a:t>PM</a:t>
            </a:r>
            <a:r>
              <a:rPr lang="en-US" altLang="zh-CN" sz="2000" baseline="-25000" dirty="0"/>
              <a:t>2.5</a:t>
            </a:r>
            <a:r>
              <a:rPr lang="zh-CN" altLang="zh-CN" sz="2000" dirty="0"/>
              <a:t>作为</a:t>
            </a:r>
            <a:r>
              <a:rPr lang="en-US" altLang="zh-CN" sz="2000" dirty="0"/>
              <a:t>SO</a:t>
            </a:r>
            <a:r>
              <a:rPr lang="en-US" altLang="zh-CN" sz="2000" baseline="-25000" dirty="0"/>
              <a:t>2</a:t>
            </a:r>
            <a:r>
              <a:rPr lang="zh-CN" altLang="zh-CN" sz="2000" dirty="0"/>
              <a:t>的代理变量是合理的。将（</a:t>
            </a:r>
            <a:r>
              <a:rPr lang="en-US" altLang="zh-CN" sz="2000" dirty="0"/>
              <a:t>1</a:t>
            </a:r>
            <a:r>
              <a:rPr lang="zh-CN" altLang="zh-CN" sz="2000" dirty="0"/>
              <a:t>）式的</a:t>
            </a:r>
            <a:r>
              <a:rPr lang="en-US" altLang="zh-CN" sz="2000" dirty="0" err="1"/>
              <a:t>Yit</a:t>
            </a:r>
            <a:r>
              <a:rPr lang="zh-CN" altLang="zh-CN" sz="2000" dirty="0"/>
              <a:t>替换成大气环境质量</a:t>
            </a:r>
            <a:r>
              <a:rPr lang="en-US" altLang="zh-CN" sz="2000" dirty="0" err="1"/>
              <a:t>PM</a:t>
            </a:r>
            <a:r>
              <a:rPr lang="en-US" altLang="zh-CN" sz="2000" baseline="-25000" dirty="0" err="1"/>
              <a:t>it</a:t>
            </a:r>
            <a:endParaRPr lang="zh-CN" altLang="zh-CN" sz="2000"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2370944973"/>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数据和研究方法</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484784"/>
            <a:ext cx="10715700" cy="5386090"/>
          </a:xfrm>
          <a:prstGeom prst="rect">
            <a:avLst/>
          </a:prstGeom>
        </p:spPr>
        <p:txBody>
          <a:bodyPr wrap="square">
            <a:spAutoFit/>
          </a:bodyPr>
          <a:lstStyle/>
          <a:p>
            <a:r>
              <a:rPr lang="en-US" altLang="zh-CN" b="1" dirty="0"/>
              <a:t>(</a:t>
            </a:r>
            <a:r>
              <a:rPr lang="zh-CN" altLang="en-US" b="1" dirty="0"/>
              <a:t>二</a:t>
            </a:r>
            <a:r>
              <a:rPr lang="en-US" altLang="zh-CN" b="1" dirty="0"/>
              <a:t>) </a:t>
            </a:r>
            <a:r>
              <a:rPr lang="zh-CN" altLang="en-US" b="1" dirty="0"/>
              <a:t>研究方法</a:t>
            </a:r>
            <a:endParaRPr lang="zh-CN" altLang="zh-CN" dirty="0"/>
          </a:p>
          <a:p>
            <a:r>
              <a:rPr lang="en-US" altLang="zh-CN" b="1" dirty="0"/>
              <a:t>   </a:t>
            </a:r>
            <a:r>
              <a:rPr lang="en-US" altLang="zh-CN" dirty="0"/>
              <a:t>2</a:t>
            </a:r>
            <a:r>
              <a:rPr lang="zh-CN" altLang="zh-CN" dirty="0"/>
              <a:t>、双重差分法</a:t>
            </a:r>
            <a:r>
              <a:rPr lang="en-US" altLang="zh-CN" dirty="0"/>
              <a:t>( DID)</a:t>
            </a:r>
            <a:endParaRPr lang="zh-CN" altLang="zh-CN" dirty="0"/>
          </a:p>
          <a:p>
            <a:r>
              <a:rPr lang="zh-CN" altLang="zh-CN" b="1" dirty="0"/>
              <a:t>（</a:t>
            </a:r>
            <a:r>
              <a:rPr lang="en-US" altLang="zh-CN" b="1" dirty="0"/>
              <a:t>3</a:t>
            </a:r>
            <a:r>
              <a:rPr lang="zh-CN" altLang="zh-CN" b="1" dirty="0"/>
              <a:t>）环境规制对环境质量的影响</a:t>
            </a:r>
            <a:endParaRPr lang="en-US" altLang="zh-CN" b="1" dirty="0"/>
          </a:p>
          <a:p>
            <a:r>
              <a:rPr lang="en-US" altLang="zh-CN" sz="2000" b="1" dirty="0"/>
              <a:t>    </a:t>
            </a:r>
            <a:r>
              <a:rPr lang="zh-CN" altLang="zh-CN" sz="2000" b="1" dirty="0"/>
              <a:t>水环境质量。</a:t>
            </a:r>
            <a:r>
              <a:rPr lang="zh-CN" altLang="zh-CN" sz="2000" dirty="0"/>
              <a:t>由于生态环境部公布的水质监测点不能匹配到实验县，所以本文借鉴沈坤荣</a:t>
            </a:r>
            <a:r>
              <a:rPr lang="en-US" altLang="zh-CN" sz="2000" baseline="30000" dirty="0"/>
              <a:t>[4]</a:t>
            </a:r>
            <a:r>
              <a:rPr lang="zh-CN" altLang="zh-CN" sz="2000" dirty="0"/>
              <a:t>的做法，将水质监测点匹配到国家重点生态功能区所在城市。将（</a:t>
            </a:r>
            <a:r>
              <a:rPr lang="en-US" altLang="zh-CN" sz="2000" dirty="0"/>
              <a:t>1</a:t>
            </a:r>
            <a:r>
              <a:rPr lang="zh-CN" altLang="zh-CN" sz="2000" dirty="0"/>
              <a:t>）式的</a:t>
            </a:r>
            <a:r>
              <a:rPr lang="en-US" altLang="zh-CN" sz="2000" dirty="0" err="1"/>
              <a:t>Yit</a:t>
            </a:r>
            <a:r>
              <a:rPr lang="zh-CN" altLang="zh-CN" sz="2000" dirty="0"/>
              <a:t>替换成水环境质量，</a:t>
            </a:r>
            <a:r>
              <a:rPr lang="en-US" altLang="zh-CN" sz="2000" dirty="0" err="1"/>
              <a:t>Post</a:t>
            </a:r>
            <a:r>
              <a:rPr lang="en-US" altLang="zh-CN" sz="2000" baseline="-25000" dirty="0" err="1"/>
              <a:t>it</a:t>
            </a:r>
            <a:r>
              <a:rPr lang="zh-CN" altLang="zh-CN" sz="2000" dirty="0"/>
              <a:t>替换为受国家重点生态功能区影响的程度，估计方程如下：</a:t>
            </a:r>
          </a:p>
          <a:p>
            <a:pPr algn="ctr"/>
            <a:r>
              <a:rPr lang="en-US" altLang="zh-CN" sz="2000" dirty="0" err="1"/>
              <a:t>Q</a:t>
            </a:r>
            <a:r>
              <a:rPr lang="en-US" altLang="zh-CN" sz="2000" baseline="-25000" dirty="0" err="1"/>
              <a:t>it</a:t>
            </a:r>
            <a:r>
              <a:rPr lang="en-US" altLang="zh-CN" sz="2000" dirty="0"/>
              <a:t>=</a:t>
            </a:r>
            <a:r>
              <a:rPr lang="zh-CN" altLang="zh-CN" sz="2000" dirty="0"/>
              <a:t>β</a:t>
            </a:r>
            <a:r>
              <a:rPr lang="en-US" altLang="zh-CN" sz="2000" dirty="0" err="1"/>
              <a:t>Treat</a:t>
            </a:r>
            <a:r>
              <a:rPr lang="en-US" altLang="zh-CN" sz="2000" baseline="-25000" dirty="0" err="1"/>
              <a:t>t</a:t>
            </a:r>
            <a:r>
              <a:rPr lang="en-US" altLang="zh-CN" sz="2000" dirty="0" err="1"/>
              <a:t>Eco</a:t>
            </a:r>
            <a:r>
              <a:rPr lang="en-US" altLang="zh-CN" sz="2000" baseline="-25000" dirty="0" err="1"/>
              <a:t>i</a:t>
            </a:r>
            <a:r>
              <a:rPr lang="en-US" altLang="zh-CN" sz="2000" dirty="0"/>
              <a:t>+</a:t>
            </a:r>
            <a:r>
              <a:rPr lang="zh-CN" altLang="zh-CN" sz="2000" dirty="0"/>
              <a:t>λ</a:t>
            </a:r>
            <a:r>
              <a:rPr lang="en-US" altLang="zh-CN" sz="2000" dirty="0" err="1"/>
              <a:t>X</a:t>
            </a:r>
            <a:r>
              <a:rPr lang="en-US" altLang="zh-CN" sz="2000" baseline="-25000" dirty="0" err="1"/>
              <a:t>it</a:t>
            </a:r>
            <a:r>
              <a:rPr lang="en-US" altLang="zh-CN" sz="2000" dirty="0"/>
              <a:t>+</a:t>
            </a:r>
            <a:r>
              <a:rPr lang="zh-CN" altLang="zh-CN" sz="2000" dirty="0"/>
              <a:t>α</a:t>
            </a:r>
            <a:r>
              <a:rPr lang="en-US" altLang="zh-CN" sz="2000" baseline="-25000" dirty="0" err="1"/>
              <a:t>i</a:t>
            </a:r>
            <a:r>
              <a:rPr lang="en-US" altLang="zh-CN" sz="2000" dirty="0"/>
              <a:t>+ </a:t>
            </a:r>
            <a:r>
              <a:rPr lang="en-US" altLang="zh-CN" sz="2000" dirty="0" err="1"/>
              <a:t>w</a:t>
            </a:r>
            <a:r>
              <a:rPr lang="en-US" altLang="zh-CN" sz="2000" baseline="-25000" dirty="0" err="1"/>
              <a:t>t</a:t>
            </a:r>
            <a:r>
              <a:rPr lang="en-US" altLang="zh-CN" sz="2000" dirty="0"/>
              <a:t> +</a:t>
            </a:r>
            <a:r>
              <a:rPr lang="en-US" altLang="zh-CN" sz="2000" dirty="0" err="1"/>
              <a:t>y</a:t>
            </a:r>
            <a:r>
              <a:rPr lang="en-US" altLang="zh-CN" sz="2000" baseline="-25000" dirty="0" err="1"/>
              <a:t>t</a:t>
            </a:r>
            <a:r>
              <a:rPr lang="en-US" altLang="zh-CN" sz="2000" dirty="0" err="1"/>
              <a:t>+ε</a:t>
            </a:r>
            <a:r>
              <a:rPr lang="en-US" altLang="zh-CN" sz="2000" baseline="-25000" dirty="0" err="1"/>
              <a:t>it</a:t>
            </a:r>
            <a:r>
              <a:rPr lang="zh-CN" altLang="zh-CN" sz="2000" dirty="0"/>
              <a:t>（</a:t>
            </a:r>
            <a:r>
              <a:rPr lang="en-US" altLang="zh-CN" sz="2000" dirty="0"/>
              <a:t>2</a:t>
            </a:r>
            <a:r>
              <a:rPr lang="zh-CN" altLang="zh-CN" sz="2000" dirty="0"/>
              <a:t>）</a:t>
            </a:r>
          </a:p>
          <a:p>
            <a:r>
              <a:rPr lang="en-US" altLang="zh-CN" sz="2000" dirty="0"/>
              <a:t>    </a:t>
            </a:r>
            <a:r>
              <a:rPr lang="zh-CN" altLang="zh-CN" sz="2000" dirty="0"/>
              <a:t>其中，</a:t>
            </a:r>
            <a:r>
              <a:rPr lang="en-US" altLang="zh-CN" sz="2000" dirty="0" err="1"/>
              <a:t>Q</a:t>
            </a:r>
            <a:r>
              <a:rPr lang="en-US" altLang="zh-CN" sz="2000" baseline="-25000" dirty="0" err="1"/>
              <a:t>it</a:t>
            </a:r>
            <a:r>
              <a:rPr lang="zh-CN" altLang="zh-CN" sz="2000" dirty="0"/>
              <a:t>表示</a:t>
            </a:r>
            <a:r>
              <a:rPr lang="en-US" altLang="zh-CN" sz="2000" dirty="0" err="1"/>
              <a:t>i</a:t>
            </a:r>
            <a:r>
              <a:rPr lang="zh-CN" altLang="zh-CN" sz="2000" dirty="0"/>
              <a:t>监测点</a:t>
            </a:r>
            <a:r>
              <a:rPr lang="en-US" altLang="zh-CN" sz="2000" dirty="0"/>
              <a:t>t</a:t>
            </a:r>
            <a:r>
              <a:rPr lang="zh-CN" altLang="zh-CN" sz="2000" dirty="0"/>
              <a:t>时间的水环境质量，可分解成化学需氧量（</a:t>
            </a:r>
            <a:r>
              <a:rPr lang="en-US" altLang="zh-CN" sz="2000" dirty="0"/>
              <a:t>COD</a:t>
            </a:r>
            <a:r>
              <a:rPr lang="zh-CN" altLang="zh-CN" sz="2000" dirty="0"/>
              <a:t>）、溶解氧</a:t>
            </a:r>
            <a:r>
              <a:rPr lang="en-US" altLang="zh-CN" sz="2000" dirty="0"/>
              <a:t>(DO)</a:t>
            </a:r>
            <a:r>
              <a:rPr lang="zh-CN" altLang="zh-CN" sz="2000" dirty="0"/>
              <a:t>以及氨氮（</a:t>
            </a:r>
            <a:r>
              <a:rPr lang="en-US" altLang="zh-CN" sz="2000" dirty="0"/>
              <a:t>NH</a:t>
            </a:r>
            <a:r>
              <a:rPr lang="en-US" altLang="zh-CN" sz="2000" baseline="-25000" dirty="0"/>
              <a:t>3</a:t>
            </a:r>
            <a:r>
              <a:rPr lang="en-US" altLang="zh-CN" sz="2000" dirty="0"/>
              <a:t>N</a:t>
            </a:r>
            <a:r>
              <a:rPr lang="zh-CN" altLang="zh-CN" sz="2000" dirty="0"/>
              <a:t>），以上值均取对数。</a:t>
            </a:r>
            <a:r>
              <a:rPr lang="en-US" altLang="zh-CN" sz="2000" dirty="0" err="1"/>
              <a:t>Treat</a:t>
            </a:r>
            <a:r>
              <a:rPr lang="en-US" altLang="zh-CN" sz="2000" baseline="-25000" dirty="0" err="1"/>
              <a:t>t</a:t>
            </a:r>
            <a:r>
              <a:rPr lang="zh-CN" altLang="zh-CN" sz="2000" dirty="0"/>
              <a:t>为时间是否为政策执行后，</a:t>
            </a:r>
            <a:r>
              <a:rPr lang="en-US" altLang="zh-CN" sz="2000" dirty="0" err="1"/>
              <a:t>Eco</a:t>
            </a:r>
            <a:r>
              <a:rPr lang="en-US" altLang="zh-CN" sz="2000" baseline="-25000" dirty="0" err="1"/>
              <a:t>i</a:t>
            </a:r>
            <a:r>
              <a:rPr lang="zh-CN" altLang="zh-CN" sz="2000" dirty="0"/>
              <a:t>表示受国家重点生态功能区影响的程度，具体以位于监测点所在城市，并处于监测点上游的国家生态功能区个数衡量。通过高程以及水系分析其是否处于监测点上游，如果该地区与监测点处于同一水系并且海拔高于监测点，则认为其会影响监测点的观测数据。</a:t>
            </a:r>
            <a:r>
              <a:rPr lang="en-US" altLang="zh-CN" sz="2000" dirty="0" err="1"/>
              <a:t>y</a:t>
            </a:r>
            <a:r>
              <a:rPr lang="en-US" altLang="zh-CN" sz="2000" baseline="-25000" dirty="0" err="1"/>
              <a:t>t</a:t>
            </a:r>
            <a:r>
              <a:rPr lang="zh-CN" altLang="zh-CN" sz="2000" dirty="0"/>
              <a:t>与</a:t>
            </a:r>
            <a:r>
              <a:rPr lang="en-US" altLang="zh-CN" sz="2000" dirty="0" err="1"/>
              <a:t>w</a:t>
            </a:r>
            <a:r>
              <a:rPr lang="en-US" altLang="zh-CN" sz="2000" baseline="-25000" dirty="0" err="1"/>
              <a:t>t</a:t>
            </a:r>
            <a:r>
              <a:rPr lang="zh-CN" altLang="zh-CN" sz="2000" dirty="0"/>
              <a:t>分别表示年份、周的固定效应，以控制年份、季节等因素对监测结果的影响。</a:t>
            </a:r>
          </a:p>
          <a:p>
            <a:endParaRPr lang="zh-CN" altLang="zh-CN"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2789530623"/>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回归结果与稳健性检验</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484784"/>
            <a:ext cx="10715700" cy="1754326"/>
          </a:xfrm>
          <a:prstGeom prst="rect">
            <a:avLst/>
          </a:prstGeom>
        </p:spPr>
        <p:txBody>
          <a:bodyPr wrap="square">
            <a:spAutoFit/>
          </a:bodyPr>
          <a:lstStyle/>
          <a:p>
            <a:r>
              <a:rPr lang="zh-CN" altLang="zh-CN" b="1" dirty="0"/>
              <a:t>（一）回归结果</a:t>
            </a:r>
            <a:endParaRPr lang="zh-CN" altLang="zh-CN" dirty="0"/>
          </a:p>
          <a:p>
            <a:r>
              <a:rPr lang="en-US" altLang="zh-CN" dirty="0"/>
              <a:t>   </a:t>
            </a:r>
            <a:r>
              <a:rPr lang="zh-CN" altLang="en-US" dirty="0"/>
              <a:t>表</a:t>
            </a:r>
            <a:r>
              <a:rPr lang="en-US" altLang="zh-CN" dirty="0"/>
              <a:t>2 </a:t>
            </a:r>
            <a:r>
              <a:rPr lang="zh-CN" altLang="en-US" dirty="0"/>
              <a:t>回归结果</a:t>
            </a:r>
            <a:endParaRPr lang="zh-CN" altLang="zh-CN"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graphicFrame>
        <p:nvGraphicFramePr>
          <p:cNvPr id="10" name="表格 9">
            <a:extLst>
              <a:ext uri="{FF2B5EF4-FFF2-40B4-BE49-F238E27FC236}">
                <a16:creationId xmlns:a16="http://schemas.microsoft.com/office/drawing/2014/main" id="{A3EF44AB-B3AE-424C-BE52-E2A665DE79A7}"/>
              </a:ext>
            </a:extLst>
          </p:cNvPr>
          <p:cNvGraphicFramePr>
            <a:graphicFrameLocks noGrp="1"/>
          </p:cNvGraphicFramePr>
          <p:nvPr>
            <p:extLst>
              <p:ext uri="{D42A27DB-BD31-4B8C-83A1-F6EECF244321}">
                <p14:modId xmlns:p14="http://schemas.microsoft.com/office/powerpoint/2010/main" val="1975621073"/>
              </p:ext>
            </p:extLst>
          </p:nvPr>
        </p:nvGraphicFramePr>
        <p:xfrm>
          <a:off x="838200" y="2134743"/>
          <a:ext cx="10515600" cy="3352800"/>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2089497099"/>
                    </a:ext>
                  </a:extLst>
                </a:gridCol>
                <a:gridCol w="2628900">
                  <a:extLst>
                    <a:ext uri="{9D8B030D-6E8A-4147-A177-3AD203B41FA5}">
                      <a16:colId xmlns:a16="http://schemas.microsoft.com/office/drawing/2014/main" val="743577935"/>
                    </a:ext>
                  </a:extLst>
                </a:gridCol>
                <a:gridCol w="2628900">
                  <a:extLst>
                    <a:ext uri="{9D8B030D-6E8A-4147-A177-3AD203B41FA5}">
                      <a16:colId xmlns:a16="http://schemas.microsoft.com/office/drawing/2014/main" val="2538201367"/>
                    </a:ext>
                  </a:extLst>
                </a:gridCol>
                <a:gridCol w="2628900">
                  <a:extLst>
                    <a:ext uri="{9D8B030D-6E8A-4147-A177-3AD203B41FA5}">
                      <a16:colId xmlns:a16="http://schemas.microsoft.com/office/drawing/2014/main" val="2514964239"/>
                    </a:ext>
                  </a:extLst>
                </a:gridCol>
              </a:tblGrid>
              <a:tr h="286434">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58708131"/>
                  </a:ext>
                </a:extLst>
              </a:tr>
              <a:tr h="286434">
                <a:tc>
                  <a:txBody>
                    <a:bodyPr/>
                    <a:lstStyle/>
                    <a:p>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dirty="0" err="1">
                          <a:effectLst/>
                          <a:latin typeface="Times New Roman" panose="02020603050405020304" pitchFamily="18" charset="0"/>
                          <a:cs typeface="Times New Roman" panose="02020603050405020304" pitchFamily="18" charset="0"/>
                        </a:rPr>
                        <a:t>Lnpo</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Lnpo</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Lnpo</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8519556"/>
                  </a:ext>
                </a:extLst>
              </a:tr>
              <a:tr h="286434">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Post2010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dirty="0">
                          <a:effectLst/>
                          <a:latin typeface="Times New Roman" panose="02020603050405020304" pitchFamily="18" charset="0"/>
                          <a:cs typeface="Times New Roman" panose="02020603050405020304" pitchFamily="18" charset="0"/>
                        </a:rPr>
                        <a:t>-1.084***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-0.847**</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9145896"/>
                  </a:ext>
                </a:extLst>
              </a:tr>
              <a:tr h="286434">
                <a:tc>
                  <a:txBody>
                    <a:bodyPr/>
                    <a:lstStyle/>
                    <a:p>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dirty="0">
                          <a:effectLst/>
                          <a:latin typeface="Times New Roman" panose="02020603050405020304" pitchFamily="18" charset="0"/>
                          <a:cs typeface="Times New Roman" panose="02020603050405020304" pitchFamily="18" charset="0"/>
                        </a:rPr>
                        <a:t>(0.236)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(0.294)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9036401"/>
                  </a:ext>
                </a:extLst>
              </a:tr>
              <a:tr h="286434">
                <a:tc>
                  <a:txBody>
                    <a:bodyPr/>
                    <a:lstStyle/>
                    <a:p>
                      <a:pPr indent="228600" algn="l">
                        <a:spcAft>
                          <a:spcPts val="0"/>
                        </a:spcAft>
                      </a:pPr>
                      <a:r>
                        <a:rPr lang="en-US" sz="2000" kern="0" dirty="0" err="1">
                          <a:effectLst/>
                          <a:latin typeface="Times New Roman" panose="02020603050405020304" pitchFamily="18" charset="0"/>
                          <a:cs typeface="Times New Roman" panose="02020603050405020304" pitchFamily="18" charset="0"/>
                        </a:rPr>
                        <a:t>Lngap</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-0.068**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94088567"/>
                  </a:ext>
                </a:extLst>
              </a:tr>
              <a:tr h="286434">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 </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(0.024)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318467"/>
                  </a:ext>
                </a:extLst>
              </a:tr>
              <a:tr h="286434">
                <a:tc>
                  <a:txBody>
                    <a:bodyPr/>
                    <a:lstStyle/>
                    <a:p>
                      <a:pPr indent="228600" algn="l">
                        <a:spcAft>
                          <a:spcPts val="0"/>
                        </a:spcAft>
                      </a:pPr>
                      <a:r>
                        <a:rPr lang="zh-CN" sz="2000" kern="0">
                          <a:effectLst/>
                          <a:latin typeface="Times New Roman" panose="02020603050405020304" pitchFamily="18" charset="0"/>
                          <a:cs typeface="Times New Roman" panose="02020603050405020304" pitchFamily="18" charset="0"/>
                        </a:rPr>
                        <a:t>控制变量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NO</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0" dirty="0">
                          <a:effectLst/>
                          <a:latin typeface="Times New Roman" panose="02020603050405020304" pitchFamily="18" charset="0"/>
                          <a:cs typeface="Times New Roman" panose="02020603050405020304" pitchFamily="18" charset="0"/>
                        </a:rPr>
                        <a:t>YES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YES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74679288"/>
                  </a:ext>
                </a:extLst>
              </a:tr>
              <a:tr h="286434">
                <a:tc>
                  <a:txBody>
                    <a:bodyPr/>
                    <a:lstStyle/>
                    <a:p>
                      <a:pPr indent="228600" algn="l">
                        <a:spcAft>
                          <a:spcPts val="0"/>
                        </a:spcAft>
                      </a:pPr>
                      <a:r>
                        <a:rPr lang="zh-CN" sz="2000" kern="0" dirty="0">
                          <a:effectLst/>
                          <a:latin typeface="Times New Roman" panose="02020603050405020304" pitchFamily="18" charset="0"/>
                          <a:cs typeface="Times New Roman" panose="02020603050405020304" pitchFamily="18" charset="0"/>
                        </a:rPr>
                        <a:t>地区固定效应</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YES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YES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dirty="0">
                          <a:effectLst/>
                          <a:latin typeface="Times New Roman" panose="02020603050405020304" pitchFamily="18" charset="0"/>
                          <a:cs typeface="Times New Roman" panose="02020603050405020304" pitchFamily="18" charset="0"/>
                        </a:rPr>
                        <a:t>YES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12249528"/>
                  </a:ext>
                </a:extLst>
              </a:tr>
              <a:tr h="286434">
                <a:tc>
                  <a:txBody>
                    <a:bodyPr/>
                    <a:lstStyle/>
                    <a:p>
                      <a:pPr indent="228600" algn="l">
                        <a:spcAft>
                          <a:spcPts val="0"/>
                        </a:spcAft>
                      </a:pPr>
                      <a:r>
                        <a:rPr lang="zh-CN" sz="2000" kern="0">
                          <a:effectLst/>
                          <a:latin typeface="Times New Roman" panose="02020603050405020304" pitchFamily="18" charset="0"/>
                          <a:cs typeface="Times New Roman" panose="02020603050405020304" pitchFamily="18" charset="0"/>
                        </a:rPr>
                        <a:t>时间固定效应</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YES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YES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dirty="0">
                          <a:effectLst/>
                          <a:latin typeface="Times New Roman" panose="02020603050405020304" pitchFamily="18" charset="0"/>
                          <a:cs typeface="Times New Roman" panose="02020603050405020304" pitchFamily="18" charset="0"/>
                        </a:rPr>
                        <a:t>YES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7738108"/>
                  </a:ext>
                </a:extLst>
              </a:tr>
              <a:tr h="286434">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2771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2771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100" dirty="0">
                          <a:effectLst/>
                          <a:latin typeface="Times New Roman" panose="02020603050405020304" pitchFamily="18" charset="0"/>
                          <a:cs typeface="Times New Roman" panose="02020603050405020304" pitchFamily="18" charset="0"/>
                        </a:rPr>
                        <a:t>2767</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2656239"/>
                  </a:ext>
                </a:extLst>
              </a:tr>
              <a:tr h="286434">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R-sq</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100">
                          <a:effectLst/>
                          <a:latin typeface="Times New Roman" panose="02020603050405020304" pitchFamily="18" charset="0"/>
                          <a:cs typeface="Times New Roman" panose="02020603050405020304" pitchFamily="18" charset="0"/>
                        </a:rPr>
                        <a:t>0.571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l">
                        <a:spcAft>
                          <a:spcPts val="0"/>
                        </a:spcAft>
                      </a:pPr>
                      <a:r>
                        <a:rPr lang="en-US" sz="2000" kern="0">
                          <a:effectLst/>
                          <a:latin typeface="Times New Roman" panose="02020603050405020304" pitchFamily="18" charset="0"/>
                          <a:cs typeface="Times New Roman" panose="02020603050405020304" pitchFamily="18" charset="0"/>
                        </a:rPr>
                        <a:t>0.579</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28600" algn="l">
                        <a:spcAft>
                          <a:spcPts val="0"/>
                        </a:spcAft>
                      </a:pPr>
                      <a:r>
                        <a:rPr lang="en-US" sz="2000" kern="100" dirty="0">
                          <a:effectLst/>
                          <a:latin typeface="Times New Roman" panose="02020603050405020304" pitchFamily="18" charset="0"/>
                          <a:cs typeface="Times New Roman" panose="02020603050405020304" pitchFamily="18" charset="0"/>
                        </a:rPr>
                        <a:t>0.580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9784991"/>
                  </a:ext>
                </a:extLst>
              </a:tr>
            </a:tbl>
          </a:graphicData>
        </a:graphic>
      </p:graphicFrame>
      <p:sp>
        <p:nvSpPr>
          <p:cNvPr id="11" name="矩形 10">
            <a:extLst>
              <a:ext uri="{FF2B5EF4-FFF2-40B4-BE49-F238E27FC236}">
                <a16:creationId xmlns:a16="http://schemas.microsoft.com/office/drawing/2014/main" id="{445A2325-E283-494B-98D8-8C6204EDF5B7}"/>
              </a:ext>
            </a:extLst>
          </p:cNvPr>
          <p:cNvSpPr/>
          <p:nvPr/>
        </p:nvSpPr>
        <p:spPr>
          <a:xfrm>
            <a:off x="983432" y="5539103"/>
            <a:ext cx="7848872" cy="461665"/>
          </a:xfrm>
          <a:prstGeom prst="rect">
            <a:avLst/>
          </a:prstGeom>
        </p:spPr>
        <p:txBody>
          <a:bodyPr wrap="square">
            <a:spAutoFit/>
          </a:bodyPr>
          <a:lstStyle/>
          <a:p>
            <a:pPr algn="just">
              <a:spcAft>
                <a:spcPts val="0"/>
              </a:spcAft>
            </a:pPr>
            <a:r>
              <a:rPr lang="zh-CN" altLang="zh-CN"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注：</a:t>
            </a:r>
            <a:r>
              <a:rPr lang="en-US" altLang="zh-CN"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和</a:t>
            </a:r>
            <a:r>
              <a:rPr lang="en-US" altLang="zh-CN" kern="1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分别表示在</a:t>
            </a:r>
            <a:r>
              <a:rPr lang="en-US" altLang="zh-CN" kern="100" dirty="0">
                <a:latin typeface="Times New Roman" panose="02020603050405020304" pitchFamily="18" charset="0"/>
                <a:cs typeface="Times New Roman" panose="02020603050405020304" pitchFamily="18" charset="0"/>
              </a:rPr>
              <a:t>10</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％和</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％的水平统计显著，下同。</a:t>
            </a:r>
            <a:endParaRPr lang="zh-CN" altLang="zh-CN" sz="2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265062"/>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2429106" y="410651"/>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目录</a:t>
            </a:r>
            <a:endParaRPr lang="zh-CN" altLang="en-US" sz="2400" dirty="0">
              <a:solidFill>
                <a:srgbClr val="FF0000"/>
              </a:solidFill>
              <a:latin typeface="+mn-ea"/>
              <a:cs typeface="+mn-ea"/>
              <a:sym typeface="+mn-lt"/>
            </a:endParaRP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685800" y="6237680"/>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grpSp>
        <p:nvGrpSpPr>
          <p:cNvPr id="9" name="组合 8"/>
          <p:cNvGrpSpPr/>
          <p:nvPr/>
        </p:nvGrpSpPr>
        <p:grpSpPr>
          <a:xfrm>
            <a:off x="3433632" y="3195077"/>
            <a:ext cx="6877210" cy="536035"/>
            <a:chOff x="6231216" y="2399148"/>
            <a:chExt cx="6877210" cy="536035"/>
          </a:xfrm>
        </p:grpSpPr>
        <p:cxnSp>
          <p:nvCxnSpPr>
            <p:cNvPr id="10" name="直接连接符 9"/>
            <p:cNvCxnSpPr/>
            <p:nvPr/>
          </p:nvCxnSpPr>
          <p:spPr bwMode="auto">
            <a:xfrm>
              <a:off x="7057808" y="2929046"/>
              <a:ext cx="2870434" cy="857"/>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组合 95"/>
            <p:cNvGrpSpPr/>
            <p:nvPr/>
          </p:nvGrpSpPr>
          <p:grpSpPr>
            <a:xfrm>
              <a:off x="6231216" y="2399148"/>
              <a:ext cx="6877210" cy="536035"/>
              <a:chOff x="5975774" y="1022390"/>
              <a:chExt cx="6877210" cy="536035"/>
            </a:xfrm>
          </p:grpSpPr>
          <p:sp>
            <p:nvSpPr>
              <p:cNvPr id="12" name="平行四边形 11"/>
              <p:cNvSpPr/>
              <p:nvPr/>
            </p:nvSpPr>
            <p:spPr bwMode="auto">
              <a:xfrm>
                <a:off x="5975774" y="1024480"/>
                <a:ext cx="901696" cy="533945"/>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文本框 97"/>
              <p:cNvSpPr txBox="1"/>
              <p:nvPr/>
            </p:nvSpPr>
            <p:spPr>
              <a:xfrm>
                <a:off x="7450684" y="1022390"/>
                <a:ext cx="5402300" cy="523220"/>
              </a:xfrm>
              <a:prstGeom prst="rect">
                <a:avLst/>
              </a:prstGeom>
              <a:noFill/>
            </p:spPr>
            <p:txBody>
              <a:bodyPr wrap="square" rtlCol="0">
                <a:spAutoFit/>
              </a:bodyPr>
              <a:lstStyle/>
              <a:p>
                <a:endParaRPr lang="zh-CN" altLang="en-US" sz="2800" dirty="0">
                  <a:solidFill>
                    <a:schemeClr val="tx1">
                      <a:lumMod val="75000"/>
                      <a:lumOff val="25000"/>
                    </a:schemeClr>
                  </a:solidFill>
                  <a:latin typeface="+mn-lt"/>
                  <a:ea typeface="+mn-ea"/>
                  <a:cs typeface="+mn-ea"/>
                  <a:sym typeface="+mn-lt"/>
                </a:endParaRPr>
              </a:p>
            </p:txBody>
          </p:sp>
          <p:sp>
            <p:nvSpPr>
              <p:cNvPr id="14" name="文本框 98"/>
              <p:cNvSpPr txBox="1"/>
              <p:nvPr/>
            </p:nvSpPr>
            <p:spPr>
              <a:xfrm>
                <a:off x="6131383" y="1059376"/>
                <a:ext cx="745273"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02</a:t>
                </a:r>
                <a:endParaRPr lang="zh-CN" altLang="en-US" sz="2400" dirty="0">
                  <a:solidFill>
                    <a:schemeClr val="bg1"/>
                  </a:solidFill>
                  <a:latin typeface="Arial Black" panose="020B0A04020102020204" pitchFamily="34" charset="0"/>
                </a:endParaRPr>
              </a:p>
            </p:txBody>
          </p:sp>
        </p:grpSp>
      </p:grpSp>
      <p:grpSp>
        <p:nvGrpSpPr>
          <p:cNvPr id="15" name="组合 14"/>
          <p:cNvGrpSpPr/>
          <p:nvPr/>
        </p:nvGrpSpPr>
        <p:grpSpPr>
          <a:xfrm>
            <a:off x="2855640" y="2000240"/>
            <a:ext cx="4395884" cy="830997"/>
            <a:chOff x="5750312" y="1204311"/>
            <a:chExt cx="4395884" cy="830997"/>
          </a:xfrm>
        </p:grpSpPr>
        <p:cxnSp>
          <p:nvCxnSpPr>
            <p:cNvPr id="16" name="直接连接符 15"/>
            <p:cNvCxnSpPr/>
            <p:nvPr/>
          </p:nvCxnSpPr>
          <p:spPr bwMode="auto">
            <a:xfrm>
              <a:off x="6591894" y="1744979"/>
              <a:ext cx="2870434" cy="857"/>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平行四边形 18"/>
            <p:cNvSpPr/>
            <p:nvPr/>
          </p:nvSpPr>
          <p:spPr bwMode="auto">
            <a:xfrm>
              <a:off x="5750312" y="1219105"/>
              <a:ext cx="901696" cy="533945"/>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 name="文本框 19"/>
            <p:cNvSpPr txBox="1"/>
            <p:nvPr/>
          </p:nvSpPr>
          <p:spPr>
            <a:xfrm>
              <a:off x="7200659" y="1204311"/>
              <a:ext cx="2945537" cy="830997"/>
            </a:xfrm>
            <a:prstGeom prst="rect">
              <a:avLst/>
            </a:prstGeom>
            <a:noFill/>
          </p:spPr>
          <p:txBody>
            <a:bodyPr wrap="square" rtlCol="0">
              <a:spAutoFit/>
            </a:bodyPr>
            <a:lstStyle/>
            <a:p>
              <a:r>
                <a:rPr lang="zh-CN" altLang="en-US" b="1" kern="100" dirty="0">
                  <a:latin typeface="Times New Roman" panose="02020603050405020304" pitchFamily="18" charset="0"/>
                  <a:cs typeface="Times New Roman" panose="02020603050405020304" pitchFamily="18" charset="0"/>
                  <a:sym typeface="+mn-lt"/>
                </a:rPr>
                <a:t>制度背景与机制分析</a:t>
              </a:r>
            </a:p>
            <a:p>
              <a:endParaRPr lang="zh-CN" altLang="en-US" sz="2800" dirty="0">
                <a:solidFill>
                  <a:schemeClr val="tx1">
                    <a:lumMod val="75000"/>
                    <a:lumOff val="25000"/>
                  </a:schemeClr>
                </a:solidFill>
                <a:latin typeface="+mn-lt"/>
                <a:ea typeface="+mn-ea"/>
                <a:cs typeface="+mn-ea"/>
                <a:sym typeface="+mn-lt"/>
              </a:endParaRPr>
            </a:p>
          </p:txBody>
        </p:sp>
        <p:sp>
          <p:nvSpPr>
            <p:cNvPr id="21" name="文本框 17"/>
            <p:cNvSpPr txBox="1"/>
            <p:nvPr/>
          </p:nvSpPr>
          <p:spPr>
            <a:xfrm>
              <a:off x="5920911" y="1254001"/>
              <a:ext cx="745273"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01</a:t>
              </a:r>
              <a:endParaRPr lang="zh-CN" altLang="en-US" sz="2400" dirty="0">
                <a:solidFill>
                  <a:schemeClr val="bg1"/>
                </a:solidFill>
                <a:latin typeface="Arial Black" panose="020B0A04020102020204" pitchFamily="34" charset="0"/>
              </a:endParaRPr>
            </a:p>
          </p:txBody>
        </p:sp>
      </p:grpSp>
      <p:grpSp>
        <p:nvGrpSpPr>
          <p:cNvPr id="22" name="组合 21"/>
          <p:cNvGrpSpPr/>
          <p:nvPr/>
        </p:nvGrpSpPr>
        <p:grpSpPr>
          <a:xfrm>
            <a:off x="3899393" y="4379434"/>
            <a:ext cx="6411449" cy="533945"/>
            <a:chOff x="5975774" y="1024480"/>
            <a:chExt cx="6411449" cy="533945"/>
          </a:xfrm>
        </p:grpSpPr>
        <p:cxnSp>
          <p:nvCxnSpPr>
            <p:cNvPr id="24" name="直接连接符 23"/>
            <p:cNvCxnSpPr/>
            <p:nvPr/>
          </p:nvCxnSpPr>
          <p:spPr bwMode="auto">
            <a:xfrm>
              <a:off x="6817356" y="1550354"/>
              <a:ext cx="2811941" cy="5421"/>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平行四边形 24"/>
            <p:cNvSpPr/>
            <p:nvPr/>
          </p:nvSpPr>
          <p:spPr bwMode="auto">
            <a:xfrm>
              <a:off x="5975774" y="1024480"/>
              <a:ext cx="901696" cy="533945"/>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6" name="文本框 109"/>
            <p:cNvSpPr txBox="1"/>
            <p:nvPr/>
          </p:nvSpPr>
          <p:spPr>
            <a:xfrm>
              <a:off x="7370887" y="1046085"/>
              <a:ext cx="5016336" cy="369332"/>
            </a:xfrm>
            <a:prstGeom prst="rect">
              <a:avLst/>
            </a:prstGeom>
            <a:noFill/>
          </p:spPr>
          <p:txBody>
            <a:bodyPr wrap="square" rtlCol="0">
              <a:spAutoFit/>
            </a:bodyPr>
            <a:lstStyle/>
            <a:p>
              <a:r>
                <a:rPr lang="zh-CN" altLang="zh-CN" b="1" dirty="0"/>
                <a:t>回归结果与稳健性检验</a:t>
              </a:r>
              <a:endParaRPr lang="zh-CN" altLang="zh-CN" dirty="0"/>
            </a:p>
          </p:txBody>
        </p:sp>
        <p:sp>
          <p:nvSpPr>
            <p:cNvPr id="27" name="文本框 110"/>
            <p:cNvSpPr txBox="1"/>
            <p:nvPr/>
          </p:nvSpPr>
          <p:spPr>
            <a:xfrm>
              <a:off x="6131383" y="1074366"/>
              <a:ext cx="745273"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03</a:t>
              </a:r>
              <a:endParaRPr lang="zh-CN" altLang="en-US" sz="2400" dirty="0">
                <a:solidFill>
                  <a:schemeClr val="bg1"/>
                </a:solidFill>
                <a:latin typeface="Arial Black" panose="020B0A04020102020204" pitchFamily="34" charset="0"/>
              </a:endParaRPr>
            </a:p>
          </p:txBody>
        </p:sp>
      </p:grpSp>
      <p:grpSp>
        <p:nvGrpSpPr>
          <p:cNvPr id="28" name="组合 27"/>
          <p:cNvGrpSpPr/>
          <p:nvPr/>
        </p:nvGrpSpPr>
        <p:grpSpPr>
          <a:xfrm>
            <a:off x="4524364" y="5572140"/>
            <a:ext cx="6989260" cy="576925"/>
            <a:chOff x="5975774" y="1381670"/>
            <a:chExt cx="6218279" cy="576925"/>
          </a:xfrm>
        </p:grpSpPr>
        <p:cxnSp>
          <p:nvCxnSpPr>
            <p:cNvPr id="29" name="直接连接符 28"/>
            <p:cNvCxnSpPr/>
            <p:nvPr/>
          </p:nvCxnSpPr>
          <p:spPr bwMode="auto">
            <a:xfrm>
              <a:off x="6865582" y="1953174"/>
              <a:ext cx="2811941" cy="5421"/>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平行四边形 29"/>
            <p:cNvSpPr/>
            <p:nvPr/>
          </p:nvSpPr>
          <p:spPr bwMode="auto">
            <a:xfrm>
              <a:off x="5975774" y="1381670"/>
              <a:ext cx="901696" cy="533945"/>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文本框 109"/>
            <p:cNvSpPr txBox="1"/>
            <p:nvPr/>
          </p:nvSpPr>
          <p:spPr>
            <a:xfrm>
              <a:off x="7177717" y="1452011"/>
              <a:ext cx="5016336" cy="369332"/>
            </a:xfrm>
            <a:prstGeom prst="rect">
              <a:avLst/>
            </a:prstGeom>
            <a:noFill/>
          </p:spPr>
          <p:txBody>
            <a:bodyPr wrap="square" rtlCol="0">
              <a:spAutoFit/>
            </a:bodyPr>
            <a:lstStyle/>
            <a:p>
              <a:r>
                <a:rPr lang="zh-CN" altLang="zh-CN" b="1" dirty="0"/>
                <a:t>异质性</a:t>
              </a:r>
              <a:r>
                <a:rPr lang="zh-CN" altLang="en-US" b="1" dirty="0"/>
                <a:t>分析</a:t>
              </a:r>
              <a:endParaRPr lang="zh-CN" altLang="zh-CN" dirty="0"/>
            </a:p>
          </p:txBody>
        </p:sp>
        <p:sp>
          <p:nvSpPr>
            <p:cNvPr id="32" name="文本框 110"/>
            <p:cNvSpPr txBox="1"/>
            <p:nvPr/>
          </p:nvSpPr>
          <p:spPr>
            <a:xfrm>
              <a:off x="6039332" y="1381670"/>
              <a:ext cx="745273"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04</a:t>
              </a:r>
              <a:endParaRPr lang="zh-CN" altLang="en-US" sz="2400" dirty="0">
                <a:solidFill>
                  <a:schemeClr val="bg1"/>
                </a:solidFill>
                <a:latin typeface="Arial Black" panose="020B0A04020102020204" pitchFamily="34" charset="0"/>
              </a:endParaRPr>
            </a:p>
          </p:txBody>
        </p:sp>
      </p:grpSp>
      <p:sp>
        <p:nvSpPr>
          <p:cNvPr id="2" name="矩形 1">
            <a:extLst>
              <a:ext uri="{FF2B5EF4-FFF2-40B4-BE49-F238E27FC236}">
                <a16:creationId xmlns:a16="http://schemas.microsoft.com/office/drawing/2014/main" id="{6A6C461E-1F09-45B5-971E-C3435F83B878}"/>
              </a:ext>
            </a:extLst>
          </p:cNvPr>
          <p:cNvSpPr/>
          <p:nvPr/>
        </p:nvSpPr>
        <p:spPr>
          <a:xfrm>
            <a:off x="4496707" y="3263028"/>
            <a:ext cx="2082301" cy="369332"/>
          </a:xfrm>
          <a:prstGeom prst="rect">
            <a:avLst/>
          </a:prstGeom>
        </p:spPr>
        <p:txBody>
          <a:bodyPr wrap="none">
            <a:spAutoFit/>
          </a:bodyPr>
          <a:lstStyle/>
          <a:p>
            <a:pPr indent="267970" algn="just">
              <a:spcAft>
                <a:spcPts val="0"/>
              </a:spcAft>
            </a:pPr>
            <a:r>
              <a:rPr lang="zh-CN" altLang="zh-CN" b="1" kern="100" dirty="0">
                <a:latin typeface="Times New Roman" panose="02020603050405020304" pitchFamily="18" charset="0"/>
                <a:cs typeface="Times New Roman" panose="02020603050405020304" pitchFamily="18" charset="0"/>
              </a:rPr>
              <a:t>数据和研究方法</a:t>
            </a:r>
            <a:endParaRPr lang="zh-CN" altLang="zh-CN"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5688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回归结果与稳健性检验</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1754326"/>
          </a:xfrm>
          <a:prstGeom prst="rect">
            <a:avLst/>
          </a:prstGeom>
        </p:spPr>
        <p:txBody>
          <a:bodyPr wrap="square">
            <a:spAutoFit/>
          </a:bodyPr>
          <a:lstStyle/>
          <a:p>
            <a:r>
              <a:rPr lang="zh-CN" altLang="zh-CN" b="1" dirty="0"/>
              <a:t>（二）稳健性检验</a:t>
            </a:r>
            <a:endParaRPr lang="zh-CN" altLang="zh-CN" dirty="0"/>
          </a:p>
          <a:p>
            <a:endParaRPr lang="zh-CN" altLang="zh-CN"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graphicFrame>
        <p:nvGraphicFramePr>
          <p:cNvPr id="2" name="表格 1">
            <a:extLst>
              <a:ext uri="{FF2B5EF4-FFF2-40B4-BE49-F238E27FC236}">
                <a16:creationId xmlns:a16="http://schemas.microsoft.com/office/drawing/2014/main" id="{A5FCADD1-DD84-461A-B5BF-A149DED8022B}"/>
              </a:ext>
            </a:extLst>
          </p:cNvPr>
          <p:cNvGraphicFramePr>
            <a:graphicFrameLocks noGrp="1"/>
          </p:cNvGraphicFramePr>
          <p:nvPr>
            <p:extLst>
              <p:ext uri="{D42A27DB-BD31-4B8C-83A1-F6EECF244321}">
                <p14:modId xmlns:p14="http://schemas.microsoft.com/office/powerpoint/2010/main" val="1118566873"/>
              </p:ext>
            </p:extLst>
          </p:nvPr>
        </p:nvGraphicFramePr>
        <p:xfrm>
          <a:off x="191344" y="1556792"/>
          <a:ext cx="10856413" cy="5364480"/>
        </p:xfrm>
        <a:graphic>
          <a:graphicData uri="http://schemas.openxmlformats.org/drawingml/2006/table">
            <a:tbl>
              <a:tblPr firstRow="1" firstCol="1" bandRow="1">
                <a:tableStyleId>{5C22544A-7EE6-4342-B048-85BDC9FD1C3A}</a:tableStyleId>
              </a:tblPr>
              <a:tblGrid>
                <a:gridCol w="2119172">
                  <a:extLst>
                    <a:ext uri="{9D8B030D-6E8A-4147-A177-3AD203B41FA5}">
                      <a16:colId xmlns:a16="http://schemas.microsoft.com/office/drawing/2014/main" val="2222066838"/>
                    </a:ext>
                  </a:extLst>
                </a:gridCol>
                <a:gridCol w="1799993">
                  <a:extLst>
                    <a:ext uri="{9D8B030D-6E8A-4147-A177-3AD203B41FA5}">
                      <a16:colId xmlns:a16="http://schemas.microsoft.com/office/drawing/2014/main" val="3830760695"/>
                    </a:ext>
                  </a:extLst>
                </a:gridCol>
                <a:gridCol w="1272372">
                  <a:extLst>
                    <a:ext uri="{9D8B030D-6E8A-4147-A177-3AD203B41FA5}">
                      <a16:colId xmlns:a16="http://schemas.microsoft.com/office/drawing/2014/main" val="2083190873"/>
                    </a:ext>
                  </a:extLst>
                </a:gridCol>
                <a:gridCol w="1272372">
                  <a:extLst>
                    <a:ext uri="{9D8B030D-6E8A-4147-A177-3AD203B41FA5}">
                      <a16:colId xmlns:a16="http://schemas.microsoft.com/office/drawing/2014/main" val="2076503238"/>
                    </a:ext>
                  </a:extLst>
                </a:gridCol>
                <a:gridCol w="1799993">
                  <a:extLst>
                    <a:ext uri="{9D8B030D-6E8A-4147-A177-3AD203B41FA5}">
                      <a16:colId xmlns:a16="http://schemas.microsoft.com/office/drawing/2014/main" val="2188294747"/>
                    </a:ext>
                  </a:extLst>
                </a:gridCol>
                <a:gridCol w="1272372">
                  <a:extLst>
                    <a:ext uri="{9D8B030D-6E8A-4147-A177-3AD203B41FA5}">
                      <a16:colId xmlns:a16="http://schemas.microsoft.com/office/drawing/2014/main" val="418871155"/>
                    </a:ext>
                  </a:extLst>
                </a:gridCol>
                <a:gridCol w="1320139">
                  <a:extLst>
                    <a:ext uri="{9D8B030D-6E8A-4147-A177-3AD203B41FA5}">
                      <a16:colId xmlns:a16="http://schemas.microsoft.com/office/drawing/2014/main" val="1159364768"/>
                    </a:ext>
                  </a:extLst>
                </a:gridCol>
              </a:tblGrid>
              <a:tr h="176530">
                <a:tc>
                  <a:txBody>
                    <a:bodyPr/>
                    <a:lstStyle/>
                    <a:p>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latin typeface="Times New Roman" panose="02020603050405020304" pitchFamily="18" charset="0"/>
                          <a:cs typeface="Times New Roman" panose="02020603050405020304" pitchFamily="18" charset="0"/>
                        </a:rPr>
                        <a:t>平行趋势假设</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dirty="0">
                          <a:effectLst/>
                          <a:latin typeface="Times New Roman" panose="02020603050405020304" pitchFamily="18" charset="0"/>
                          <a:cs typeface="Times New Roman" panose="02020603050405020304" pitchFamily="18" charset="0"/>
                        </a:rPr>
                        <a:t>主营业务收入</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latin typeface="Times New Roman" panose="02020603050405020304" pitchFamily="18" charset="0"/>
                          <a:cs typeface="Times New Roman" panose="02020603050405020304" pitchFamily="18" charset="0"/>
                        </a:rPr>
                        <a:t>公司数量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latin typeface="Times New Roman" panose="02020603050405020304" pitchFamily="18" charset="0"/>
                          <a:cs typeface="Times New Roman" panose="02020603050405020304" pitchFamily="18" charset="0"/>
                        </a:rPr>
                        <a:t>不受政策影响</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0">
                          <a:effectLst/>
                          <a:latin typeface="Times New Roman" panose="02020603050405020304" pitchFamily="18" charset="0"/>
                          <a:cs typeface="Times New Roman" panose="02020603050405020304" pitchFamily="18" charset="0"/>
                        </a:rPr>
                        <a:t>剔除</a:t>
                      </a:r>
                      <a:r>
                        <a:rPr lang="en-US" sz="1600" kern="0">
                          <a:effectLst/>
                          <a:latin typeface="Times New Roman" panose="02020603050405020304" pitchFamily="18" charset="0"/>
                          <a:cs typeface="Times New Roman" panose="02020603050405020304" pitchFamily="18" charset="0"/>
                        </a:rPr>
                        <a:t>2010</a:t>
                      </a:r>
                      <a:r>
                        <a:rPr lang="zh-CN" sz="1600" kern="0">
                          <a:effectLst/>
                          <a:latin typeface="Times New Roman" panose="02020603050405020304" pitchFamily="18" charset="0"/>
                          <a:cs typeface="Times New Roman" panose="02020603050405020304" pitchFamily="18" charset="0"/>
                        </a:rPr>
                        <a:t>年数据</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0">
                          <a:effectLst/>
                          <a:latin typeface="Times New Roman" panose="02020603050405020304" pitchFamily="18" charset="0"/>
                          <a:cs typeface="Times New Roman" panose="02020603050405020304" pitchFamily="18" charset="0"/>
                        </a:rPr>
                        <a:t>三重差分</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44271602"/>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9790600"/>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lnpo</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lnincome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lncount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lnclean</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lnpo</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lnpo</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5679771"/>
                  </a:ext>
                </a:extLst>
              </a:tr>
              <a:tr h="176530">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Post</a:t>
                      </a:r>
                      <a:r>
                        <a:rPr lang="en-US" sz="1600" kern="0">
                          <a:effectLst/>
                          <a:latin typeface="Times New Roman" panose="02020603050405020304" pitchFamily="18" charset="0"/>
                          <a:cs typeface="Times New Roman" panose="02020603050405020304" pitchFamily="18" charset="0"/>
                        </a:rPr>
                        <a:t>2009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-0.217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07284924"/>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(0.342)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7350574"/>
                  </a:ext>
                </a:extLst>
              </a:tr>
              <a:tr h="176530">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Post</a:t>
                      </a:r>
                      <a:r>
                        <a:rPr lang="en-US" sz="1600" kern="0">
                          <a:effectLst/>
                          <a:latin typeface="Times New Roman" panose="02020603050405020304" pitchFamily="18" charset="0"/>
                          <a:cs typeface="Times New Roman" panose="02020603050405020304" pitchFamily="18" charset="0"/>
                        </a:rPr>
                        <a:t> 2010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-0.260***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-0.591**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-0.380**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-0.057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8976865"/>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(0.007)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(0.193)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(0.148)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(0.126)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912194"/>
                  </a:ext>
                </a:extLst>
              </a:tr>
              <a:tr h="176530">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Post</a:t>
                      </a:r>
                      <a:r>
                        <a:rPr lang="en-US" sz="1600" kern="0">
                          <a:effectLst/>
                          <a:latin typeface="Times New Roman" panose="02020603050405020304" pitchFamily="18" charset="0"/>
                          <a:cs typeface="Times New Roman" panose="02020603050405020304" pitchFamily="18" charset="0"/>
                        </a:rPr>
                        <a:t> 2011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-0.198***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-0.965*</a:t>
                      </a:r>
                      <a:r>
                        <a:rPr lang="en-US" sz="1600" kern="0">
                          <a:effectLst/>
                          <a:latin typeface="Times New Roman" panose="02020603050405020304" pitchFamily="18" charset="0"/>
                          <a:cs typeface="Times New Roman" panose="02020603050405020304" pitchFamily="18" charset="0"/>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2105463"/>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(0.005)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(0.371)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7762520"/>
                  </a:ext>
                </a:extLst>
              </a:tr>
              <a:tr h="176530">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Post</a:t>
                      </a:r>
                      <a:r>
                        <a:rPr lang="en-US" sz="1600" kern="0">
                          <a:effectLst/>
                          <a:latin typeface="Times New Roman" panose="02020603050405020304" pitchFamily="18" charset="0"/>
                          <a:cs typeface="Times New Roman" panose="02020603050405020304" pitchFamily="18" charset="0"/>
                        </a:rPr>
                        <a:t> 2012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-0.380***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31381573"/>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(0.008)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9891541"/>
                  </a:ext>
                </a:extLst>
              </a:tr>
              <a:tr h="176530">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Post 2013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-0.289***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0582198"/>
                  </a:ext>
                </a:extLst>
              </a:tr>
              <a:tr h="176530">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(0.020)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4010652"/>
                  </a:ext>
                </a:extLst>
              </a:tr>
              <a:tr h="176530">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Post</a:t>
                      </a:r>
                      <a:r>
                        <a:rPr lang="en-US" sz="1600" kern="0">
                          <a:effectLst/>
                          <a:latin typeface="Times New Roman" panose="02020603050405020304" pitchFamily="18" charset="0"/>
                          <a:cs typeface="Times New Roman" panose="02020603050405020304" pitchFamily="18" charset="0"/>
                        </a:rPr>
                        <a:t> 2010*</a:t>
                      </a:r>
                      <a:r>
                        <a:rPr lang="en-US" sz="1600" kern="100">
                          <a:effectLst/>
                          <a:latin typeface="Times New Roman" panose="02020603050405020304" pitchFamily="18" charset="0"/>
                          <a:cs typeface="Times New Roman" panose="02020603050405020304" pitchFamily="18" charset="0"/>
                        </a:rPr>
                        <a:t>Dirty</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-1.397***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4173171"/>
                  </a:ext>
                </a:extLst>
              </a:tr>
              <a:tr h="180975">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600" kern="0">
                          <a:effectLst/>
                          <a:latin typeface="Times New Roman" panose="02020603050405020304" pitchFamily="18" charset="0"/>
                          <a:cs typeface="Times New Roman" panose="02020603050405020304" pitchFamily="18" charset="0"/>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600" kern="0">
                          <a:effectLst/>
                          <a:latin typeface="Times New Roman" panose="02020603050405020304" pitchFamily="18" charset="0"/>
                          <a:cs typeface="Times New Roman" panose="02020603050405020304" pitchFamily="18" charset="0"/>
                        </a:rPr>
                        <a:t>(0.332)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1516534"/>
                  </a:ext>
                </a:extLst>
              </a:tr>
              <a:tr h="176530">
                <a:tc>
                  <a:txBody>
                    <a:bodyPr/>
                    <a:lstStyle/>
                    <a:p>
                      <a:pPr indent="228600" algn="l">
                        <a:spcAft>
                          <a:spcPts val="0"/>
                        </a:spcAft>
                      </a:pPr>
                      <a:r>
                        <a:rPr lang="zh-CN" sz="1600" kern="0">
                          <a:effectLst/>
                          <a:latin typeface="Times New Roman" panose="02020603050405020304" pitchFamily="18" charset="0"/>
                          <a:cs typeface="Times New Roman" panose="02020603050405020304" pitchFamily="18" charset="0"/>
                        </a:rPr>
                        <a:t>控制变量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dirty="0">
                          <a:effectLst/>
                          <a:latin typeface="Times New Roman" panose="02020603050405020304" pitchFamily="18" charset="0"/>
                          <a:cs typeface="Times New Roman" panose="02020603050405020304" pitchFamily="18" charset="0"/>
                        </a:rPr>
                        <a:t>YES</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6910131"/>
                  </a:ext>
                </a:extLst>
              </a:tr>
              <a:tr h="176530">
                <a:tc>
                  <a:txBody>
                    <a:bodyPr/>
                    <a:lstStyle/>
                    <a:p>
                      <a:pPr indent="228600" algn="l">
                        <a:spcAft>
                          <a:spcPts val="0"/>
                        </a:spcAft>
                      </a:pPr>
                      <a:r>
                        <a:rPr lang="zh-CN" sz="1600" kern="0">
                          <a:effectLst/>
                          <a:latin typeface="Times New Roman" panose="02020603050405020304" pitchFamily="18" charset="0"/>
                          <a:cs typeface="Times New Roman" panose="02020603050405020304" pitchFamily="18" charset="0"/>
                        </a:rPr>
                        <a:t>地区固定效应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30388897"/>
                  </a:ext>
                </a:extLst>
              </a:tr>
              <a:tr h="176530">
                <a:tc>
                  <a:txBody>
                    <a:bodyPr/>
                    <a:lstStyle/>
                    <a:p>
                      <a:pPr indent="228600" algn="l">
                        <a:spcAft>
                          <a:spcPts val="0"/>
                        </a:spcAft>
                      </a:pPr>
                      <a:r>
                        <a:rPr lang="zh-CN" sz="1600" kern="0">
                          <a:effectLst/>
                          <a:latin typeface="Times New Roman" panose="02020603050405020304" pitchFamily="18" charset="0"/>
                          <a:cs typeface="Times New Roman" panose="02020603050405020304" pitchFamily="18" charset="0"/>
                        </a:rPr>
                        <a:t>时间固定效应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28600"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YES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YES</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4342316"/>
                  </a:ext>
                </a:extLst>
              </a:tr>
              <a:tr h="176530">
                <a:tc>
                  <a:txBody>
                    <a:bodyPr/>
                    <a:lstStyle/>
                    <a:p>
                      <a:pPr indent="228600" algn="l">
                        <a:spcAft>
                          <a:spcPts val="0"/>
                        </a:spcAft>
                      </a:pPr>
                      <a:r>
                        <a:rPr lang="zh-CN" sz="1600" kern="0">
                          <a:effectLst/>
                          <a:latin typeface="Times New Roman" panose="02020603050405020304" pitchFamily="18" charset="0"/>
                          <a:cs typeface="Times New Roman" panose="02020603050405020304" pitchFamily="18" charset="0"/>
                        </a:rPr>
                        <a:t>行业固定效应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NO</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    NO</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    NO</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NO</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NO</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YES</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9408161"/>
                  </a:ext>
                </a:extLst>
              </a:tr>
              <a:tr h="176530">
                <a:tc>
                  <a:txBody>
                    <a:bodyPr/>
                    <a:lstStyle/>
                    <a:p>
                      <a:pPr indent="228600" algn="l">
                        <a:spcAft>
                          <a:spcPts val="0"/>
                        </a:spcAft>
                      </a:pPr>
                      <a:r>
                        <a:rPr lang="en-US" sz="1600" kern="0">
                          <a:effectLst/>
                          <a:latin typeface="Times New Roman" panose="02020603050405020304" pitchFamily="18" charset="0"/>
                          <a:cs typeface="Times New Roman" panose="02020603050405020304" pitchFamily="18" charset="0"/>
                        </a:rPr>
                        <a:t>N</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2771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2771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2771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2771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2308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3810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5249434"/>
                  </a:ext>
                </a:extLst>
              </a:tr>
              <a:tr h="180975">
                <a:tc>
                  <a:txBody>
                    <a:bodyPr/>
                    <a:lstStyle/>
                    <a:p>
                      <a:pPr indent="228600" algn="l">
                        <a:spcAft>
                          <a:spcPts val="0"/>
                        </a:spcAft>
                      </a:pPr>
                      <a:r>
                        <a:rPr lang="en-US" sz="1600" kern="0">
                          <a:effectLst/>
                          <a:latin typeface="Times New Roman" panose="02020603050405020304" pitchFamily="18" charset="0"/>
                          <a:cs typeface="Times New Roman" panose="02020603050405020304" pitchFamily="18" charset="0"/>
                        </a:rPr>
                        <a:t>R-sq</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0.579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0.586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0.590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0.820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0">
                          <a:effectLst/>
                          <a:latin typeface="Times New Roman" panose="02020603050405020304" pitchFamily="18" charset="0"/>
                          <a:cs typeface="Times New Roman" panose="02020603050405020304" pitchFamily="18" charset="0"/>
                        </a:rPr>
                        <a:t>0.554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0" dirty="0">
                          <a:effectLst/>
                          <a:latin typeface="Times New Roman" panose="02020603050405020304" pitchFamily="18" charset="0"/>
                          <a:cs typeface="Times New Roman" panose="02020603050405020304" pitchFamily="18" charset="0"/>
                        </a:rPr>
                        <a:t>0.536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5708410"/>
                  </a:ext>
                </a:extLst>
              </a:tr>
            </a:tbl>
          </a:graphicData>
        </a:graphic>
      </p:graphicFrame>
    </p:spTree>
    <p:extLst>
      <p:ext uri="{BB962C8B-B14F-4D97-AF65-F5344CB8AC3E}">
        <p14:creationId xmlns:p14="http://schemas.microsoft.com/office/powerpoint/2010/main" val="4285501803"/>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异质性分析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1754326"/>
          </a:xfrm>
          <a:prstGeom prst="rect">
            <a:avLst/>
          </a:prstGeom>
        </p:spPr>
        <p:txBody>
          <a:bodyPr wrap="square">
            <a:spAutoFit/>
          </a:bodyPr>
          <a:lstStyle/>
          <a:p>
            <a:r>
              <a:rPr lang="zh-CN" altLang="zh-CN" b="1" dirty="0"/>
              <a:t>（一）地区异质性与</a:t>
            </a:r>
            <a:r>
              <a:rPr lang="zh-CN" altLang="en-US" b="1" dirty="0"/>
              <a:t>“破窗效应”</a:t>
            </a:r>
            <a:endParaRPr lang="zh-CN" altLang="zh-CN" dirty="0"/>
          </a:p>
          <a:p>
            <a:endParaRPr lang="zh-CN" altLang="zh-CN"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
        <p:nvSpPr>
          <p:cNvPr id="5" name="矩形 4">
            <a:extLst>
              <a:ext uri="{FF2B5EF4-FFF2-40B4-BE49-F238E27FC236}">
                <a16:creationId xmlns:a16="http://schemas.microsoft.com/office/drawing/2014/main" id="{BE3F5569-9A6E-4147-80E1-98D7EC88BF77}"/>
              </a:ext>
            </a:extLst>
          </p:cNvPr>
          <p:cNvSpPr/>
          <p:nvPr/>
        </p:nvSpPr>
        <p:spPr>
          <a:xfrm>
            <a:off x="1710792" y="1576301"/>
            <a:ext cx="1800493" cy="461665"/>
          </a:xfrm>
          <a:prstGeom prst="rect">
            <a:avLst/>
          </a:prstGeom>
        </p:spPr>
        <p:txBody>
          <a:bodyPr wrap="none">
            <a:spAutoFit/>
          </a:bodyPr>
          <a:lstStyle/>
          <a:p>
            <a:pPr algn="ctr">
              <a:spcAft>
                <a:spcPts val="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4  </a:t>
            </a:r>
            <a:r>
              <a:rPr lang="zh-CN" altLang="zh-CN" kern="100" dirty="0">
                <a:latin typeface="Times New Roman" panose="02020603050405020304" pitchFamily="18" charset="0"/>
                <a:cs typeface="Times New Roman" panose="02020603050405020304" pitchFamily="18" charset="0"/>
              </a:rPr>
              <a:t>地区异质性</a:t>
            </a:r>
            <a:endParaRPr lang="zh-CN" altLang="zh-CN" sz="2400" kern="100" dirty="0">
              <a:latin typeface="Times New Roman" panose="02020603050405020304" pitchFamily="18" charset="0"/>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id="{BA7728D9-B202-4828-9AAE-3B39C0727573}"/>
              </a:ext>
            </a:extLst>
          </p:cNvPr>
          <p:cNvGraphicFramePr>
            <a:graphicFrameLocks noGrp="1"/>
          </p:cNvGraphicFramePr>
          <p:nvPr/>
        </p:nvGraphicFramePr>
        <p:xfrm>
          <a:off x="838200" y="2209267"/>
          <a:ext cx="11018441" cy="3868336"/>
        </p:xfrm>
        <a:graphic>
          <a:graphicData uri="http://schemas.openxmlformats.org/drawingml/2006/table">
            <a:tbl>
              <a:tblPr firstRow="1" firstCol="1" bandRow="1">
                <a:tableStyleId>{5C22544A-7EE6-4342-B048-85BDC9FD1C3A}</a:tableStyleId>
              </a:tblPr>
              <a:tblGrid>
                <a:gridCol w="1719221">
                  <a:extLst>
                    <a:ext uri="{9D8B030D-6E8A-4147-A177-3AD203B41FA5}">
                      <a16:colId xmlns:a16="http://schemas.microsoft.com/office/drawing/2014/main" val="3292262258"/>
                    </a:ext>
                  </a:extLst>
                </a:gridCol>
                <a:gridCol w="1701588">
                  <a:extLst>
                    <a:ext uri="{9D8B030D-6E8A-4147-A177-3AD203B41FA5}">
                      <a16:colId xmlns:a16="http://schemas.microsoft.com/office/drawing/2014/main" val="3284338484"/>
                    </a:ext>
                  </a:extLst>
                </a:gridCol>
                <a:gridCol w="1772119">
                  <a:extLst>
                    <a:ext uri="{9D8B030D-6E8A-4147-A177-3AD203B41FA5}">
                      <a16:colId xmlns:a16="http://schemas.microsoft.com/office/drawing/2014/main" val="3339073594"/>
                    </a:ext>
                  </a:extLst>
                </a:gridCol>
                <a:gridCol w="1697179">
                  <a:extLst>
                    <a:ext uri="{9D8B030D-6E8A-4147-A177-3AD203B41FA5}">
                      <a16:colId xmlns:a16="http://schemas.microsoft.com/office/drawing/2014/main" val="2649084524"/>
                    </a:ext>
                  </a:extLst>
                </a:gridCol>
                <a:gridCol w="1022716">
                  <a:extLst>
                    <a:ext uri="{9D8B030D-6E8A-4147-A177-3AD203B41FA5}">
                      <a16:colId xmlns:a16="http://schemas.microsoft.com/office/drawing/2014/main" val="804652079"/>
                    </a:ext>
                  </a:extLst>
                </a:gridCol>
                <a:gridCol w="1772119">
                  <a:extLst>
                    <a:ext uri="{9D8B030D-6E8A-4147-A177-3AD203B41FA5}">
                      <a16:colId xmlns:a16="http://schemas.microsoft.com/office/drawing/2014/main" val="3894282819"/>
                    </a:ext>
                  </a:extLst>
                </a:gridCol>
                <a:gridCol w="1333499">
                  <a:extLst>
                    <a:ext uri="{9D8B030D-6E8A-4147-A177-3AD203B41FA5}">
                      <a16:colId xmlns:a16="http://schemas.microsoft.com/office/drawing/2014/main" val="1730976271"/>
                    </a:ext>
                  </a:extLst>
                </a:gridCol>
              </a:tblGrid>
              <a:tr h="392620">
                <a:tc gridSpan="4">
                  <a:txBody>
                    <a:bodyPr/>
                    <a:lstStyle/>
                    <a:p>
                      <a:pPr algn="ctr">
                        <a:spcAft>
                          <a:spcPts val="0"/>
                        </a:spcAft>
                      </a:pPr>
                      <a:r>
                        <a:rPr lang="zh-CN" sz="1800" kern="0">
                          <a:effectLst/>
                        </a:rPr>
                        <a:t>上游地区</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800" kern="0">
                          <a:effectLst/>
                        </a:rPr>
                        <a:t>下游地区</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97625705"/>
                  </a:ext>
                </a:extLst>
              </a:tr>
              <a:tr h="392620">
                <a:tc>
                  <a:txBody>
                    <a:bodyPr/>
                    <a:lstStyle/>
                    <a:p>
                      <a:pPr algn="l">
                        <a:spcAft>
                          <a:spcPts val="0"/>
                        </a:spcAft>
                      </a:pPr>
                      <a:r>
                        <a:rPr lang="en-US" sz="1800" kern="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3176169"/>
                  </a:ext>
                </a:extLst>
              </a:tr>
              <a:tr h="392620">
                <a:tc>
                  <a:txBody>
                    <a:bodyPr/>
                    <a:lstStyle/>
                    <a:p>
                      <a:pPr algn="l">
                        <a:spcAft>
                          <a:spcPts val="0"/>
                        </a:spcAft>
                      </a:pPr>
                      <a:r>
                        <a:rPr lang="zh-CN" sz="1800" kern="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err="1">
                          <a:effectLst/>
                          <a:latin typeface="Times New Roman" panose="02020603050405020304" pitchFamily="18" charset="0"/>
                          <a:cs typeface="Times New Roman" panose="02020603050405020304" pitchFamily="18" charset="0"/>
                        </a:rPr>
                        <a:t>lnpo</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Lnrevenue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lngap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lnpo</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Lnrevenue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lngap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15173692"/>
                  </a:ext>
                </a:extLst>
              </a:tr>
              <a:tr h="382976">
                <a:tc>
                  <a:txBody>
                    <a:bodyPr/>
                    <a:lstStyle/>
                    <a:p>
                      <a:pPr algn="l">
                        <a:spcAft>
                          <a:spcPts val="0"/>
                        </a:spcAft>
                      </a:pPr>
                      <a:r>
                        <a:rPr lang="en-US" sz="1800" kern="0">
                          <a:effectLst/>
                        </a:rPr>
                        <a:t>Post2010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-1.697***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-0.092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0.024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-0.354*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-0.205***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0.081*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9518638"/>
                  </a:ext>
                </a:extLst>
              </a:tr>
              <a:tr h="382976">
                <a:tc>
                  <a:txBody>
                    <a:bodyPr/>
                    <a:lstStyle/>
                    <a:p>
                      <a:endParaRPr lang="zh-CN" sz="1800" kern="100">
                        <a:effectLst/>
                        <a:latin typeface="等线" panose="02010600030101010101" pitchFamily="2" charset="-122"/>
                        <a:ea typeface="等线" panose="02010600030101010101" pitchFamily="2" charset="-122"/>
                      </a:endParaRPr>
                    </a:p>
                  </a:txBody>
                  <a:tcPr marL="68580" marR="68580" marT="0" marB="0" anchor="ctr"/>
                </a:tc>
                <a:tc>
                  <a:txBody>
                    <a:bodyPr/>
                    <a:lstStyle/>
                    <a:p>
                      <a:pPr marR="114300" algn="ctr">
                        <a:spcAft>
                          <a:spcPts val="0"/>
                        </a:spcAft>
                      </a:pPr>
                      <a:r>
                        <a:rPr lang="en-US" sz="1800" kern="100">
                          <a:effectLst/>
                          <a:latin typeface="Times New Roman" panose="02020603050405020304" pitchFamily="18" charset="0"/>
                          <a:cs typeface="Times New Roman" panose="02020603050405020304" pitchFamily="18" charset="0"/>
                        </a:rPr>
                        <a:t>(0.353)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(0.055)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(0.174)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(0.015)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(0.035)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5059105"/>
                  </a:ext>
                </a:extLst>
              </a:tr>
              <a:tr h="382976">
                <a:tc>
                  <a:txBody>
                    <a:bodyPr/>
                    <a:lstStyle/>
                    <a:p>
                      <a:pPr algn="l">
                        <a:spcAft>
                          <a:spcPts val="0"/>
                        </a:spcAft>
                      </a:pPr>
                      <a:r>
                        <a:rPr lang="zh-CN" sz="1800" kern="0">
                          <a:effectLst/>
                        </a:rPr>
                        <a:t>控制变量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80204243"/>
                  </a:ext>
                </a:extLst>
              </a:tr>
              <a:tr h="382976">
                <a:tc>
                  <a:txBody>
                    <a:bodyPr/>
                    <a:lstStyle/>
                    <a:p>
                      <a:pPr algn="l">
                        <a:spcAft>
                          <a:spcPts val="0"/>
                        </a:spcAft>
                      </a:pPr>
                      <a:r>
                        <a:rPr lang="zh-CN" sz="1800" kern="0">
                          <a:effectLst/>
                        </a:rPr>
                        <a:t>地区固定效应</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5579324"/>
                  </a:ext>
                </a:extLst>
              </a:tr>
              <a:tr h="382976">
                <a:tc>
                  <a:txBody>
                    <a:bodyPr/>
                    <a:lstStyle/>
                    <a:p>
                      <a:pPr algn="l">
                        <a:spcAft>
                          <a:spcPts val="0"/>
                        </a:spcAft>
                      </a:pPr>
                      <a:r>
                        <a:rPr lang="zh-CN" sz="1800" kern="0">
                          <a:effectLst/>
                        </a:rPr>
                        <a:t>时间固定效应</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3719504"/>
                  </a:ext>
                </a:extLst>
              </a:tr>
              <a:tr h="382976">
                <a:tc>
                  <a:txBody>
                    <a:bodyPr/>
                    <a:lstStyle/>
                    <a:p>
                      <a:pPr algn="l">
                        <a:spcAft>
                          <a:spcPts val="0"/>
                        </a:spcAft>
                      </a:pPr>
                      <a:r>
                        <a:rPr lang="en-US" sz="1800" kern="0">
                          <a:effectLst/>
                        </a:rPr>
                        <a:t>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R="114300" algn="ctr">
                        <a:spcAft>
                          <a:spcPts val="0"/>
                        </a:spcAft>
                      </a:pPr>
                      <a:r>
                        <a:rPr lang="en-US" sz="1800" kern="0">
                          <a:effectLst/>
                          <a:latin typeface="Times New Roman" panose="02020603050405020304" pitchFamily="18" charset="0"/>
                          <a:cs typeface="Times New Roman" panose="02020603050405020304" pitchFamily="18" charset="0"/>
                        </a:rPr>
                        <a:t>  2125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2125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2125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dirty="0">
                          <a:effectLst/>
                          <a:latin typeface="Times New Roman" panose="02020603050405020304" pitchFamily="18" charset="0"/>
                          <a:cs typeface="Times New Roman" panose="02020603050405020304" pitchFamily="18" charset="0"/>
                        </a:rPr>
                        <a:t>1122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1121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1121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0316383"/>
                  </a:ext>
                </a:extLst>
              </a:tr>
              <a:tr h="392620">
                <a:tc>
                  <a:txBody>
                    <a:bodyPr/>
                    <a:lstStyle/>
                    <a:p>
                      <a:pPr algn="l">
                        <a:spcAft>
                          <a:spcPts val="0"/>
                        </a:spcAft>
                      </a:pPr>
                      <a:r>
                        <a:rPr lang="en-US" sz="1800" kern="0">
                          <a:effectLst/>
                        </a:rPr>
                        <a:t>R-sq</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R="228600" algn="r">
                        <a:spcAft>
                          <a:spcPts val="0"/>
                        </a:spcAft>
                      </a:pPr>
                      <a:r>
                        <a:rPr lang="en-US" sz="1800" kern="0" dirty="0">
                          <a:effectLst/>
                          <a:latin typeface="Times New Roman" panose="02020603050405020304" pitchFamily="18" charset="0"/>
                          <a:cs typeface="Times New Roman" panose="02020603050405020304" pitchFamily="18" charset="0"/>
                        </a:rPr>
                        <a:t>0.427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0.771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0.678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0.399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0.700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0.793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8193362"/>
                  </a:ext>
                </a:extLst>
              </a:tr>
            </a:tbl>
          </a:graphicData>
        </a:graphic>
      </p:graphicFrame>
    </p:spTree>
    <p:extLst>
      <p:ext uri="{BB962C8B-B14F-4D97-AF65-F5344CB8AC3E}">
        <p14:creationId xmlns:p14="http://schemas.microsoft.com/office/powerpoint/2010/main" val="1524178929"/>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异质性分析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1754326"/>
          </a:xfrm>
          <a:prstGeom prst="rect">
            <a:avLst/>
          </a:prstGeom>
        </p:spPr>
        <p:txBody>
          <a:bodyPr wrap="square">
            <a:spAutoFit/>
          </a:bodyPr>
          <a:lstStyle/>
          <a:p>
            <a:r>
              <a:rPr lang="zh-CN" altLang="zh-CN" b="1" dirty="0"/>
              <a:t>（一）地区异质性与</a:t>
            </a:r>
            <a:r>
              <a:rPr lang="zh-CN" altLang="en-US" b="1" dirty="0"/>
              <a:t>“破窗效应”</a:t>
            </a:r>
            <a:endParaRPr lang="zh-CN" altLang="zh-CN" dirty="0"/>
          </a:p>
          <a:p>
            <a:endParaRPr lang="zh-CN" altLang="zh-CN" dirty="0"/>
          </a:p>
          <a:p>
            <a:endParaRPr lang="en-US" altLang="zh-CN"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pic>
        <p:nvPicPr>
          <p:cNvPr id="13" name="图片 12">
            <a:extLst>
              <a:ext uri="{FF2B5EF4-FFF2-40B4-BE49-F238E27FC236}">
                <a16:creationId xmlns:a16="http://schemas.microsoft.com/office/drawing/2014/main" id="{95FAC748-5FE5-4D7C-A597-C0443629BA1B}"/>
              </a:ext>
            </a:extLst>
          </p:cNvPr>
          <p:cNvPicPr>
            <a:picLocks noChangeAspect="1"/>
          </p:cNvPicPr>
          <p:nvPr/>
        </p:nvPicPr>
        <p:blipFill>
          <a:blip r:embed="rId3"/>
          <a:stretch>
            <a:fillRect/>
          </a:stretch>
        </p:blipFill>
        <p:spPr>
          <a:xfrm>
            <a:off x="1487488" y="2065237"/>
            <a:ext cx="10922731" cy="5295870"/>
          </a:xfrm>
          <a:prstGeom prst="rect">
            <a:avLst/>
          </a:prstGeom>
        </p:spPr>
      </p:pic>
      <p:sp>
        <p:nvSpPr>
          <p:cNvPr id="14" name="矩形 13">
            <a:extLst>
              <a:ext uri="{FF2B5EF4-FFF2-40B4-BE49-F238E27FC236}">
                <a16:creationId xmlns:a16="http://schemas.microsoft.com/office/drawing/2014/main" id="{9BB363D6-F128-47E2-B659-BC049983DF33}"/>
              </a:ext>
            </a:extLst>
          </p:cNvPr>
          <p:cNvSpPr/>
          <p:nvPr/>
        </p:nvSpPr>
        <p:spPr>
          <a:xfrm>
            <a:off x="3575720" y="4592029"/>
            <a:ext cx="4051109" cy="461665"/>
          </a:xfrm>
          <a:prstGeom prst="rect">
            <a:avLst/>
          </a:prstGeom>
        </p:spPr>
        <p:txBody>
          <a:bodyPr wrap="none">
            <a:spAutoFit/>
          </a:bodyPr>
          <a:lstStyle/>
          <a:p>
            <a:pPr indent="228600" algn="ctr">
              <a:spcAft>
                <a:spcPts val="0"/>
              </a:spcAft>
            </a:pPr>
            <a:r>
              <a:rPr lang="zh-CN" altLang="zh-CN" kern="100" dirty="0">
                <a:latin typeface="Times New Roman" panose="02020603050405020304" pitchFamily="18" charset="0"/>
                <a:cs typeface="Times New Roman" panose="02020603050405020304" pitchFamily="18" charset="0"/>
              </a:rPr>
              <a:t>图</a:t>
            </a:r>
            <a:r>
              <a:rPr lang="en-US" altLang="zh-CN" kern="100" dirty="0">
                <a:latin typeface="Times New Roman" panose="02020603050405020304" pitchFamily="18" charset="0"/>
                <a:cs typeface="Times New Roman" panose="02020603050405020304" pitchFamily="18" charset="0"/>
              </a:rPr>
              <a:t>2 </a:t>
            </a:r>
            <a:r>
              <a:rPr lang="zh-CN" altLang="zh-CN" kern="100" dirty="0">
                <a:latin typeface="Times New Roman" panose="02020603050405020304" pitchFamily="18" charset="0"/>
                <a:cs typeface="Times New Roman" panose="02020603050405020304" pitchFamily="18" charset="0"/>
              </a:rPr>
              <a:t>转移支付与环境规制循环示意图</a:t>
            </a:r>
            <a:endParaRPr lang="zh-CN" altLang="zh-CN" sz="2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688561"/>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异质性分析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1477328"/>
          </a:xfrm>
          <a:prstGeom prst="rect">
            <a:avLst/>
          </a:prstGeom>
        </p:spPr>
        <p:txBody>
          <a:bodyPr wrap="square">
            <a:spAutoFit/>
          </a:bodyPr>
          <a:lstStyle/>
          <a:p>
            <a:r>
              <a:rPr lang="zh-CN" altLang="zh-CN" b="1" dirty="0"/>
              <a:t>（</a:t>
            </a:r>
            <a:r>
              <a:rPr lang="zh-CN" altLang="en-US" b="1" dirty="0"/>
              <a:t>二</a:t>
            </a:r>
            <a:r>
              <a:rPr lang="zh-CN" altLang="zh-CN" b="1" dirty="0"/>
              <a:t>）行业异质性与道德风险</a:t>
            </a:r>
            <a:endParaRPr lang="zh-CN" altLang="zh-CN" dirty="0"/>
          </a:p>
          <a:p>
            <a:r>
              <a:rPr lang="zh-CN" altLang="zh-CN" dirty="0"/>
              <a:t>表</a:t>
            </a:r>
            <a:r>
              <a:rPr lang="en-US" altLang="zh-CN" dirty="0"/>
              <a:t>5 </a:t>
            </a:r>
            <a:r>
              <a:rPr lang="zh-CN" altLang="zh-CN" dirty="0"/>
              <a:t>行业异质性</a:t>
            </a:r>
          </a:p>
          <a:p>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graphicFrame>
        <p:nvGraphicFramePr>
          <p:cNvPr id="2" name="表格 1">
            <a:extLst>
              <a:ext uri="{FF2B5EF4-FFF2-40B4-BE49-F238E27FC236}">
                <a16:creationId xmlns:a16="http://schemas.microsoft.com/office/drawing/2014/main" id="{8836F4D4-4B5A-47A6-8D71-00F77BAA624B}"/>
              </a:ext>
            </a:extLst>
          </p:cNvPr>
          <p:cNvGraphicFramePr>
            <a:graphicFrameLocks noGrp="1"/>
          </p:cNvGraphicFramePr>
          <p:nvPr>
            <p:extLst>
              <p:ext uri="{D42A27DB-BD31-4B8C-83A1-F6EECF244321}">
                <p14:modId xmlns:p14="http://schemas.microsoft.com/office/powerpoint/2010/main" val="2188996443"/>
              </p:ext>
            </p:extLst>
          </p:nvPr>
        </p:nvGraphicFramePr>
        <p:xfrm>
          <a:off x="479376" y="2040281"/>
          <a:ext cx="10515600" cy="2468880"/>
        </p:xfrm>
        <a:graphic>
          <a:graphicData uri="http://schemas.openxmlformats.org/drawingml/2006/table">
            <a:tbl>
              <a:tblPr firstRow="1" firstCol="1" bandRow="1">
                <a:tableStyleId>{5C22544A-7EE6-4342-B048-85BDC9FD1C3A}</a:tableStyleId>
              </a:tblPr>
              <a:tblGrid>
                <a:gridCol w="2244029">
                  <a:extLst>
                    <a:ext uri="{9D8B030D-6E8A-4147-A177-3AD203B41FA5}">
                      <a16:colId xmlns:a16="http://schemas.microsoft.com/office/drawing/2014/main" val="2256073211"/>
                    </a:ext>
                  </a:extLst>
                </a:gridCol>
                <a:gridCol w="3924422">
                  <a:extLst>
                    <a:ext uri="{9D8B030D-6E8A-4147-A177-3AD203B41FA5}">
                      <a16:colId xmlns:a16="http://schemas.microsoft.com/office/drawing/2014/main" val="3695024249"/>
                    </a:ext>
                  </a:extLst>
                </a:gridCol>
                <a:gridCol w="4347149">
                  <a:extLst>
                    <a:ext uri="{9D8B030D-6E8A-4147-A177-3AD203B41FA5}">
                      <a16:colId xmlns:a16="http://schemas.microsoft.com/office/drawing/2014/main" val="1529424846"/>
                    </a:ext>
                  </a:extLst>
                </a:gridCol>
              </a:tblGrid>
              <a:tr h="180975">
                <a:tc>
                  <a:txBody>
                    <a:bodyPr/>
                    <a:lstStyle/>
                    <a:p>
                      <a:pPr algn="l">
                        <a:spcAft>
                          <a:spcPts val="0"/>
                        </a:spcAft>
                      </a:pPr>
                      <a:r>
                        <a:rPr lang="en-US" sz="1800" kern="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800" kern="0">
                          <a:effectLst/>
                        </a:rPr>
                        <a:t>大气污染行业</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800" kern="0">
                          <a:effectLst/>
                        </a:rPr>
                        <a:t>水污染行业</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8694185"/>
                  </a:ext>
                </a:extLst>
              </a:tr>
              <a:tr h="180975">
                <a:tc>
                  <a:txBody>
                    <a:bodyPr/>
                    <a:lstStyle/>
                    <a:p>
                      <a:pPr algn="l">
                        <a:spcAft>
                          <a:spcPts val="0"/>
                        </a:spcAft>
                      </a:pPr>
                      <a:r>
                        <a:rPr lang="zh-CN" sz="1800" kern="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lnpo</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lnpo</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2945629"/>
                  </a:ext>
                </a:extLst>
              </a:tr>
              <a:tr h="176530">
                <a:tc>
                  <a:txBody>
                    <a:bodyPr/>
                    <a:lstStyle/>
                    <a:p>
                      <a:pPr algn="l">
                        <a:spcAft>
                          <a:spcPts val="0"/>
                        </a:spcAft>
                      </a:pPr>
                      <a:r>
                        <a:rPr lang="en-US" sz="1800" kern="0">
                          <a:effectLst/>
                        </a:rPr>
                        <a:t>Post2010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-1.460**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0.391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4735795"/>
                  </a:ext>
                </a:extLst>
              </a:tr>
              <a:tr h="176530">
                <a:tc>
                  <a:txBody>
                    <a:bodyPr/>
                    <a:lstStyle/>
                    <a:p>
                      <a:endParaRPr lang="zh-CN" sz="1800" kern="100">
                        <a:effectLst/>
                        <a:latin typeface="等线" panose="02010600030101010101" pitchFamily="2" charset="-122"/>
                        <a:ea typeface="等线" panose="02010600030101010101" pitchFamily="2" charset="-122"/>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(0.530)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(0.383)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2719433"/>
                  </a:ext>
                </a:extLst>
              </a:tr>
              <a:tr h="176530">
                <a:tc>
                  <a:txBody>
                    <a:bodyPr/>
                    <a:lstStyle/>
                    <a:p>
                      <a:pPr algn="l">
                        <a:spcAft>
                          <a:spcPts val="0"/>
                        </a:spcAft>
                      </a:pPr>
                      <a:r>
                        <a:rPr lang="zh-CN" sz="1800" kern="0">
                          <a:effectLst/>
                        </a:rPr>
                        <a:t>控制变量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5390401"/>
                  </a:ext>
                </a:extLst>
              </a:tr>
              <a:tr h="176530">
                <a:tc>
                  <a:txBody>
                    <a:bodyPr/>
                    <a:lstStyle/>
                    <a:p>
                      <a:pPr algn="l">
                        <a:spcAft>
                          <a:spcPts val="0"/>
                        </a:spcAft>
                      </a:pPr>
                      <a:r>
                        <a:rPr lang="zh-CN" sz="1800" kern="0" dirty="0">
                          <a:effectLst/>
                        </a:rPr>
                        <a:t>地区固定效应</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3991581"/>
                  </a:ext>
                </a:extLst>
              </a:tr>
              <a:tr h="176530">
                <a:tc>
                  <a:txBody>
                    <a:bodyPr/>
                    <a:lstStyle/>
                    <a:p>
                      <a:pPr algn="l">
                        <a:spcAft>
                          <a:spcPts val="0"/>
                        </a:spcAft>
                      </a:pPr>
                      <a:r>
                        <a:rPr lang="zh-CN" sz="1800" kern="0">
                          <a:effectLst/>
                        </a:rPr>
                        <a:t>时间固定效应</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07056982"/>
                  </a:ext>
                </a:extLst>
              </a:tr>
              <a:tr h="176530">
                <a:tc>
                  <a:txBody>
                    <a:bodyPr/>
                    <a:lstStyle/>
                    <a:p>
                      <a:pPr algn="l">
                        <a:spcAft>
                          <a:spcPts val="0"/>
                        </a:spcAft>
                      </a:pPr>
                      <a:r>
                        <a:rPr lang="en-US" sz="1800" kern="0">
                          <a:effectLst/>
                        </a:rPr>
                        <a:t>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2771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a:effectLst/>
                          <a:latin typeface="Times New Roman" panose="02020603050405020304" pitchFamily="18" charset="0"/>
                          <a:cs typeface="Times New Roman" panose="02020603050405020304" pitchFamily="18" charset="0"/>
                        </a:rPr>
                        <a:t>2771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68879379"/>
                  </a:ext>
                </a:extLst>
              </a:tr>
              <a:tr h="180975">
                <a:tc>
                  <a:txBody>
                    <a:bodyPr/>
                    <a:lstStyle/>
                    <a:p>
                      <a:pPr algn="l">
                        <a:spcAft>
                          <a:spcPts val="0"/>
                        </a:spcAft>
                      </a:pPr>
                      <a:r>
                        <a:rPr lang="en-US" sz="1800" kern="0">
                          <a:effectLst/>
                        </a:rPr>
                        <a:t>R-sq</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dirty="0">
                          <a:effectLst/>
                          <a:latin typeface="Times New Roman" panose="02020603050405020304" pitchFamily="18" charset="0"/>
                          <a:cs typeface="Times New Roman" panose="02020603050405020304" pitchFamily="18" charset="0"/>
                        </a:rPr>
                        <a:t>0.524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dirty="0">
                          <a:effectLst/>
                          <a:latin typeface="Times New Roman" panose="02020603050405020304" pitchFamily="18" charset="0"/>
                          <a:cs typeface="Times New Roman" panose="02020603050405020304" pitchFamily="18" charset="0"/>
                        </a:rPr>
                        <a:t>0.419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12640211"/>
                  </a:ext>
                </a:extLst>
              </a:tr>
            </a:tbl>
          </a:graphicData>
        </a:graphic>
      </p:graphicFrame>
    </p:spTree>
    <p:extLst>
      <p:ext uri="{BB962C8B-B14F-4D97-AF65-F5344CB8AC3E}">
        <p14:creationId xmlns:p14="http://schemas.microsoft.com/office/powerpoint/2010/main" val="1857845638"/>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异质性分析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1477328"/>
          </a:xfrm>
          <a:prstGeom prst="rect">
            <a:avLst/>
          </a:prstGeom>
        </p:spPr>
        <p:txBody>
          <a:bodyPr wrap="square">
            <a:spAutoFit/>
          </a:bodyPr>
          <a:lstStyle/>
          <a:p>
            <a:r>
              <a:rPr lang="zh-CN" altLang="zh-CN" b="1" dirty="0"/>
              <a:t>（</a:t>
            </a:r>
            <a:r>
              <a:rPr lang="zh-CN" altLang="en-US" b="1" dirty="0"/>
              <a:t>二</a:t>
            </a:r>
            <a:r>
              <a:rPr lang="zh-CN" altLang="zh-CN" b="1" dirty="0"/>
              <a:t>）行业异质性与道德风险</a:t>
            </a:r>
            <a:endParaRPr lang="zh-CN" altLang="zh-CN" dirty="0"/>
          </a:p>
          <a:p>
            <a:r>
              <a:rPr lang="zh-CN" altLang="zh-CN" dirty="0"/>
              <a:t>表</a:t>
            </a:r>
            <a:r>
              <a:rPr lang="en-US" altLang="zh-CN" dirty="0"/>
              <a:t>5</a:t>
            </a:r>
            <a:r>
              <a:rPr lang="zh-CN" altLang="zh-CN" dirty="0"/>
              <a:t>环境质量</a:t>
            </a:r>
          </a:p>
          <a:p>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graphicFrame>
        <p:nvGraphicFramePr>
          <p:cNvPr id="5" name="表格 4">
            <a:extLst>
              <a:ext uri="{FF2B5EF4-FFF2-40B4-BE49-F238E27FC236}">
                <a16:creationId xmlns:a16="http://schemas.microsoft.com/office/drawing/2014/main" id="{38B0AA81-869B-4E75-81AC-A0191AA92EB4}"/>
              </a:ext>
            </a:extLst>
          </p:cNvPr>
          <p:cNvGraphicFramePr>
            <a:graphicFrameLocks noGrp="1"/>
          </p:cNvGraphicFramePr>
          <p:nvPr>
            <p:extLst>
              <p:ext uri="{D42A27DB-BD31-4B8C-83A1-F6EECF244321}">
                <p14:modId xmlns:p14="http://schemas.microsoft.com/office/powerpoint/2010/main" val="2853090353"/>
              </p:ext>
            </p:extLst>
          </p:nvPr>
        </p:nvGraphicFramePr>
        <p:xfrm>
          <a:off x="530255" y="1988987"/>
          <a:ext cx="10515601" cy="3840480"/>
        </p:xfrm>
        <a:graphic>
          <a:graphicData uri="http://schemas.openxmlformats.org/drawingml/2006/table">
            <a:tbl>
              <a:tblPr firstRow="1" firstCol="1" bandRow="1">
                <a:tableStyleId>{5C22544A-7EE6-4342-B048-85BDC9FD1C3A}</a:tableStyleId>
              </a:tblPr>
              <a:tblGrid>
                <a:gridCol w="1642537">
                  <a:extLst>
                    <a:ext uri="{9D8B030D-6E8A-4147-A177-3AD203B41FA5}">
                      <a16:colId xmlns:a16="http://schemas.microsoft.com/office/drawing/2014/main" val="4097755139"/>
                    </a:ext>
                  </a:extLst>
                </a:gridCol>
                <a:gridCol w="1242944">
                  <a:extLst>
                    <a:ext uri="{9D8B030D-6E8A-4147-A177-3AD203B41FA5}">
                      <a16:colId xmlns:a16="http://schemas.microsoft.com/office/drawing/2014/main" val="1984854892"/>
                    </a:ext>
                  </a:extLst>
                </a:gridCol>
                <a:gridCol w="1242944">
                  <a:extLst>
                    <a:ext uri="{9D8B030D-6E8A-4147-A177-3AD203B41FA5}">
                      <a16:colId xmlns:a16="http://schemas.microsoft.com/office/drawing/2014/main" val="2188520741"/>
                    </a:ext>
                  </a:extLst>
                </a:gridCol>
                <a:gridCol w="1266078">
                  <a:extLst>
                    <a:ext uri="{9D8B030D-6E8A-4147-A177-3AD203B41FA5}">
                      <a16:colId xmlns:a16="http://schemas.microsoft.com/office/drawing/2014/main" val="1812227036"/>
                    </a:ext>
                  </a:extLst>
                </a:gridCol>
                <a:gridCol w="1394369">
                  <a:extLst>
                    <a:ext uri="{9D8B030D-6E8A-4147-A177-3AD203B41FA5}">
                      <a16:colId xmlns:a16="http://schemas.microsoft.com/office/drawing/2014/main" val="1006408729"/>
                    </a:ext>
                  </a:extLst>
                </a:gridCol>
                <a:gridCol w="1245047">
                  <a:extLst>
                    <a:ext uri="{9D8B030D-6E8A-4147-A177-3AD203B41FA5}">
                      <a16:colId xmlns:a16="http://schemas.microsoft.com/office/drawing/2014/main" val="1244650216"/>
                    </a:ext>
                  </a:extLst>
                </a:gridCol>
                <a:gridCol w="1245047">
                  <a:extLst>
                    <a:ext uri="{9D8B030D-6E8A-4147-A177-3AD203B41FA5}">
                      <a16:colId xmlns:a16="http://schemas.microsoft.com/office/drawing/2014/main" val="1733460394"/>
                    </a:ext>
                  </a:extLst>
                </a:gridCol>
                <a:gridCol w="1236635">
                  <a:extLst>
                    <a:ext uri="{9D8B030D-6E8A-4147-A177-3AD203B41FA5}">
                      <a16:colId xmlns:a16="http://schemas.microsoft.com/office/drawing/2014/main" val="627509031"/>
                    </a:ext>
                  </a:extLst>
                </a:gridCol>
              </a:tblGrid>
              <a:tr h="176530">
                <a:tc>
                  <a:txBody>
                    <a:bodyPr/>
                    <a:lstStyle/>
                    <a:p>
                      <a:pPr algn="ctr">
                        <a:spcAft>
                          <a:spcPts val="0"/>
                        </a:spcAft>
                      </a:pPr>
                      <a:r>
                        <a:rPr lang="en-US" sz="1800" kern="0">
                          <a:effectLst/>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800" kern="0">
                          <a:effectLst/>
                        </a:rPr>
                        <a:t>大气污染</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800" kern="0">
                          <a:effectLst/>
                        </a:rPr>
                        <a:t>水污染</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43917795"/>
                  </a:ext>
                </a:extLst>
              </a:tr>
              <a:tr h="176530">
                <a:tc>
                  <a:txBody>
                    <a:bodyPr/>
                    <a:lstStyle/>
                    <a:p>
                      <a:endParaRPr 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191077"/>
                  </a:ext>
                </a:extLst>
              </a:tr>
              <a:tr h="176530">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lnpm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lnpm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lnpm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lnCOD</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lnCOD</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lnDO</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lnNH</a:t>
                      </a:r>
                      <a:r>
                        <a:rPr lang="en-US" sz="1800" kern="0" baseline="-25000">
                          <a:effectLst/>
                          <a:latin typeface="Times New Roman" panose="02020603050405020304" pitchFamily="18" charset="0"/>
                          <a:cs typeface="Times New Roman" panose="02020603050405020304" pitchFamily="18" charset="0"/>
                        </a:rPr>
                        <a:t>3</a:t>
                      </a:r>
                      <a:r>
                        <a:rPr lang="en-US" sz="1800" kern="0">
                          <a:effectLst/>
                          <a:latin typeface="Times New Roman" panose="02020603050405020304" pitchFamily="18" charset="0"/>
                          <a:cs typeface="Times New Roman" panose="02020603050405020304" pitchFamily="18" charset="0"/>
                        </a:rPr>
                        <a:t>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074737"/>
                  </a:ext>
                </a:extLst>
              </a:tr>
              <a:tr h="176530">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Eco2010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-0.009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6286855"/>
                  </a:ext>
                </a:extLst>
              </a:tr>
              <a:tr h="176530">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(0.006)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2860330"/>
                  </a:ext>
                </a:extLst>
              </a:tr>
              <a:tr h="176530">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Eco2011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-0.007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-0.013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0.023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32857388"/>
                  </a:ext>
                </a:extLst>
              </a:tr>
              <a:tr h="176530">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(0.008)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(0.019)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(0.028)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(0.033)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57577645"/>
                  </a:ext>
                </a:extLst>
              </a:tr>
              <a:tr h="176530">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Eco2012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-0.016***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2680826"/>
                  </a:ext>
                </a:extLst>
              </a:tr>
              <a:tr h="176530">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(0.004)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446108"/>
                  </a:ext>
                </a:extLst>
              </a:tr>
              <a:tr h="176530">
                <a:tc>
                  <a:txBody>
                    <a:bodyPr/>
                    <a:lstStyle/>
                    <a:p>
                      <a:pPr algn="ctr">
                        <a:spcAft>
                          <a:spcPts val="0"/>
                        </a:spcAft>
                      </a:pPr>
                      <a:r>
                        <a:rPr lang="zh-CN" sz="1800" kern="0">
                          <a:effectLst/>
                          <a:latin typeface="Times New Roman" panose="02020603050405020304" pitchFamily="18" charset="0"/>
                          <a:cs typeface="Times New Roman" panose="02020603050405020304" pitchFamily="18" charset="0"/>
                        </a:rPr>
                        <a:t>控制变量</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43349012"/>
                  </a:ext>
                </a:extLst>
              </a:tr>
              <a:tr h="176530">
                <a:tc>
                  <a:txBody>
                    <a:bodyPr/>
                    <a:lstStyle/>
                    <a:p>
                      <a:pPr algn="ctr">
                        <a:spcAft>
                          <a:spcPts val="0"/>
                        </a:spcAft>
                      </a:pPr>
                      <a:r>
                        <a:rPr lang="zh-CN" sz="1800" kern="0">
                          <a:effectLst/>
                          <a:latin typeface="Times New Roman" panose="02020603050405020304" pitchFamily="18" charset="0"/>
                          <a:cs typeface="Times New Roman" panose="02020603050405020304" pitchFamily="18" charset="0"/>
                        </a:rPr>
                        <a:t>地区固定效应</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4851432"/>
                  </a:ext>
                </a:extLst>
              </a:tr>
              <a:tr h="176530">
                <a:tc>
                  <a:txBody>
                    <a:bodyPr/>
                    <a:lstStyle/>
                    <a:p>
                      <a:pPr algn="ctr">
                        <a:spcAft>
                          <a:spcPts val="0"/>
                        </a:spcAft>
                      </a:pPr>
                      <a:r>
                        <a:rPr lang="zh-CN" sz="1800" kern="0">
                          <a:effectLst/>
                          <a:latin typeface="Times New Roman" panose="02020603050405020304" pitchFamily="18" charset="0"/>
                          <a:cs typeface="Times New Roman" panose="02020603050405020304" pitchFamily="18" charset="0"/>
                        </a:rPr>
                        <a:t>时间固定效应</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dirty="0">
                          <a:effectLst/>
                          <a:latin typeface="Times New Roman" panose="02020603050405020304" pitchFamily="18" charset="0"/>
                          <a:cs typeface="Times New Roman" panose="02020603050405020304" pitchFamily="18" charset="0"/>
                        </a:rPr>
                        <a:t>YES</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YES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6520998"/>
                  </a:ext>
                </a:extLst>
              </a:tr>
              <a:tr h="176530">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2771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2771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2771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14148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14148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14163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14157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9012121"/>
                  </a:ext>
                </a:extLst>
              </a:tr>
              <a:tr h="180975">
                <a:tc>
                  <a:txBody>
                    <a:bodyPr/>
                    <a:lstStyle/>
                    <a:p>
                      <a:pPr algn="ctr">
                        <a:spcAft>
                          <a:spcPts val="0"/>
                        </a:spcAft>
                      </a:pPr>
                      <a:r>
                        <a:rPr lang="en-US" sz="1800" kern="0">
                          <a:effectLst/>
                          <a:latin typeface="Times New Roman" panose="02020603050405020304" pitchFamily="18" charset="0"/>
                          <a:cs typeface="Times New Roman" panose="02020603050405020304" pitchFamily="18" charset="0"/>
                        </a:rPr>
                        <a:t>R-sq</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0.957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0.957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0.957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0.704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0.704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cs typeface="Times New Roman" panose="02020603050405020304" pitchFamily="18" charset="0"/>
                        </a:rPr>
                        <a:t>0.470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cs typeface="Times New Roman" panose="02020603050405020304" pitchFamily="18" charset="0"/>
                        </a:rPr>
                        <a:t>0.542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68591950"/>
                  </a:ext>
                </a:extLst>
              </a:tr>
            </a:tbl>
          </a:graphicData>
        </a:graphic>
      </p:graphicFrame>
    </p:spTree>
    <p:extLst>
      <p:ext uri="{BB962C8B-B14F-4D97-AF65-F5344CB8AC3E}">
        <p14:creationId xmlns:p14="http://schemas.microsoft.com/office/powerpoint/2010/main" val="3153077125"/>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结论与政策建议</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3970318"/>
          </a:xfrm>
          <a:prstGeom prst="rect">
            <a:avLst/>
          </a:prstGeom>
        </p:spPr>
        <p:txBody>
          <a:bodyPr wrap="square">
            <a:spAutoFit/>
          </a:bodyPr>
          <a:lstStyle/>
          <a:p>
            <a:endParaRPr lang="zh-CN" altLang="zh-CN" dirty="0"/>
          </a:p>
          <a:p>
            <a:r>
              <a:rPr lang="en-US" altLang="zh-CN" b="1" dirty="0"/>
              <a:t>      </a:t>
            </a:r>
            <a:r>
              <a:rPr lang="zh-CN" altLang="en-US" b="1" dirty="0"/>
              <a:t>成效：</a:t>
            </a:r>
            <a:r>
              <a:rPr lang="zh-CN" altLang="zh-CN" dirty="0"/>
              <a:t>国家重点生态功能区的设立旨在保护国家生态安全的战略性地区，通过中央转移支付激励当地政府进行环境保护，是对中国目前环境规制体系的补充，弥补了之前环境规制对生态环境良好地区保护的欠缺。长江生态经济带国家重点生态功能区的设立，通过转移支付对地方政府进行财政激励，有效地抑制了当地污染产业的发展，对大气污染治理效果治理明显，阻止了长江经济带生态环境良好的地区成为“污染天堂”，出现了“污染洼地”效应</a:t>
            </a:r>
            <a:r>
              <a:rPr lang="zh-CN" altLang="en-US" dirty="0"/>
              <a:t>。</a:t>
            </a:r>
            <a:endParaRPr lang="en-US" altLang="zh-CN" dirty="0"/>
          </a:p>
          <a:p>
            <a:r>
              <a:rPr lang="en-US" altLang="zh-CN" dirty="0"/>
              <a:t>    </a:t>
            </a:r>
            <a:r>
              <a:rPr lang="zh-CN" altLang="en-US" b="1" dirty="0"/>
              <a:t>问题：</a:t>
            </a:r>
            <a:r>
              <a:rPr lang="zh-CN" altLang="zh-CN" dirty="0"/>
              <a:t>第一，长江下游地区国家重点生态功能区环境规制效果不理想。</a:t>
            </a:r>
            <a:endParaRPr lang="en-US" altLang="zh-CN" dirty="0"/>
          </a:p>
          <a:p>
            <a:r>
              <a:rPr lang="en-US" altLang="zh-CN" dirty="0"/>
              <a:t>             </a:t>
            </a:r>
            <a:r>
              <a:rPr lang="zh-CN" altLang="zh-CN" dirty="0"/>
              <a:t>第二，长江下游地区国家重点生态功能区本级政府财政压力增加，可能形成环境保护的恶性循环</a:t>
            </a:r>
            <a:r>
              <a:rPr lang="en-US" altLang="zh-CN" dirty="0"/>
              <a:t>          </a:t>
            </a:r>
          </a:p>
          <a:p>
            <a:r>
              <a:rPr lang="en-US" altLang="zh-CN" dirty="0"/>
              <a:t>             </a:t>
            </a:r>
            <a:r>
              <a:rPr lang="zh-CN" altLang="zh-CN" dirty="0"/>
              <a:t>第三，对于长江流域尤为重要的水污染治理不透彻，专注于治理考核目标的污染物，而忽视其他污染物的治理</a:t>
            </a:r>
            <a:r>
              <a:rPr lang="zh-CN" altLang="en-US" dirty="0"/>
              <a:t>。</a:t>
            </a:r>
            <a:endParaRPr lang="en-US" altLang="zh-CN" dirty="0"/>
          </a:p>
          <a:p>
            <a:r>
              <a:rPr lang="en-US" altLang="zh-CN" dirty="0"/>
              <a:t>    </a:t>
            </a:r>
            <a:endParaRPr lang="en-US" altLang="zh-CN" b="1"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1103161627"/>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结论与政策建议</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548081" y="1166541"/>
            <a:ext cx="10715700" cy="3970318"/>
          </a:xfrm>
          <a:prstGeom prst="rect">
            <a:avLst/>
          </a:prstGeom>
        </p:spPr>
        <p:txBody>
          <a:bodyPr wrap="square">
            <a:spAutoFit/>
          </a:bodyPr>
          <a:lstStyle/>
          <a:p>
            <a:endParaRPr lang="zh-CN" altLang="zh-CN" dirty="0"/>
          </a:p>
          <a:p>
            <a:r>
              <a:rPr lang="zh-CN" altLang="en-US" b="1" dirty="0"/>
              <a:t>        建议：第一，</a:t>
            </a:r>
            <a:r>
              <a:rPr lang="zh-CN" altLang="zh-CN" dirty="0"/>
              <a:t>应该因地制宜地准确测算地方政府提供公共环境产品的环境治理成本、发展机会成本等，对财政困难的地区，应当适当加大转移支付力度、并且引导其产业升级，发展绿色生态经济，实现“绿水青山就是金山银山”，减弱当地政府由于环境保护带来的财政债务风险，以提升地方政府环境治理的积极性。</a:t>
            </a:r>
            <a:endParaRPr lang="en-US" altLang="zh-CN" dirty="0"/>
          </a:p>
          <a:p>
            <a:r>
              <a:rPr lang="en-US" altLang="zh-CN" dirty="0"/>
              <a:t>            </a:t>
            </a:r>
            <a:r>
              <a:rPr lang="zh-CN" altLang="zh-CN" dirty="0"/>
              <a:t>第二，进一步完善考核指标，尽可能的全面综合考察当地生态环境质量的同时，引导公众环境参与，推动跨区域、跨流域环境管理监督</a:t>
            </a:r>
            <a:r>
              <a:rPr lang="zh-CN" altLang="en-US" dirty="0"/>
              <a:t>。</a:t>
            </a:r>
            <a:endParaRPr lang="en-US" altLang="zh-CN" dirty="0"/>
          </a:p>
          <a:p>
            <a:r>
              <a:rPr lang="en-US" altLang="zh-CN" dirty="0"/>
              <a:t>            </a:t>
            </a:r>
            <a:r>
              <a:rPr lang="zh-CN" altLang="zh-CN" dirty="0"/>
              <a:t>第三，加强政府监管的同时，应当明晰产权，引入市场机制。与监管和规划方法相比，经济手段为保护环境提供了更灵活和更具成本效益的方法。当然，鉴于公共环境产品具有外部性的属性，经济手段应作为政府调控的补充而不是替代，因此应该进一步增加环境考核在官员绩效考核中的比重</a:t>
            </a:r>
            <a:r>
              <a:rPr lang="zh-CN" altLang="en-US" dirty="0"/>
              <a:t>。</a:t>
            </a:r>
            <a:endParaRPr lang="zh-CN" altLang="zh-CN" dirty="0"/>
          </a:p>
          <a:p>
            <a:endParaRPr lang="en-US" altLang="zh-CN" b="1" dirty="0"/>
          </a:p>
          <a:p>
            <a:r>
              <a:rPr lang="en-US" altLang="zh-CN" dirty="0"/>
              <a:t>     </a:t>
            </a:r>
            <a:endParaRPr lang="zh-CN" altLang="zh-CN" dirty="0"/>
          </a:p>
          <a:p>
            <a:endParaRPr lang="zh-CN" altLang="zh-CN" dirty="0"/>
          </a:p>
          <a:p>
            <a:endParaRPr lang="en-US" altLang="zh-CN"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34035"/>
            <a:ext cx="1127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spTree>
    <p:extLst>
      <p:ext uri="{BB962C8B-B14F-4D97-AF65-F5344CB8AC3E}">
        <p14:creationId xmlns:p14="http://schemas.microsoft.com/office/powerpoint/2010/main" val="1785806717"/>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384333-35BC-40F3-B392-B8B7CAE241C2}"/>
              </a:ext>
            </a:extLst>
          </p:cNvPr>
          <p:cNvSpPr/>
          <p:nvPr/>
        </p:nvSpPr>
        <p:spPr>
          <a:xfrm>
            <a:off x="3287688" y="1988840"/>
            <a:ext cx="10715700" cy="3416320"/>
          </a:xfrm>
          <a:prstGeom prst="rect">
            <a:avLst/>
          </a:prstGeom>
        </p:spPr>
        <p:txBody>
          <a:bodyPr wrap="square">
            <a:spAutoFit/>
          </a:bodyPr>
          <a:lstStyle/>
          <a:p>
            <a:endParaRPr lang="zh-CN" altLang="zh-CN" sz="5400" dirty="0"/>
          </a:p>
          <a:p>
            <a:r>
              <a:rPr lang="zh-CN" altLang="en-US" sz="5400" b="1" dirty="0"/>
              <a:t>        谢谢！</a:t>
            </a:r>
            <a:r>
              <a:rPr lang="en-US" altLang="zh-CN" sz="5400" dirty="0"/>
              <a:t>     </a:t>
            </a:r>
            <a:endParaRPr lang="zh-CN" altLang="zh-CN" sz="5400" dirty="0"/>
          </a:p>
          <a:p>
            <a:endParaRPr lang="zh-CN" altLang="zh-CN" sz="5400" dirty="0"/>
          </a:p>
          <a:p>
            <a:endParaRPr lang="en-US" altLang="zh-CN" sz="5400" dirty="0"/>
          </a:p>
        </p:txBody>
      </p:sp>
    </p:spTree>
    <p:extLst>
      <p:ext uri="{BB962C8B-B14F-4D97-AF65-F5344CB8AC3E}">
        <p14:creationId xmlns:p14="http://schemas.microsoft.com/office/powerpoint/2010/main" val="2521375220"/>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1309654" y="1258187"/>
            <a:ext cx="10715700" cy="2092881"/>
          </a:xfrm>
          <a:prstGeom prst="rect">
            <a:avLst/>
          </a:prstGeom>
        </p:spPr>
        <p:txBody>
          <a:bodyPr wrap="square">
            <a:spAutoFit/>
          </a:bodyPr>
          <a:lstStyle/>
          <a:p>
            <a:r>
              <a:rPr lang="zh-CN" altLang="zh-CN" b="1" dirty="0"/>
              <a:t>（</a:t>
            </a:r>
            <a:r>
              <a:rPr lang="zh-CN" altLang="en-US" b="1" dirty="0"/>
              <a:t>一</a:t>
            </a:r>
            <a:r>
              <a:rPr lang="zh-CN" altLang="zh-CN" b="1" dirty="0"/>
              <a:t>）国家重点生态功能区</a:t>
            </a:r>
            <a:endParaRPr lang="zh-CN" altLang="zh-CN" dirty="0"/>
          </a:p>
          <a:p>
            <a:pPr>
              <a:buFont typeface="Wingdings" pitchFamily="2" charset="2"/>
              <a:buChar char="u"/>
            </a:pPr>
            <a:endParaRPr lang="zh-CN" altLang="en-US" sz="2800" dirty="0"/>
          </a:p>
          <a:p>
            <a:pPr>
              <a:buFont typeface="Wingdings" pitchFamily="2" charset="2"/>
              <a:buChar char="u"/>
            </a:pPr>
            <a:endParaRPr lang="zh-CN" altLang="en-US" sz="2800" dirty="0"/>
          </a:p>
          <a:p>
            <a:pPr>
              <a:buFont typeface="Wingdings" pitchFamily="2" charset="2"/>
              <a:buChar char="u"/>
            </a:pPr>
            <a:endParaRPr lang="zh-CN" altLang="en-US" sz="2800" dirty="0"/>
          </a:p>
          <a:p>
            <a:pPr>
              <a:buFont typeface="Wingdings" pitchFamily="2" charset="2"/>
              <a:buChar char="u"/>
            </a:pPr>
            <a:endParaRPr lang="zh-CN" altLang="en-US" sz="2800" dirty="0"/>
          </a:p>
        </p:txBody>
      </p:sp>
      <p:graphicFrame>
        <p:nvGraphicFramePr>
          <p:cNvPr id="2" name="表格 1">
            <a:extLst>
              <a:ext uri="{FF2B5EF4-FFF2-40B4-BE49-F238E27FC236}">
                <a16:creationId xmlns:a16="http://schemas.microsoft.com/office/drawing/2014/main" id="{03C49DE4-5090-4B24-BBAB-D781602297EC}"/>
              </a:ext>
            </a:extLst>
          </p:cNvPr>
          <p:cNvGraphicFramePr>
            <a:graphicFrameLocks noGrp="1"/>
          </p:cNvGraphicFramePr>
          <p:nvPr>
            <p:extLst>
              <p:ext uri="{D42A27DB-BD31-4B8C-83A1-F6EECF244321}">
                <p14:modId xmlns:p14="http://schemas.microsoft.com/office/powerpoint/2010/main" val="1618000028"/>
              </p:ext>
            </p:extLst>
          </p:nvPr>
        </p:nvGraphicFramePr>
        <p:xfrm>
          <a:off x="669537" y="2564904"/>
          <a:ext cx="8929310" cy="2322206"/>
        </p:xfrm>
        <a:graphic>
          <a:graphicData uri="http://schemas.openxmlformats.org/drawingml/2006/table">
            <a:tbl>
              <a:tblPr firstRow="1" firstCol="1" bandRow="1">
                <a:tableStyleId>{5C22544A-7EE6-4342-B048-85BDC9FD1C3A}</a:tableStyleId>
              </a:tblPr>
              <a:tblGrid>
                <a:gridCol w="1368027">
                  <a:extLst>
                    <a:ext uri="{9D8B030D-6E8A-4147-A177-3AD203B41FA5}">
                      <a16:colId xmlns:a16="http://schemas.microsoft.com/office/drawing/2014/main" val="1339429307"/>
                    </a:ext>
                  </a:extLst>
                </a:gridCol>
                <a:gridCol w="7561283">
                  <a:extLst>
                    <a:ext uri="{9D8B030D-6E8A-4147-A177-3AD203B41FA5}">
                      <a16:colId xmlns:a16="http://schemas.microsoft.com/office/drawing/2014/main" val="2637921933"/>
                    </a:ext>
                  </a:extLst>
                </a:gridCol>
              </a:tblGrid>
              <a:tr h="499816">
                <a:tc>
                  <a:txBody>
                    <a:bodyPr/>
                    <a:lstStyle/>
                    <a:p>
                      <a:pPr algn="just">
                        <a:lnSpc>
                          <a:spcPct val="150000"/>
                        </a:lnSpc>
                        <a:spcAft>
                          <a:spcPts val="0"/>
                        </a:spcAft>
                      </a:pPr>
                      <a:r>
                        <a:rPr lang="zh-CN" sz="2000" kern="100">
                          <a:effectLst/>
                        </a:rPr>
                        <a:t>分类</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指标</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31766"/>
                  </a:ext>
                </a:extLst>
              </a:tr>
              <a:tr h="755757">
                <a:tc>
                  <a:txBody>
                    <a:bodyPr/>
                    <a:lstStyle/>
                    <a:p>
                      <a:pPr algn="just">
                        <a:lnSpc>
                          <a:spcPct val="150000"/>
                        </a:lnSpc>
                        <a:spcAft>
                          <a:spcPts val="0"/>
                        </a:spcAft>
                      </a:pPr>
                      <a:r>
                        <a:rPr lang="zh-CN" sz="2000" kern="100">
                          <a:effectLst/>
                        </a:rPr>
                        <a:t>农业相关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林地覆盖率、草地覆盖率、水域湿地覆盖率、植被覆盖指数、耕地用地比例、未利用地比例、生物丰度指数、水源涵养指数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3580876"/>
                  </a:ext>
                </a:extLst>
              </a:tr>
              <a:tr h="1066633">
                <a:tc>
                  <a:txBody>
                    <a:bodyPr/>
                    <a:lstStyle/>
                    <a:p>
                      <a:pPr algn="just">
                        <a:lnSpc>
                          <a:spcPct val="150000"/>
                        </a:lnSpc>
                        <a:spcAft>
                          <a:spcPts val="0"/>
                        </a:spcAft>
                      </a:pPr>
                      <a:r>
                        <a:rPr lang="zh-CN" sz="2000" kern="100">
                          <a:effectLst/>
                        </a:rPr>
                        <a:t>工业相关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建设用地比例、</a:t>
                      </a:r>
                      <a:r>
                        <a:rPr lang="en-US" sz="2000" kern="100" dirty="0">
                          <a:effectLst/>
                        </a:rPr>
                        <a:t>SO2</a:t>
                      </a:r>
                      <a:r>
                        <a:rPr lang="zh-CN" sz="2000" kern="100" dirty="0">
                          <a:effectLst/>
                        </a:rPr>
                        <a:t>排放强度、</a:t>
                      </a:r>
                      <a:r>
                        <a:rPr lang="en-US" sz="2000" kern="100" dirty="0">
                          <a:effectLst/>
                        </a:rPr>
                        <a:t>COD</a:t>
                      </a:r>
                      <a:r>
                        <a:rPr lang="zh-CN" sz="2000" kern="100" dirty="0">
                          <a:effectLst/>
                        </a:rPr>
                        <a:t>排放强度、固体废物排放强度、污染源排放达标率</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4095044"/>
                  </a:ext>
                </a:extLst>
              </a:tr>
            </a:tbl>
          </a:graphicData>
        </a:graphic>
      </p:graphicFrame>
      <p:sp>
        <p:nvSpPr>
          <p:cNvPr id="3" name="Rectangle 1">
            <a:extLst>
              <a:ext uri="{FF2B5EF4-FFF2-40B4-BE49-F238E27FC236}">
                <a16:creationId xmlns:a16="http://schemas.microsoft.com/office/drawing/2014/main" id="{40DE0CB2-DFEB-4A46-8FE8-BCFC4E97A572}"/>
              </a:ext>
            </a:extLst>
          </p:cNvPr>
          <p:cNvSpPr>
            <a:spLocks noChangeArrowheads="1"/>
          </p:cNvSpPr>
          <p:nvPr/>
        </p:nvSpPr>
        <p:spPr bwMode="auto">
          <a:xfrm>
            <a:off x="2330154" y="1883822"/>
            <a:ext cx="5455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表</a:t>
            </a:r>
            <a:r>
              <a:rPr kumimoji="0" lang="en-US" altLang="zh-CN" b="0" i="0" u="none" strike="noStrike" cap="none" normalizeH="0" baseline="0" dirty="0">
                <a:ln>
                  <a:noFill/>
                </a:ln>
                <a:solidFill>
                  <a:schemeClr val="tx1"/>
                </a:solidFill>
                <a:effectLst/>
                <a:cs typeface="Times New Roman" panose="02020603050405020304" pitchFamily="18" charset="0"/>
              </a:rPr>
              <a:t>1 </a:t>
            </a:r>
            <a:r>
              <a:rPr kumimoji="0" lang="zh-CN"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国家重点生态功能区县域生态环境质量考核指标</a:t>
            </a:r>
            <a:endParaRPr kumimoji="0" lang="zh-CN" altLang="en-US" b="0" i="0" u="none" strike="noStrike" cap="none" normalizeH="0" baseline="0" dirty="0">
              <a:ln>
                <a:noFill/>
              </a:ln>
              <a:solidFill>
                <a:schemeClr val="tx1"/>
              </a:solidFill>
              <a:effectLst/>
            </a:endParaRPr>
          </a:p>
        </p:txBody>
      </p:sp>
      <p:sp>
        <p:nvSpPr>
          <p:cNvPr id="5" name="矩形 4">
            <a:extLst>
              <a:ext uri="{FF2B5EF4-FFF2-40B4-BE49-F238E27FC236}">
                <a16:creationId xmlns:a16="http://schemas.microsoft.com/office/drawing/2014/main" id="{72AC0882-C151-45AE-8950-A40F9FCB7BF7}"/>
              </a:ext>
            </a:extLst>
          </p:cNvPr>
          <p:cNvSpPr/>
          <p:nvPr/>
        </p:nvSpPr>
        <p:spPr bwMode="auto">
          <a:xfrm>
            <a:off x="3719736" y="3861048"/>
            <a:ext cx="3672408" cy="432048"/>
          </a:xfrm>
          <a:prstGeom prst="rect">
            <a:avLst/>
          </a:prstGeom>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zh-CN" altLang="en-US"/>
          </a:p>
        </p:txBody>
      </p:sp>
    </p:spTree>
    <p:extLst>
      <p:ext uri="{BB962C8B-B14F-4D97-AF65-F5344CB8AC3E}">
        <p14:creationId xmlns:p14="http://schemas.microsoft.com/office/powerpoint/2010/main" val="2900356880"/>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p:sp>
        <p:nvSpPr>
          <p:cNvPr id="9" name="矩形 8"/>
          <p:cNvSpPr/>
          <p:nvPr/>
        </p:nvSpPr>
        <p:spPr>
          <a:xfrm>
            <a:off x="1412082" y="954087"/>
            <a:ext cx="10715700" cy="7048083"/>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endParaRPr lang="en-US" altLang="zh-CN" b="1"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pPr>
              <a:buFont typeface="Wingdings" pitchFamily="2" charset="2"/>
              <a:buChar char="u"/>
            </a:pPr>
            <a:endParaRPr lang="en-US" altLang="zh-CN" sz="2800" dirty="0"/>
          </a:p>
          <a:p>
            <a:r>
              <a:rPr lang="zh-CN" altLang="zh-CN" sz="2000" b="1" dirty="0"/>
              <a:t>假说</a:t>
            </a:r>
            <a:r>
              <a:rPr lang="en-US" altLang="zh-CN" sz="2000" b="1" dirty="0"/>
              <a:t>1</a:t>
            </a:r>
            <a:r>
              <a:rPr lang="zh-CN" altLang="zh-CN" sz="2000" b="1" dirty="0"/>
              <a:t>：总体而言，中央转移支付对地区环境治理有正向影响</a:t>
            </a:r>
            <a:r>
              <a:rPr lang="zh-CN" altLang="zh-CN" sz="2000" dirty="0"/>
              <a:t>。</a:t>
            </a:r>
          </a:p>
          <a:p>
            <a:endParaRPr lang="zh-CN" altLang="en-US" sz="4000" dirty="0"/>
          </a:p>
          <a:p>
            <a:pPr>
              <a:buFont typeface="Wingdings" pitchFamily="2" charset="2"/>
              <a:buChar char="u"/>
            </a:pPr>
            <a:endParaRPr lang="zh-CN" altLang="en-US" sz="4000" dirty="0"/>
          </a:p>
          <a:p>
            <a:pPr>
              <a:buFont typeface="Wingdings" pitchFamily="2" charset="2"/>
              <a:buChar char="u"/>
            </a:pPr>
            <a:endParaRPr lang="zh-CN" altLang="en-US" sz="2800" dirty="0"/>
          </a:p>
          <a:p>
            <a:pPr>
              <a:buFont typeface="Wingdings" pitchFamily="2" charset="2"/>
              <a:buChar char="u"/>
            </a:pPr>
            <a:endParaRPr lang="zh-CN" altLang="en-US" sz="2800" dirty="0"/>
          </a:p>
        </p:txBody>
      </p:sp>
      <p:sp>
        <p:nvSpPr>
          <p:cNvPr id="3" name="Rectangle 34">
            <a:extLst>
              <a:ext uri="{FF2B5EF4-FFF2-40B4-BE49-F238E27FC236}">
                <a16:creationId xmlns:a16="http://schemas.microsoft.com/office/drawing/2014/main" id="{3DF63067-B139-4AD7-A399-CF674CC81899}"/>
              </a:ext>
            </a:extLst>
          </p:cNvPr>
          <p:cNvSpPr>
            <a:spLocks noChangeArrowheads="1"/>
          </p:cNvSpPr>
          <p:nvPr/>
        </p:nvSpPr>
        <p:spPr bwMode="auto">
          <a:xfrm>
            <a:off x="0" y="180201"/>
            <a:ext cx="112723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334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3345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200" b="0" i="0" u="none" strike="noStrike" cap="none" normalizeH="0" baseline="0" dirty="0">
              <a:ln>
                <a:noFill/>
              </a:ln>
              <a:solidFill>
                <a:schemeClr val="tx1"/>
              </a:solidFill>
              <a:effectLst/>
              <a:latin typeface="Arial" panose="020B0604020202020204" pitchFamily="34" charset="0"/>
              <a:cs typeface="宋体" panose="02010600030101010101" pitchFamily="2" charset="-122"/>
            </a:endParaRPr>
          </a:p>
        </p:txBody>
      </p:sp>
      <p:pic>
        <p:nvPicPr>
          <p:cNvPr id="35" name="图片 34">
            <a:extLst>
              <a:ext uri="{FF2B5EF4-FFF2-40B4-BE49-F238E27FC236}">
                <a16:creationId xmlns:a16="http://schemas.microsoft.com/office/drawing/2014/main" id="{6C2137CD-F603-48B9-ADD5-B405B6FF322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5520" y="1478181"/>
            <a:ext cx="5622548" cy="3573503"/>
          </a:xfrm>
          <a:prstGeom prst="rect">
            <a:avLst/>
          </a:prstGeom>
          <a:noFill/>
          <a:ln>
            <a:noFill/>
          </a:ln>
        </p:spPr>
      </p:pic>
    </p:spTree>
    <p:extLst>
      <p:ext uri="{BB962C8B-B14F-4D97-AF65-F5344CB8AC3E}">
        <p14:creationId xmlns:p14="http://schemas.microsoft.com/office/powerpoint/2010/main" val="1428437307"/>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309654" y="1258187"/>
                <a:ext cx="10715700" cy="3416320"/>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r>
                  <a:rPr lang="en-US" altLang="zh-CN" b="1" dirty="0"/>
                  <a:t>——</a:t>
                </a:r>
                <a:r>
                  <a:rPr lang="zh-CN" altLang="en-US" b="1" dirty="0"/>
                  <a:t>委托代理模型</a:t>
                </a:r>
                <a:endParaRPr lang="en-US" altLang="zh-CN" b="1" dirty="0"/>
              </a:p>
              <a:p>
                <a:r>
                  <a:rPr lang="en-US" altLang="zh-CN" sz="2000" dirty="0"/>
                  <a:t>    </a:t>
                </a:r>
              </a:p>
              <a:p>
                <a:pPr algn="ctr"/>
                <a:r>
                  <a:rPr lang="zh-CN" altLang="en-US" sz="2000" dirty="0"/>
                  <a:t>生态产出：</a:t>
                </a:r>
                <a:r>
                  <a:rPr lang="en-US" altLang="zh-CN" sz="2000" dirty="0"/>
                  <a:t>y=α</a:t>
                </a:r>
                <a14:m>
                  <m:oMath xmlns:m="http://schemas.openxmlformats.org/officeDocument/2006/math">
                    <m:r>
                      <a:rPr lang="en-US" altLang="zh-CN" sz="2000" i="1">
                        <a:latin typeface="Cambria Math" panose="02040503050406030204" pitchFamily="18" charset="0"/>
                      </a:rPr>
                      <m:t>𝑎</m:t>
                    </m:r>
                  </m:oMath>
                </a14:m>
                <a:r>
                  <a:rPr lang="en-US" altLang="zh-CN" sz="2000" dirty="0"/>
                  <a:t> + βb+</a:t>
                </a:r>
                <a14:m>
                  <m:oMath xmlns:m="http://schemas.openxmlformats.org/officeDocument/2006/math">
                    <m:r>
                      <m:rPr>
                        <m:sty m:val="p"/>
                      </m:rPr>
                      <a:rPr lang="en-US" altLang="zh-CN" sz="2000">
                        <a:latin typeface="Cambria Math" panose="02040503050406030204" pitchFamily="18" charset="0"/>
                      </a:rPr>
                      <m:t>ε</m:t>
                    </m:r>
                  </m:oMath>
                </a14:m>
                <a:endParaRPr lang="zh-CN" altLang="zh-CN" sz="2000" dirty="0"/>
              </a:p>
              <a:p>
                <a:pPr algn="ctr"/>
                <a:r>
                  <a:rPr lang="zh-CN" altLang="en-US" sz="2000" dirty="0"/>
                  <a:t>转移支付</a:t>
                </a:r>
                <a14:m>
                  <m:oMath xmlns:m="http://schemas.openxmlformats.org/officeDocument/2006/math">
                    <m:r>
                      <a:rPr lang="zh-CN" altLang="en-US" sz="2000" i="1" dirty="0">
                        <a:latin typeface="Cambria Math" panose="02040503050406030204" pitchFamily="18" charset="0"/>
                      </a:rPr>
                      <m:t>金额</m:t>
                    </m:r>
                    <m:r>
                      <a:rPr lang="zh-CN" altLang="en-US" sz="2000" i="1" smtClean="0">
                        <a:latin typeface="Cambria Math" panose="02040503050406030204" pitchFamily="18" charset="0"/>
                      </a:rPr>
                      <m:t>：</m:t>
                    </m:r>
                    <m:r>
                      <a:rPr lang="en-US" altLang="zh-CN" sz="2000" i="1">
                        <a:latin typeface="Cambria Math" panose="02040503050406030204" pitchFamily="18" charset="0"/>
                      </a:rPr>
                      <m:t>𝜋</m:t>
                    </m:r>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𝑘𝑦</m:t>
                    </m:r>
                  </m:oMath>
                </a14:m>
                <a:endParaRPr lang="en-US" altLang="zh-CN" sz="2000" dirty="0"/>
              </a:p>
              <a:p>
                <a:r>
                  <a:rPr lang="zh-CN" altLang="en-US" sz="2000" dirty="0"/>
                  <a:t>其中，</a:t>
                </a:r>
                <a14:m>
                  <m:oMath xmlns:m="http://schemas.openxmlformats.org/officeDocument/2006/math">
                    <m:r>
                      <a:rPr lang="en-US" altLang="zh-CN" sz="2000" i="1">
                        <a:latin typeface="Cambria Math" panose="02040503050406030204" pitchFamily="18" charset="0"/>
                      </a:rPr>
                      <m:t>𝑎</m:t>
                    </m:r>
                  </m:oMath>
                </a14:m>
                <a:r>
                  <a:rPr lang="zh-CN" altLang="en-US" sz="2000" dirty="0"/>
                  <a:t>是</a:t>
                </a:r>
                <a:r>
                  <a:rPr lang="zh-CN" altLang="zh-CN" sz="2000" dirty="0"/>
                  <a:t>地方政府环境规制力度</a:t>
                </a:r>
                <a:r>
                  <a:rPr lang="zh-CN" altLang="en-US" sz="2000" dirty="0"/>
                  <a:t>，</a:t>
                </a:r>
                <a:r>
                  <a:rPr lang="en-US" altLang="zh-CN" sz="2000" dirty="0"/>
                  <a:t> b</a:t>
                </a:r>
                <a:r>
                  <a:rPr lang="zh-CN" altLang="en-US" sz="2000" dirty="0"/>
                  <a:t>是</a:t>
                </a:r>
                <a:r>
                  <a:rPr lang="zh-CN" altLang="zh-CN" sz="2000" dirty="0"/>
                  <a:t>初始生态环境质量</a:t>
                </a:r>
                <a:r>
                  <a:rPr lang="zh-CN" altLang="en-US" sz="2000" dirty="0"/>
                  <a:t>，</a:t>
                </a:r>
                <a:r>
                  <a:rPr lang="zh-CN" altLang="zh-CN" sz="2000" dirty="0"/>
                  <a:t> </a:t>
                </a:r>
                <a14:m>
                  <m:oMath xmlns:m="http://schemas.openxmlformats.org/officeDocument/2006/math">
                    <m:r>
                      <m:rPr>
                        <m:sty m:val="p"/>
                      </m:rPr>
                      <a:rPr lang="zh-CN" altLang="zh-CN" sz="2000">
                        <a:latin typeface="Cambria Math" panose="02040503050406030204" pitchFamily="18" charset="0"/>
                      </a:rPr>
                      <m:t>ε</m:t>
                    </m:r>
                  </m:oMath>
                </a14:m>
                <a:r>
                  <a:rPr lang="zh-CN" altLang="en-US" sz="2000" dirty="0"/>
                  <a:t>是</a:t>
                </a:r>
                <a:r>
                  <a:rPr lang="zh-CN" altLang="zh-CN" sz="2000" dirty="0"/>
                  <a:t>不确定性因素</a:t>
                </a:r>
                <a:r>
                  <a:rPr lang="zh-CN" altLang="en-US" sz="2000" b="1" dirty="0"/>
                  <a:t>，</a:t>
                </a:r>
                <a:r>
                  <a:rPr lang="zh-CN" altLang="zh-CN" sz="2000" dirty="0"/>
                  <a:t>α是产出系数</a:t>
                </a:r>
                <a:r>
                  <a:rPr lang="zh-CN" altLang="en-US" sz="2000" dirty="0"/>
                  <a:t>，</a:t>
                </a:r>
                <a:r>
                  <a:rPr lang="en-US" altLang="zh-CN" sz="2000" dirty="0"/>
                  <a:t>s</a:t>
                </a:r>
                <a:r>
                  <a:rPr lang="zh-CN" altLang="en-US" sz="2000" dirty="0"/>
                  <a:t>固定</a:t>
                </a:r>
                <a:r>
                  <a:rPr lang="zh-CN" altLang="zh-CN" sz="2000" dirty="0"/>
                  <a:t>转移支付</a:t>
                </a:r>
                <a:r>
                  <a:rPr lang="zh-CN" altLang="en-US" sz="2000" dirty="0"/>
                  <a:t>，</a:t>
                </a:r>
                <a:r>
                  <a:rPr lang="en-US" altLang="zh-CN" sz="2000" dirty="0"/>
                  <a:t>k</a:t>
                </a:r>
                <a:r>
                  <a:rPr lang="zh-CN" altLang="en-US" sz="2000" dirty="0"/>
                  <a:t>为激励系数</a:t>
                </a:r>
                <a:endParaRPr lang="en-US" altLang="zh-CN" sz="2000" b="1" dirty="0"/>
              </a:p>
              <a:p>
                <a:pPr algn="ctr"/>
                <a:r>
                  <a:rPr lang="zh-CN" altLang="zh-CN" sz="2000" dirty="0"/>
                  <a:t>中央政府获得的收益</a:t>
                </a:r>
                <a:r>
                  <a:rPr lang="zh-CN" altLang="en-US" sz="2000" dirty="0"/>
                  <a:t>：</a:t>
                </a:r>
                <a:r>
                  <a:rPr lang="en-US" altLang="zh-CN" sz="2000" dirty="0"/>
                  <a:t> </a:t>
                </a:r>
                <a14:m>
                  <m:oMath xmlns:m="http://schemas.openxmlformats.org/officeDocument/2006/math">
                    <m:r>
                      <a:rPr lang="en-US" altLang="zh-CN" sz="2000" i="1">
                        <a:latin typeface="Cambria Math" panose="02040503050406030204" pitchFamily="18" charset="0"/>
                      </a:rPr>
                      <m:t>𝑤</m:t>
                    </m:r>
                    <m:r>
                      <a:rPr lang="en-US" altLang="zh-CN" sz="2000" i="1">
                        <a:latin typeface="Cambria Math" panose="02040503050406030204" pitchFamily="18" charset="0"/>
                      </a:rPr>
                      <m:t>=</m:t>
                    </m:r>
                  </m:oMath>
                </a14:m>
                <a:r>
                  <a:rPr lang="en-US" altLang="zh-CN" sz="2000" dirty="0"/>
                  <a:t> y- </a:t>
                </a:r>
                <a14:m>
                  <m:oMath xmlns:m="http://schemas.openxmlformats.org/officeDocument/2006/math">
                    <m:r>
                      <a:rPr lang="en-US" altLang="zh-CN" sz="2000" i="1">
                        <a:latin typeface="Cambria Math" panose="02040503050406030204" pitchFamily="18" charset="0"/>
                      </a:rPr>
                      <m:t>𝜋</m:t>
                    </m:r>
                  </m:oMath>
                </a14:m>
                <a:endParaRPr lang="en-US" altLang="zh-CN" sz="2000" dirty="0"/>
              </a:p>
              <a:p>
                <a:pPr algn="ctr"/>
                <a:r>
                  <a:rPr lang="zh-CN" altLang="zh-CN" sz="2000" dirty="0"/>
                  <a:t>地方政府进行环境规制的收益</a:t>
                </a:r>
                <a:r>
                  <a:rPr lang="zh-CN" altLang="en-US" sz="2000" dirty="0"/>
                  <a:t>：</a:t>
                </a:r>
                <a:r>
                  <a:rPr lang="en-US" altLang="zh-CN" sz="2000" dirty="0"/>
                  <a:t>Q= </a:t>
                </a:r>
                <a14:m>
                  <m:oMath xmlns:m="http://schemas.openxmlformats.org/officeDocument/2006/math">
                    <m:r>
                      <a:rPr lang="en-US" altLang="zh-CN" sz="2000" i="1">
                        <a:latin typeface="Cambria Math" panose="02040503050406030204" pitchFamily="18" charset="0"/>
                      </a:rPr>
                      <m:t>𝜋</m:t>
                    </m:r>
                  </m:oMath>
                </a14:m>
                <a:r>
                  <a:rPr lang="en-US" altLang="zh-CN" sz="2000" dirty="0"/>
                  <a:t>-c</a:t>
                </a:r>
              </a:p>
              <a:p>
                <a:r>
                  <a:rPr lang="zh-CN" altLang="en-US" sz="2000" dirty="0"/>
                  <a:t>其中，</a:t>
                </a:r>
                <a:r>
                  <a:rPr lang="en-US" altLang="zh-CN" sz="2000" dirty="0"/>
                  <a:t>c</a:t>
                </a:r>
                <a:r>
                  <a:rPr lang="zh-CN" altLang="en-US" sz="2000" dirty="0"/>
                  <a:t>表示进行环境规制的成本，假设</a:t>
                </a:r>
                <a:r>
                  <a:rPr lang="en-US" altLang="zh-CN" sz="2000" dirty="0"/>
                  <a:t>c=</a:t>
                </a:r>
                <a:r>
                  <a:rPr lang="en-US" altLang="zh-CN" dirty="0"/>
                  <a:t>ma</a:t>
                </a:r>
                <a:r>
                  <a:rPr lang="en-US" altLang="zh-CN" baseline="30000" dirty="0"/>
                  <a:t>2</a:t>
                </a:r>
                <a:r>
                  <a:rPr lang="en-US" altLang="zh-CN" sz="2000" dirty="0"/>
                  <a:t>/2</a:t>
                </a:r>
                <a:r>
                  <a:rPr lang="zh-CN" altLang="en-US" sz="2000" dirty="0"/>
                  <a:t>，其中</a:t>
                </a:r>
                <a:r>
                  <a:rPr lang="en-US" altLang="zh-CN" sz="2000" dirty="0"/>
                  <a:t>m</a:t>
                </a:r>
                <a:r>
                  <a:rPr lang="zh-CN" altLang="en-US" sz="2000" dirty="0"/>
                  <a:t>为成本系数</a:t>
                </a:r>
                <a:endParaRPr lang="en-US" altLang="zh-CN" sz="2000" dirty="0"/>
              </a:p>
              <a:p>
                <a:pPr algn="ctr"/>
                <a:endParaRPr lang="en-US" altLang="zh-CN" sz="2000" dirty="0"/>
              </a:p>
            </p:txBody>
          </p:sp>
        </mc:Choice>
        <mc:Fallback xmlns="">
          <p:sp>
            <p:nvSpPr>
              <p:cNvPr id="9" name="矩形 8"/>
              <p:cNvSpPr>
                <a:spLocks noRot="1" noChangeAspect="1" noMove="1" noResize="1" noEditPoints="1" noAdjustHandles="1" noChangeArrowheads="1" noChangeShapeType="1" noTextEdit="1"/>
              </p:cNvSpPr>
              <p:nvPr/>
            </p:nvSpPr>
            <p:spPr>
              <a:xfrm>
                <a:off x="1309654" y="1258187"/>
                <a:ext cx="10715700" cy="3416320"/>
              </a:xfrm>
              <a:prstGeom prst="rect">
                <a:avLst/>
              </a:prstGeom>
              <a:blipFill>
                <a:blip r:embed="rId3"/>
                <a:stretch>
                  <a:fillRect l="-626" t="-1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1569850"/>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309654" y="1258187"/>
                <a:ext cx="10715700" cy="4530023"/>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r>
                  <a:rPr lang="zh-CN" altLang="zh-CN" dirty="0"/>
                  <a:t>假设中央政府是委托人</a:t>
                </a:r>
                <a:r>
                  <a:rPr lang="en-US" altLang="zh-CN" dirty="0"/>
                  <a:t>, </a:t>
                </a:r>
                <a:r>
                  <a:rPr lang="zh-CN" altLang="zh-CN" dirty="0"/>
                  <a:t>且为风险中性者</a:t>
                </a:r>
                <a:r>
                  <a:rPr lang="en-US" altLang="zh-CN" dirty="0"/>
                  <a:t>, </a:t>
                </a:r>
                <a:r>
                  <a:rPr lang="zh-CN" altLang="zh-CN" dirty="0"/>
                  <a:t>而地方政府是代理人</a:t>
                </a:r>
                <a:r>
                  <a:rPr lang="en-US" altLang="zh-CN" dirty="0"/>
                  <a:t>, </a:t>
                </a:r>
                <a:r>
                  <a:rPr lang="zh-CN" altLang="zh-CN" dirty="0"/>
                  <a:t>且为风险厌恶者。地方政府</a:t>
                </a:r>
                <a:r>
                  <a:rPr lang="en-US" altLang="zh-CN" dirty="0"/>
                  <a:t>B</a:t>
                </a:r>
                <a:r>
                  <a:rPr lang="zh-CN" altLang="zh-CN" dirty="0"/>
                  <a:t>相比于地方政府</a:t>
                </a:r>
                <a:r>
                  <a:rPr lang="en-US" altLang="zh-CN" dirty="0"/>
                  <a:t>A</a:t>
                </a:r>
                <a:r>
                  <a:rPr lang="zh-CN" altLang="zh-CN" dirty="0"/>
                  <a:t>有更好的生态资源禀赋、更不适合发展经济，因此在进行环境规制时处于优势地位，地方政府</a:t>
                </a:r>
                <a:r>
                  <a:rPr lang="en-US" altLang="zh-CN" dirty="0"/>
                  <a:t>B</a:t>
                </a:r>
                <a:r>
                  <a:rPr lang="zh-CN" altLang="zh-CN" dirty="0"/>
                  <a:t>在产出生态产品时，边际产出更高、边际成本更低、不确定因素扰动更低、更愿意承担环境规制的风险，保留收益更低。</a:t>
                </a:r>
                <a:endParaRPr lang="en-US" altLang="zh-CN" dirty="0"/>
              </a:p>
              <a:p>
                <a:r>
                  <a:rPr lang="zh-CN" altLang="zh-CN" dirty="0"/>
                  <a:t>中央政府的期望效用最大化</a:t>
                </a:r>
                <a:r>
                  <a:rPr lang="zh-CN" altLang="en-US" dirty="0"/>
                  <a:t>：</a:t>
                </a:r>
                <a:endParaRPr lang="en-US" altLang="zh-CN" dirty="0"/>
              </a:p>
              <a:p>
                <a:pPr algn="ctr"/>
                <a14:m>
                  <m:oMath xmlns:m="http://schemas.openxmlformats.org/officeDocument/2006/math">
                    <m:func>
                      <m:funcPr>
                        <m:ctrlPr>
                          <a:rPr lang="zh-CN" altLang="zh-CN" sz="2400" i="1">
                            <a:latin typeface="Cambria Math" panose="02040503050406030204" pitchFamily="18" charset="0"/>
                          </a:rPr>
                        </m:ctrlPr>
                      </m:funcPr>
                      <m:fName>
                        <m:limLow>
                          <m:limLowPr>
                            <m:ctrlPr>
                              <a:rPr lang="zh-CN" altLang="zh-CN" sz="24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𝑆</m:t>
                            </m:r>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k</m:t>
                                </m:r>
                              </m:e>
                              <m:sub>
                                <m:r>
                                  <a:rPr lang="en-US" altLang="zh-CN" sz="2000">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k</m:t>
                                </m:r>
                              </m:e>
                              <m:sub>
                                <m:r>
                                  <a:rPr lang="en-US" altLang="zh-CN" sz="2000">
                                    <a:latin typeface="Cambria Math" panose="02040503050406030204" pitchFamily="18" charset="0"/>
                                  </a:rPr>
                                  <m:t>2</m:t>
                                </m:r>
                              </m:sub>
                            </m:sSub>
                          </m:lim>
                        </m:limLow>
                      </m:fName>
                      <m:e>
                        <m:r>
                          <a:rPr lang="en-US" altLang="zh-CN" sz="2000" i="1">
                            <a:latin typeface="Cambria Math" panose="02040503050406030204" pitchFamily="18" charset="0"/>
                          </a:rPr>
                          <m:t>𝐸</m:t>
                        </m:r>
                      </m:e>
                    </m:func>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rPr>
                      <m:t>)</m:t>
                    </m:r>
                  </m:oMath>
                </a14:m>
                <a:r>
                  <a:rPr lang="en-US" altLang="zh-CN" sz="2000" dirty="0"/>
                  <a:t>=</a:t>
                </a:r>
                <a14:m>
                  <m:oMath xmlns:m="http://schemas.openxmlformats.org/officeDocument/2006/math">
                    <m:limLow>
                      <m:limLowPr>
                        <m:ctrlPr>
                          <a:rPr lang="zh-CN" altLang="zh-CN" sz="24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𝑆</m:t>
                        </m:r>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k</m:t>
                            </m:r>
                          </m:e>
                          <m:sub>
                            <m:r>
                              <a:rPr lang="en-US" altLang="zh-CN" sz="2000">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k</m:t>
                            </m:r>
                          </m:e>
                          <m:sub>
                            <m:r>
                              <a:rPr lang="en-US" altLang="zh-CN" sz="2000">
                                <a:latin typeface="Cambria Math" panose="02040503050406030204" pitchFamily="18" charset="0"/>
                              </a:rPr>
                              <m:t>2</m:t>
                            </m:r>
                          </m:sub>
                        </m:sSub>
                      </m:lim>
                    </m:limLow>
                    <m:r>
                      <a:rPr lang="en-US" altLang="zh-CN" sz="2000" i="1">
                        <a:latin typeface="Cambria Math" panose="02040503050406030204" pitchFamily="18" charset="0"/>
                      </a:rPr>
                      <m:t>𝑤</m:t>
                    </m:r>
                    <m:r>
                      <a:rPr lang="en-US" altLang="zh-CN" sz="2000" i="1">
                        <a:latin typeface="Cambria Math" panose="02040503050406030204" pitchFamily="18" charset="0"/>
                      </a:rPr>
                      <m:t>=</m:t>
                    </m:r>
                    <m:limLow>
                      <m:limLowPr>
                        <m:ctrlPr>
                          <a:rPr lang="zh-CN" altLang="zh-CN" sz="24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𝑆</m:t>
                        </m:r>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k</m:t>
                            </m:r>
                          </m:e>
                          <m:sub>
                            <m:r>
                              <a:rPr lang="en-US" altLang="zh-CN" sz="2000">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k</m:t>
                            </m:r>
                          </m:e>
                          <m:sub>
                            <m:r>
                              <a:rPr lang="en-US" altLang="zh-CN" sz="2000">
                                <a:latin typeface="Cambria Math" panose="02040503050406030204" pitchFamily="18" charset="0"/>
                              </a:rPr>
                              <m:t>2</m:t>
                            </m:r>
                          </m:sub>
                        </m:sSub>
                      </m:lim>
                    </m:limLow>
                    <m:r>
                      <a:rPr lang="en-US" altLang="zh-CN" sz="2000" i="1">
                        <a:latin typeface="Cambria Math" panose="02040503050406030204" pitchFamily="18" charset="0"/>
                      </a:rPr>
                      <m:t> </m:t>
                    </m:r>
                    <m:d>
                      <m:dPr>
                        <m:begChr m:val="["/>
                        <m:endChr m:val="]"/>
                        <m:ctrlPr>
                          <a:rPr lang="zh-CN" altLang="zh-CN" sz="2400" i="1">
                            <a:latin typeface="Cambria Math" panose="02040503050406030204" pitchFamily="18" charset="0"/>
                          </a:rPr>
                        </m:ctrlPr>
                      </m:dPr>
                      <m:e>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y</m:t>
                                </m:r>
                              </m:e>
                              <m:sub>
                                <m:r>
                                  <a:rPr lang="en-US" altLang="zh-CN" sz="2000">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000">
                                    <a:latin typeface="Cambria Math" panose="02040503050406030204" pitchFamily="18" charset="0"/>
                                  </a:rPr>
                                  <m:t>y</m:t>
                                </m:r>
                              </m:e>
                              <m:sub>
                                <m:r>
                                  <a:rPr lang="en-US" altLang="zh-CN" sz="2000">
                                    <a:latin typeface="Cambria Math" panose="02040503050406030204" pitchFamily="18" charset="0"/>
                                  </a:rPr>
                                  <m:t>2</m:t>
                                </m:r>
                              </m:sub>
                            </m:sSub>
                          </m:e>
                        </m:d>
                        <m:r>
                          <a:rPr lang="en-US" altLang="zh-CN" sz="2000" i="1">
                            <a:latin typeface="Cambria Math" panose="02040503050406030204" pitchFamily="18" charset="0"/>
                          </a:rPr>
                          <m:t>−</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000" i="1">
                                    <a:latin typeface="Cambria Math" panose="02040503050406030204" pitchFamily="18" charset="0"/>
                                  </a:rPr>
                                  <m:t>𝜋</m:t>
                                </m:r>
                              </m:e>
                              <m:sub>
                                <m:r>
                                  <a:rPr lang="en-US" altLang="zh-CN" sz="2000">
                                    <a:latin typeface="Cambria Math" panose="02040503050406030204" pitchFamily="18" charset="0"/>
                                  </a:rPr>
                                  <m:t>2</m:t>
                                </m:r>
                              </m:sub>
                            </m:sSub>
                          </m:e>
                        </m:d>
                      </m:e>
                    </m:d>
                  </m:oMath>
                </a14:m>
                <a:endParaRPr lang="en-US" altLang="zh-CN" sz="2400" dirty="0"/>
              </a:p>
              <a:p>
                <a:r>
                  <a:rPr lang="zh-CN" altLang="zh-CN" dirty="0"/>
                  <a:t>地方政府</a:t>
                </a:r>
                <a:r>
                  <a:rPr lang="en-US" altLang="zh-CN" dirty="0"/>
                  <a:t>A</a:t>
                </a:r>
                <a:r>
                  <a:rPr lang="zh-CN" altLang="en-US" dirty="0"/>
                  <a:t>、</a:t>
                </a:r>
                <a:r>
                  <a:rPr lang="en-US" altLang="zh-CN" dirty="0"/>
                  <a:t>B</a:t>
                </a:r>
                <a:r>
                  <a:rPr lang="zh-CN" altLang="zh-CN" dirty="0"/>
                  <a:t>的确定性等价收入</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CE</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a:latin typeface="Cambria Math" panose="02040503050406030204" pitchFamily="18" charset="0"/>
                            </a:rPr>
                            <m:t>1</m:t>
                          </m:r>
                        </m:sub>
                      </m:sSub>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CE</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a:latin typeface="Cambria Math" panose="02040503050406030204" pitchFamily="18" charset="0"/>
                            </a:rPr>
                            <m:t>2</m:t>
                          </m:r>
                        </m:sub>
                      </m:sSub>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oMath>
                  </m:oMathPara>
                </a14:m>
                <a:endParaRPr lang="zh-CN" altLang="zh-CN" dirty="0"/>
              </a:p>
              <a:p>
                <a:endParaRPr lang="en-US" altLang="zh-CN" sz="2400" dirty="0"/>
              </a:p>
              <a:p>
                <a:pPr>
                  <a:buFont typeface="Wingdings" pitchFamily="2" charset="2"/>
                  <a:buChar char="u"/>
                </a:pPr>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309654" y="1258187"/>
                <a:ext cx="10715700" cy="4530023"/>
              </a:xfrm>
              <a:prstGeom prst="rect">
                <a:avLst/>
              </a:prstGeom>
              <a:blipFill>
                <a:blip r:embed="rId3"/>
                <a:stretch>
                  <a:fillRect l="-512" t="-941" r="-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305825"/>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309654" y="1258187"/>
                <a:ext cx="10715700" cy="4845878"/>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r>
                  <a:rPr lang="en-US" altLang="zh-CN" dirty="0"/>
                  <a:t>    </a:t>
                </a:r>
                <a:r>
                  <a:rPr lang="zh-CN" altLang="zh-CN" b="1" dirty="0"/>
                  <a:t>（一）不完全信息下的委托代理模型</a:t>
                </a:r>
                <a:endParaRPr lang="zh-CN" altLang="zh-CN" dirty="0"/>
              </a:p>
              <a:p>
                <a:endParaRPr lang="en-US" altLang="zh-CN" dirty="0"/>
              </a:p>
              <a:p>
                <a:r>
                  <a:rPr lang="zh-CN" altLang="zh-CN" dirty="0"/>
                  <a:t>可行契约的委托代理模型可以表示为：</a:t>
                </a:r>
              </a:p>
              <a:p>
                <a14:m>
                  <m:oMath xmlns:m="http://schemas.openxmlformats.org/officeDocument/2006/math">
                    <m:func>
                      <m:funcPr>
                        <m:ctrlPr>
                          <a:rPr lang="zh-CN" altLang="zh-CN" sz="2800" i="1">
                            <a:latin typeface="Cambria Math" panose="02040503050406030204" pitchFamily="18" charset="0"/>
                          </a:rPr>
                        </m:ctrlPr>
                      </m:funcPr>
                      <m:fName>
                        <m:limLow>
                          <m:limLowPr>
                            <m:ctrlPr>
                              <a:rPr lang="zh-CN" altLang="zh-CN" sz="2800"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𝑆</m:t>
                            </m:r>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lim>
                        </m:limLow>
                      </m:fName>
                      <m:e>
                        <m:d>
                          <m:dPr>
                            <m:begChr m:val="["/>
                            <m:endChr m:val="]"/>
                            <m:ctrlPr>
                              <a:rPr lang="zh-CN" altLang="zh-CN" sz="2800" i="1">
                                <a:latin typeface="Cambria Math" panose="02040503050406030204" pitchFamily="18" charset="0"/>
                              </a:rPr>
                            </m:ctrlPr>
                          </m:dPr>
                          <m:e>
                            <m:d>
                              <m:dPr>
                                <m:ctrlPr>
                                  <a:rPr lang="zh-CN" altLang="zh-CN" sz="2800"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e>
                            </m:d>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r>
                                  <a:rPr lang="en-US" altLang="zh-CN">
                                    <a:latin typeface="Cambria Math" panose="02040503050406030204" pitchFamily="18" charset="0"/>
                                  </a:rPr>
                                  <m:t>+</m:t>
                                </m:r>
                                <m:r>
                                  <m:rPr>
                                    <m:sty m:val="p"/>
                                  </m:rPr>
                                  <a:rPr lang="en-US" altLang="zh-CN">
                                    <a:latin typeface="Cambria Math" panose="02040503050406030204" pitchFamily="18" charset="0"/>
                                  </a:rPr>
                                  <m:t>β</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1</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s</m:t>
                            </m:r>
                            <m:r>
                              <a:rPr lang="en-US" altLang="zh-CN">
                                <a:latin typeface="Cambria Math" panose="02040503050406030204" pitchFamily="18" charset="0"/>
                              </a:rPr>
                              <m:t>+</m:t>
                            </m:r>
                            <m:d>
                              <m:dPr>
                                <m:ctrlPr>
                                  <a:rPr lang="zh-CN" altLang="zh-CN" sz="2800"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e>
                            </m:d>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β</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2</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s</m:t>
                            </m:r>
                          </m:e>
                        </m:d>
                        <m:r>
                          <a:rPr lang="en-US" altLang="zh-CN">
                            <a:latin typeface="Cambria Math" panose="02040503050406030204" pitchFamily="18" charset="0"/>
                          </a:rPr>
                          <m:t>        </m:t>
                        </m:r>
                        <m:r>
                          <a:rPr lang="zh-CN" altLang="zh-CN">
                            <a:latin typeface="Cambria Math" panose="02040503050406030204" pitchFamily="18" charset="0"/>
                          </a:rPr>
                          <m:t>①</m:t>
                        </m:r>
                        <m:r>
                          <a:rPr lang="en-US" altLang="zh-CN">
                            <a:latin typeface="Cambria Math" panose="02040503050406030204" pitchFamily="18" charset="0"/>
                          </a:rPr>
                          <m:t> </m:t>
                        </m:r>
                      </m:e>
                    </m:func>
                  </m:oMath>
                </a14:m>
                <a:r>
                  <a:rPr lang="en-US" altLang="zh-CN" dirty="0"/>
                  <a:t> </a:t>
                </a:r>
              </a:p>
              <a:p>
                <a14:m>
                  <m:oMath xmlns:m="http://schemas.openxmlformats.org/officeDocument/2006/math">
                    <m:func>
                      <m:funcPr>
                        <m:ctrlPr>
                          <a:rPr lang="zh-CN" altLang="zh-CN" sz="2800" i="1">
                            <a:latin typeface="Cambria Math" panose="02040503050406030204" pitchFamily="18" charset="0"/>
                          </a:rPr>
                        </m:ctrlPr>
                      </m:funcPr>
                      <m:fName>
                        <m:limLow>
                          <m:limLowPr>
                            <m:ctrlPr>
                              <a:rPr lang="zh-CN" altLang="zh-CN" sz="2800"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lim>
                        </m:limLow>
                      </m:fName>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sSub>
                              <m:sSubPr>
                                <m:ctrlPr>
                                  <a:rPr lang="zh-CN" altLang="zh-CN" sz="2800"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β</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1</m:t>
                                </m:r>
                              </m:sub>
                            </m:sSub>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e>
                            </m:d>
                            <m:r>
                              <a:rPr lang="en-US" altLang="zh-CN"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sSub>
                                      <m:sSubPr>
                                        <m:ctrlPr>
                                          <a:rPr lang="zh-CN" altLang="zh-CN" sz="2800" i="1">
                                            <a:latin typeface="Cambria Math" panose="02040503050406030204" pitchFamily="18" charset="0"/>
                                          </a:rPr>
                                        </m:ctrlPr>
                                      </m:sSub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sSup>
                                  <m:sSupPr>
                                    <m:ctrlPr>
                                      <a:rPr lang="zh-CN" altLang="zh-CN" sz="2800" i="1">
                                        <a:latin typeface="Cambria Math" panose="02040503050406030204" pitchFamily="18" charset="0"/>
                                      </a:rPr>
                                    </m:ctrlPr>
                                  </m:sSup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r>
                              <a:rPr lang="en-US" altLang="zh-CN" i="1">
                                <a:latin typeface="Cambria Math" panose="02040503050406030204" pitchFamily="18" charset="0"/>
                              </a:rPr>
                              <m:t>  </m:t>
                            </m:r>
                          </m:e>
                        </m:d>
                        <m:r>
                          <a:rPr lang="en-US" altLang="zh-CN">
                            <a:latin typeface="Cambria Math" panose="02040503050406030204" pitchFamily="18" charset="0"/>
                          </a:rPr>
                          <m:t>        </m:t>
                        </m:r>
                      </m:e>
                    </m:func>
                    <m:r>
                      <a:rPr lang="en-US" altLang="zh-CN">
                        <a:latin typeface="Cambria Math" panose="02040503050406030204" pitchFamily="18" charset="0"/>
                      </a:rPr>
                      <m:t>                              </m:t>
                    </m:r>
                    <m:r>
                      <a:rPr lang="zh-CN" altLang="zh-CN">
                        <a:latin typeface="Cambria Math" panose="02040503050406030204" pitchFamily="18" charset="0"/>
                      </a:rPr>
                      <m:t>②</m:t>
                    </m:r>
                  </m:oMath>
                </a14:m>
                <a:r>
                  <a:rPr lang="en-US" altLang="zh-CN" dirty="0"/>
                  <a:t> </a:t>
                </a:r>
              </a:p>
              <a:p>
                <a:pPr/>
                <a14:m>
                  <m:oMathPara xmlns:m="http://schemas.openxmlformats.org/officeDocument/2006/math">
                    <m:oMathParaPr>
                      <m:jc m:val="left"/>
                    </m:oMathParaPr>
                    <m:oMath xmlns:m="http://schemas.openxmlformats.org/officeDocument/2006/math">
                      <m:func>
                        <m:funcPr>
                          <m:ctrlPr>
                            <a:rPr lang="zh-CN" altLang="zh-CN" sz="2800" i="1">
                              <a:latin typeface="Cambria Math" panose="02040503050406030204" pitchFamily="18" charset="0"/>
                            </a:rPr>
                          </m:ctrlPr>
                        </m:funcPr>
                        <m:fName>
                          <m:limLow>
                            <m:limLowPr>
                              <m:ctrlPr>
                                <a:rPr lang="zh-CN" altLang="zh-CN" sz="2800" i="1">
                                  <a:latin typeface="Cambria Math" panose="02040503050406030204" pitchFamily="18" charset="0"/>
                                </a:rPr>
                              </m:ctrlPr>
                            </m:limLowPr>
                            <m:e>
                              <m:r>
                                <m:rPr>
                                  <m:sty m:val="p"/>
                                </m:rPr>
                                <a:rPr lang="en-US" altLang="zh-CN">
                                  <a:latin typeface="Cambria Math" panose="02040503050406030204" pitchFamily="18" charset="0"/>
                                </a:rPr>
                                <m:t>max</m:t>
                              </m:r>
                            </m:e>
                            <m:lim>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lim>
                          </m:limLow>
                        </m:fName>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sSub>
                                <m:sSubPr>
                                  <m:ctrlPr>
                                    <a:rPr lang="zh-CN" altLang="zh-CN" sz="2800"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β</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e>
                              </m:d>
                              <m:r>
                                <a:rPr lang="en-US" altLang="zh-CN"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sSub>
                                        <m:sSubPr>
                                          <m:ctrlPr>
                                            <a:rPr lang="zh-CN" altLang="zh-CN" sz="2800" i="1">
                                              <a:latin typeface="Cambria Math" panose="02040503050406030204" pitchFamily="18" charset="0"/>
                                            </a:rPr>
                                          </m:ctrlPr>
                                        </m:sSub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sSup>
                                    <m:sSupPr>
                                      <m:ctrlPr>
                                        <a:rPr lang="zh-CN" altLang="zh-CN" sz="2800" i="1">
                                          <a:latin typeface="Cambria Math" panose="02040503050406030204" pitchFamily="18" charset="0"/>
                                        </a:rPr>
                                      </m:ctrlPr>
                                    </m:sSup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e>
                          </m:d>
                          <m:r>
                            <a:rPr lang="en-US" altLang="zh-CN">
                              <a:latin typeface="Cambria Math" panose="02040503050406030204" pitchFamily="18" charset="0"/>
                            </a:rPr>
                            <m:t>        </m:t>
                          </m:r>
                        </m:e>
                      </m:func>
                      <m:r>
                        <a:rPr lang="en-US" altLang="zh-CN">
                          <a:latin typeface="Cambria Math" panose="02040503050406030204" pitchFamily="18" charset="0"/>
                        </a:rPr>
                        <m:t>                            </m:t>
                      </m:r>
                      <m:r>
                        <a:rPr lang="zh-CN" altLang="zh-CN">
                          <a:latin typeface="Cambria Math" panose="02040503050406030204" pitchFamily="18" charset="0"/>
                        </a:rPr>
                        <m:t>③</m:t>
                      </m:r>
                    </m:oMath>
                  </m:oMathPara>
                </a14:m>
                <a:endParaRPr lang="en-US" altLang="zh-CN" sz="2800" dirty="0"/>
              </a:p>
              <a:p>
                <a14:m>
                  <m:oMath xmlns:m="http://schemas.openxmlformats.org/officeDocument/2006/math">
                    <m:r>
                      <a:rPr lang="en-US" altLang="zh-CN">
                        <a:latin typeface="Cambria Math" panose="02040503050406030204" pitchFamily="18" charset="0"/>
                      </a:rPr>
                      <m:t> </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β</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1</m:t>
                        </m:r>
                      </m:sub>
                    </m:sSub>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a:latin typeface="Cambria Math" panose="02040503050406030204" pitchFamily="18" charset="0"/>
                          </a:rPr>
                          <m:t>1</m:t>
                        </m:r>
                      </m:sub>
                    </m:sSub>
                  </m:oMath>
                </a14:m>
                <a:r>
                  <a:rPr lang="en-US" altLang="zh-CN" dirty="0"/>
                  <a:t>  </a:t>
                </a:r>
                <a14:m>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a:latin typeface="Cambria Math" panose="02040503050406030204" pitchFamily="18" charset="0"/>
                      </a:rPr>
                      <m:t> </m:t>
                    </m:r>
                    <m:r>
                      <a:rPr lang="zh-CN" altLang="zh-CN">
                        <a:latin typeface="Cambria Math" panose="02040503050406030204" pitchFamily="18" charset="0"/>
                      </a:rPr>
                      <m:t>④</m:t>
                    </m:r>
                  </m:oMath>
                </a14:m>
                <a:endParaRPr lang="en-US" altLang="zh-CN" sz="2800" dirty="0"/>
              </a:p>
              <a:p>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β</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a:latin typeface="Cambria Math" panose="02040503050406030204" pitchFamily="18" charset="0"/>
                          </a:rPr>
                          <m:t>2</m:t>
                        </m:r>
                      </m:sub>
                    </m:sSub>
                  </m:oMath>
                </a14:m>
                <a:r>
                  <a:rPr lang="en-US" altLang="zh-CN" dirty="0"/>
                  <a:t>  </a:t>
                </a:r>
                <a14:m>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a:latin typeface="Cambria Math" panose="02040503050406030204" pitchFamily="18" charset="0"/>
                      </a:rPr>
                      <m:t>  </m:t>
                    </m:r>
                    <m:r>
                      <a:rPr lang="zh-CN" altLang="zh-CN">
                        <a:latin typeface="Cambria Math" panose="02040503050406030204" pitchFamily="18" charset="0"/>
                      </a:rPr>
                      <m:t>⑤</m:t>
                    </m:r>
                  </m:oMath>
                </a14:m>
                <a:endParaRPr lang="zh-CN" altLang="zh-CN" dirty="0"/>
              </a:p>
              <a:p>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309654" y="1258187"/>
                <a:ext cx="10715700" cy="4845878"/>
              </a:xfrm>
              <a:prstGeom prst="rect">
                <a:avLst/>
              </a:prstGeom>
              <a:blipFill>
                <a:blip r:embed="rId3"/>
                <a:stretch>
                  <a:fillRect l="-512" t="-8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6550788"/>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309654" y="1258187"/>
                <a:ext cx="10715700" cy="4026743"/>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r>
                  <a:rPr lang="en-US" altLang="zh-CN" dirty="0"/>
                  <a:t>    </a:t>
                </a:r>
                <a:r>
                  <a:rPr lang="en-US" altLang="zh-CN" b="1" dirty="0"/>
                  <a:t>——</a:t>
                </a:r>
                <a:r>
                  <a:rPr lang="zh-CN" altLang="zh-CN" b="1" dirty="0"/>
                  <a:t>不完全信息下的委托代理模型</a:t>
                </a:r>
                <a:endParaRPr lang="zh-CN" altLang="zh-CN" dirty="0"/>
              </a:p>
              <a:p>
                <a:r>
                  <a:rPr lang="zh-CN" altLang="zh-CN" dirty="0"/>
                  <a:t>可得地方政府</a:t>
                </a:r>
                <a:r>
                  <a:rPr lang="en-US" altLang="zh-CN" dirty="0"/>
                  <a:t>A</a:t>
                </a:r>
                <a:r>
                  <a:rPr lang="zh-CN" altLang="en-US" dirty="0"/>
                  <a:t>、</a:t>
                </a:r>
                <a:r>
                  <a:rPr lang="en-US" altLang="zh-CN" dirty="0"/>
                  <a:t>B</a:t>
                </a:r>
                <a:r>
                  <a:rPr lang="zh-CN" altLang="zh-CN" dirty="0"/>
                  <a:t>的环境规制力度为：</a:t>
                </a: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a:latin typeface="Cambria Math" panose="02040503050406030204" pitchFamily="18" charset="0"/>
                            </a:rPr>
                            <m:t>1</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a:latin typeface="Cambria Math" panose="02040503050406030204" pitchFamily="18" charset="0"/>
                            </a:rPr>
                            <m:t>2</m:t>
                          </m:r>
                        </m:sub>
                      </m:sSub>
                    </m:oMath>
                  </m:oMathPara>
                </a14:m>
                <a:endParaRPr lang="zh-CN" altLang="zh-CN" dirty="0"/>
              </a:p>
              <a:p>
                <a:r>
                  <a:rPr lang="zh-CN" altLang="en-US" dirty="0"/>
                  <a:t>可得对</a:t>
                </a:r>
                <a:r>
                  <a:rPr lang="zh-CN" altLang="zh-CN" dirty="0"/>
                  <a:t>地方政府</a:t>
                </a:r>
                <a:r>
                  <a:rPr lang="en-US" altLang="zh-CN" dirty="0"/>
                  <a:t>A</a:t>
                </a:r>
                <a:r>
                  <a:rPr lang="zh-CN" altLang="en-US" dirty="0"/>
                  <a:t>、</a:t>
                </a:r>
                <a:r>
                  <a:rPr lang="en-US" altLang="zh-CN" dirty="0"/>
                  <a:t>B</a:t>
                </a:r>
                <a:r>
                  <a:rPr lang="zh-CN" altLang="zh-CN" dirty="0"/>
                  <a:t>的</a:t>
                </a:r>
                <a:r>
                  <a:rPr lang="zh-CN" altLang="en-US" dirty="0"/>
                  <a:t>激励系数</a:t>
                </a:r>
                <a:r>
                  <a:rPr lang="zh-CN" altLang="zh-CN" dirty="0"/>
                  <a:t>为</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1+</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1</m:t>
                              </m:r>
                            </m:sub>
                          </m:sSub>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up>
                              <m:r>
                                <a:rPr lang="en-US" altLang="zh-CN">
                                  <a:latin typeface="Cambria Math" panose="02040503050406030204" pitchFamily="18" charset="0"/>
                                </a:rPr>
                                <m:t>2</m:t>
                              </m:r>
                            </m:sup>
                          </m:sSubSup>
                        </m:den>
                      </m:f>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1+</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2</m:t>
                              </m:r>
                            </m:sub>
                          </m:sSub>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up>
                              <m:r>
                                <a:rPr lang="en-US" altLang="zh-CN">
                                  <a:latin typeface="Cambria Math" panose="02040503050406030204" pitchFamily="18" charset="0"/>
                                </a:rPr>
                                <m:t>2</m:t>
                              </m:r>
                            </m:sup>
                          </m:sSubSup>
                        </m:den>
                      </m:f>
                    </m:oMath>
                  </m:oMathPara>
                </a14:m>
                <a:endParaRPr lang="zh-CN" altLang="zh-CN" dirty="0"/>
              </a:p>
              <a:p>
                <a:endParaRPr lang="zh-CN" altLang="zh-CN" dirty="0"/>
              </a:p>
              <a:p>
                <a:r>
                  <a:rPr lang="zh-CN" altLang="zh-CN" dirty="0"/>
                  <a:t>有上文可知，</a:t>
                </a: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m</m:t>
                        </m:r>
                      </m:e>
                      <m:sub>
                        <m:r>
                          <a:rPr lang="en-US" altLang="zh-CN">
                            <a:latin typeface="Cambria Math" panose="02040503050406030204" pitchFamily="18" charset="0"/>
                          </a:rPr>
                          <m:t>1</m:t>
                        </m:r>
                      </m:sub>
                    </m:sSub>
                    <m:r>
                      <a:rPr lang="en-US" altLang="zh-CN" i="1">
                        <a:latin typeface="Cambria Math" panose="02040503050406030204" pitchFamily="18" charset="0"/>
                      </a:rPr>
                      <m:t>&gt;</m:t>
                    </m:r>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m</m:t>
                        </m:r>
                      </m:e>
                      <m:sub>
                        <m:r>
                          <a:rPr lang="en-US" altLang="zh-CN">
                            <a:latin typeface="Cambria Math" panose="02040503050406030204" pitchFamily="18" charset="0"/>
                          </a:rPr>
                          <m:t>2</m:t>
                        </m:r>
                      </m:sub>
                    </m:sSub>
                    <m:r>
                      <a:rPr lang="en-US" altLang="zh-CN" i="1">
                        <a:latin typeface="Cambria Math" panose="02040503050406030204" pitchFamily="18" charset="0"/>
                      </a:rPr>
                      <m:t>&gt;0,</m:t>
                    </m:r>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1</m:t>
                        </m:r>
                      </m:sub>
                    </m:sSub>
                    <m:r>
                      <a:rPr lang="en-US" altLang="zh-CN" i="1">
                        <a:latin typeface="Cambria Math" panose="02040503050406030204" pitchFamily="18" charset="0"/>
                      </a:rPr>
                      <m:t>&gt;</m:t>
                    </m:r>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2</m:t>
                        </m:r>
                      </m:sub>
                    </m:sSub>
                    <m:r>
                      <a:rPr lang="en-US" altLang="zh-CN" i="1">
                        <a:latin typeface="Cambria Math" panose="02040503050406030204" pitchFamily="18" charset="0"/>
                      </a:rPr>
                      <m:t>&gt;0,</m:t>
                    </m:r>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1</m:t>
                        </m:r>
                      </m:sub>
                    </m:sSub>
                    <m:r>
                      <a:rPr lang="en-US" altLang="zh-CN" i="1">
                        <a:latin typeface="Cambria Math" panose="02040503050406030204" pitchFamily="18" charset="0"/>
                      </a:rPr>
                      <m:t>&gt;</m:t>
                    </m:r>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2</m:t>
                        </m:r>
                      </m:sub>
                    </m:sSub>
                    <m:r>
                      <a:rPr lang="en-US" altLang="zh-CN" i="1">
                        <a:latin typeface="Cambria Math" panose="02040503050406030204" pitchFamily="18" charset="0"/>
                      </a:rPr>
                      <m:t>&gt;0,</m:t>
                    </m:r>
                    <m:sSub>
                      <m:sSubPr>
                        <m:ctrlPr>
                          <a:rPr lang="zh-CN" altLang="zh-CN" sz="2400" i="1">
                            <a:latin typeface="Cambria Math" panose="02040503050406030204" pitchFamily="18" charset="0"/>
                          </a:rPr>
                        </m:ctrlPr>
                      </m:sSubPr>
                      <m:e>
                        <m:r>
                          <a:rPr lang="en-US" altLang="zh-CN">
                            <a:latin typeface="Cambria Math" panose="02040503050406030204" pitchFamily="18" charset="0"/>
                          </a:rPr>
                          <m:t>0&lt;</m:t>
                        </m:r>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r>
                      <a:rPr lang="en-US" altLang="zh-CN" i="1">
                        <a:latin typeface="Cambria Math" panose="02040503050406030204" pitchFamily="18" charset="0"/>
                      </a:rPr>
                      <m:t>&lt;</m:t>
                    </m:r>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oMath>
                </a14:m>
                <a:r>
                  <a:rPr lang="en-US" altLang="zh-CN" dirty="0"/>
                  <a:t>,</a:t>
                </a:r>
                <a:r>
                  <a:rPr lang="zh-CN" altLang="zh-CN" dirty="0"/>
                  <a:t>可以得出</a:t>
                </a:r>
                <a14:m>
                  <m:oMath xmlns:m="http://schemas.openxmlformats.org/officeDocument/2006/math">
                    <m:sSub>
                      <m:sSubPr>
                        <m:ctrlPr>
                          <a:rPr lang="zh-CN" altLang="zh-CN" sz="2400" i="1">
                            <a:latin typeface="Cambria Math" panose="02040503050406030204" pitchFamily="18" charset="0"/>
                          </a:rPr>
                        </m:ctrlPr>
                      </m:sSubPr>
                      <m:e>
                        <m:sSub>
                          <m:sSubPr>
                            <m:ctrlPr>
                              <a:rPr lang="zh-CN" altLang="zh-CN" sz="24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r>
                          <a:rPr lang="en-US" altLang="zh-CN">
                            <a:latin typeface="Cambria Math" panose="02040503050406030204" pitchFamily="18" charset="0"/>
                          </a:rPr>
                          <m:t>&lt;</m:t>
                        </m:r>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a:rPr lang="en-US" altLang="zh-CN" i="1">
                        <a:latin typeface="Cambria Math" panose="02040503050406030204" pitchFamily="18" charset="0"/>
                      </a:rPr>
                      <m:t>&lt;1</m:t>
                    </m:r>
                  </m:oMath>
                </a14:m>
                <a:r>
                  <a:rPr lang="zh-CN" altLang="zh-CN" dirty="0"/>
                  <a:t>。</a:t>
                </a:r>
                <a:endParaRPr lang="en-US" altLang="zh-CN" sz="2400" dirty="0"/>
              </a:p>
              <a:p>
                <a:pPr>
                  <a:buFont typeface="Wingdings" pitchFamily="2" charset="2"/>
                  <a:buChar char="u"/>
                </a:pPr>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309654" y="1258187"/>
                <a:ext cx="10715700" cy="4026743"/>
              </a:xfrm>
              <a:prstGeom prst="rect">
                <a:avLst/>
              </a:prstGeom>
              <a:blipFill>
                <a:blip r:embed="rId3"/>
                <a:stretch>
                  <a:fillRect l="-512" t="-10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133128"/>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flipV="1">
            <a:off x="4809040" y="946437"/>
            <a:ext cx="7382960" cy="5230"/>
          </a:xfrm>
          <a:prstGeom prst="line">
            <a:avLst/>
          </a:prstGeom>
          <a:solidFill>
            <a:schemeClr val="accent1"/>
          </a:solidFill>
          <a:ln w="2222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75978" y="363237"/>
            <a:ext cx="5410170" cy="601130"/>
          </a:xfrm>
          <a:prstGeom prst="parallelogram">
            <a:avLst>
              <a:gd name="adj" fmla="val 41624"/>
            </a:avLst>
          </a:prstGeom>
          <a:solidFill>
            <a:srgbClr val="0C589E"/>
          </a:soli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832585" y="462599"/>
            <a:ext cx="595290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en-US" sz="2400" dirty="0">
                <a:solidFill>
                  <a:schemeClr val="bg1"/>
                </a:solidFill>
                <a:latin typeface="+mn-ea"/>
                <a:ea typeface="+mn-ea"/>
                <a:cs typeface="+mn-ea"/>
                <a:sym typeface="+mn-lt"/>
              </a:rPr>
              <a:t>制度背景与机制分析</a:t>
            </a: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0C589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3881422" y="6000768"/>
            <a:ext cx="10583963" cy="629"/>
          </a:xfrm>
          <a:prstGeom prst="line">
            <a:avLst/>
          </a:prstGeom>
          <a:ln w="12700">
            <a:solidFill>
              <a:srgbClr val="0C589E"/>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255" y="205436"/>
            <a:ext cx="1332458" cy="916731"/>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309654" y="1258187"/>
                <a:ext cx="10715700" cy="3162212"/>
              </a:xfrm>
              <a:prstGeom prst="rect">
                <a:avLst/>
              </a:prstGeom>
            </p:spPr>
            <p:txBody>
              <a:bodyPr wrap="square">
                <a:spAutoFit/>
              </a:bodyPr>
              <a:lstStyle/>
              <a:p>
                <a:r>
                  <a:rPr lang="zh-CN" altLang="zh-CN" b="1" dirty="0"/>
                  <a:t>（</a:t>
                </a:r>
                <a:r>
                  <a:rPr lang="zh-CN" altLang="en-US" b="1" dirty="0"/>
                  <a:t>二</a:t>
                </a:r>
                <a:r>
                  <a:rPr lang="zh-CN" altLang="zh-CN" b="1" dirty="0"/>
                  <a:t>）</a:t>
                </a:r>
                <a:r>
                  <a:rPr lang="zh-CN" altLang="en-US" b="1" dirty="0"/>
                  <a:t>机制分析与假说</a:t>
                </a:r>
                <a:endParaRPr lang="en-US" altLang="zh-CN" b="1" dirty="0"/>
              </a:p>
              <a:p>
                <a:r>
                  <a:rPr lang="en-US" altLang="zh-CN" dirty="0"/>
                  <a:t>    </a:t>
                </a:r>
                <a:r>
                  <a:rPr lang="en-US" altLang="zh-CN" b="1" dirty="0"/>
                  <a:t>——</a:t>
                </a:r>
                <a:r>
                  <a:rPr lang="zh-CN" altLang="zh-CN" b="1" dirty="0"/>
                  <a:t>完全信息下的委托代理模型</a:t>
                </a:r>
                <a:endParaRPr lang="zh-CN" altLang="zh-CN" dirty="0"/>
              </a:p>
              <a:p>
                <a:endParaRPr lang="en-US" altLang="zh-CN" dirty="0"/>
              </a:p>
              <a:p>
                <a:r>
                  <a:rPr lang="zh-CN" altLang="zh-CN" dirty="0"/>
                  <a:t>可行契约的委托代理模型可以表示为：</a:t>
                </a:r>
              </a:p>
              <a:p>
                <a14:m>
                  <m:oMath xmlns:m="http://schemas.openxmlformats.org/officeDocument/2006/math">
                    <m:func>
                      <m:funcPr>
                        <m:ctrlPr>
                          <a:rPr lang="zh-CN" altLang="zh-CN" sz="2800" i="1">
                            <a:latin typeface="Cambria Math" panose="02040503050406030204" pitchFamily="18" charset="0"/>
                          </a:rPr>
                        </m:ctrlPr>
                      </m:funcPr>
                      <m:fName>
                        <m:limLow>
                          <m:limLowPr>
                            <m:ctrlPr>
                              <a:rPr lang="zh-CN" altLang="zh-CN" sz="2800"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𝑆</m:t>
                            </m:r>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lim>
                        </m:limLow>
                      </m:fName>
                      <m:e>
                        <m:d>
                          <m:dPr>
                            <m:begChr m:val="["/>
                            <m:endChr m:val="]"/>
                            <m:ctrlPr>
                              <a:rPr lang="zh-CN" altLang="zh-CN" sz="2800" i="1">
                                <a:latin typeface="Cambria Math" panose="02040503050406030204" pitchFamily="18" charset="0"/>
                              </a:rPr>
                            </m:ctrlPr>
                          </m:dPr>
                          <m:e>
                            <m:d>
                              <m:dPr>
                                <m:ctrlPr>
                                  <a:rPr lang="zh-CN" altLang="zh-CN" sz="2800"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e>
                            </m:d>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r>
                                  <a:rPr lang="en-US" altLang="zh-CN">
                                    <a:latin typeface="Cambria Math" panose="02040503050406030204" pitchFamily="18" charset="0"/>
                                  </a:rPr>
                                  <m:t>+</m:t>
                                </m:r>
                                <m:r>
                                  <m:rPr>
                                    <m:sty m:val="p"/>
                                  </m:rPr>
                                  <a:rPr lang="en-US" altLang="zh-CN">
                                    <a:latin typeface="Cambria Math" panose="02040503050406030204" pitchFamily="18" charset="0"/>
                                  </a:rPr>
                                  <m:t>β</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1</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s</m:t>
                            </m:r>
                            <m:r>
                              <a:rPr lang="en-US" altLang="zh-CN">
                                <a:latin typeface="Cambria Math" panose="02040503050406030204" pitchFamily="18" charset="0"/>
                              </a:rPr>
                              <m:t>+</m:t>
                            </m:r>
                            <m:d>
                              <m:dPr>
                                <m:ctrlPr>
                                  <a:rPr lang="zh-CN" altLang="zh-CN" sz="2800"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e>
                            </m:d>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β</m:t>
                                </m:r>
                                <m:sSub>
                                  <m:sSubPr>
                                    <m:ctrlPr>
                                      <a:rPr lang="zh-CN" altLang="zh-CN" sz="2800"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2</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s</m:t>
                            </m:r>
                          </m:e>
                        </m:d>
                        <m:r>
                          <a:rPr lang="en-US" altLang="zh-CN">
                            <a:latin typeface="Cambria Math" panose="02040503050406030204" pitchFamily="18" charset="0"/>
                          </a:rPr>
                          <m:t>        </m:t>
                        </m:r>
                        <m:r>
                          <a:rPr lang="zh-CN" altLang="zh-CN">
                            <a:latin typeface="Cambria Math" panose="02040503050406030204" pitchFamily="18" charset="0"/>
                          </a:rPr>
                          <m:t>①</m:t>
                        </m:r>
                        <m:r>
                          <a:rPr lang="en-US" altLang="zh-CN">
                            <a:latin typeface="Cambria Math" panose="02040503050406030204" pitchFamily="18" charset="0"/>
                          </a:rPr>
                          <m:t> </m:t>
                        </m:r>
                      </m:e>
                    </m:func>
                  </m:oMath>
                </a14:m>
                <a:r>
                  <a:rPr lang="en-US" altLang="zh-CN" dirty="0"/>
                  <a:t> </a:t>
                </a:r>
              </a:p>
              <a:p>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β</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1</m:t>
                        </m:r>
                      </m:sub>
                    </m:sSub>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1</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a:latin typeface="Cambria Math" panose="02040503050406030204" pitchFamily="18" charset="0"/>
                          </a:rPr>
                          <m:t>1</m:t>
                        </m:r>
                      </m:sub>
                    </m:sSub>
                  </m:oMath>
                </a14:m>
                <a:r>
                  <a:rPr lang="en-US" altLang="zh-CN" dirty="0"/>
                  <a:t>  </a:t>
                </a:r>
                <a14:m>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a:latin typeface="Cambria Math" panose="02040503050406030204" pitchFamily="18" charset="0"/>
                      </a:rPr>
                      <m:t> </m:t>
                    </m:r>
                    <m:r>
                      <a:rPr lang="zh-CN" altLang="zh-CN">
                        <a:latin typeface="Cambria Math" panose="02040503050406030204" pitchFamily="18" charset="0"/>
                      </a:rPr>
                      <m:t>④</m:t>
                    </m:r>
                  </m:oMath>
                </a14:m>
                <a:endParaRPr lang="en-US" altLang="zh-CN" sz="2800" dirty="0"/>
              </a:p>
              <a:p>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a:latin typeface="Cambria Math" panose="02040503050406030204" pitchFamily="18" charset="0"/>
                          </a:rPr>
                          <m:t>2</m:t>
                        </m:r>
                      </m:sub>
                    </m:sSub>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a:latin typeface="Cambria Math" panose="02040503050406030204" pitchFamily="18" charset="0"/>
                          </a:rPr>
                          <m:t>+</m:t>
                        </m:r>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β</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b</m:t>
                        </m:r>
                      </m:e>
                      <m:sub>
                        <m:r>
                          <a:rPr lang="en-US" altLang="zh-CN">
                            <a:latin typeface="Cambria Math" panose="02040503050406030204" pitchFamily="18" charset="0"/>
                          </a:rPr>
                          <m:t>2</m:t>
                        </m:r>
                      </m:sub>
                    </m:sSub>
                    <m:r>
                      <a:rPr lang="en-US" altLang="zh-CN">
                        <a:latin typeface="Cambria Math" panose="02040503050406030204" pitchFamily="18" charset="0"/>
                      </a:rPr>
                      <m:t>+</m:t>
                    </m:r>
                    <m:r>
                      <m:rPr>
                        <m:sty m:val="p"/>
                      </m:rPr>
                      <a:rPr lang="en-US" altLang="zh-CN">
                        <a:latin typeface="Cambria Math" panose="02040503050406030204" pitchFamily="18" charset="0"/>
                      </a:rPr>
                      <m:t>s</m:t>
                    </m:r>
                    <m:r>
                      <a:rPr lang="en-US" altLang="zh-CN" i="1">
                        <a:latin typeface="Cambria Math" panose="02040503050406030204" pitchFamily="18" charset="0"/>
                      </a:rPr>
                      <m:t>−</m:t>
                    </m:r>
                    <m:r>
                      <m:rPr>
                        <m:sty m:val="p"/>
                      </m:rPr>
                      <a:rPr lang="en-US" altLang="zh-CN">
                        <a:latin typeface="Cambria Math" panose="02040503050406030204" pitchFamily="18" charset="0"/>
                      </a:rPr>
                      <m:t>C</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a:latin typeface="Cambria Math" panose="02040503050406030204" pitchFamily="18" charset="0"/>
                              </a:rPr>
                              <m:t>2</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ρ</m:t>
                                    </m:r>
                                  </m:e>
                                  <m:sub>
                                    <m:r>
                                      <a:rPr lang="en-US" altLang="zh-CN">
                                        <a:latin typeface="Cambria Math" panose="02040503050406030204" pitchFamily="18" charset="0"/>
                                      </a:rPr>
                                      <m:t>2</m:t>
                                    </m:r>
                                  </m:sub>
                                </m:sSub>
                                <m:r>
                                  <m:rPr>
                                    <m:sty m:val="p"/>
                                  </m:rPr>
                                  <a:rPr lang="en-US" altLang="zh-CN">
                                    <a:latin typeface="Cambria Math" panose="02040503050406030204" pitchFamily="18" charset="0"/>
                                  </a:rPr>
                                  <m:t>k</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a:latin typeface="Cambria Math" panose="02040503050406030204" pitchFamily="18" charset="0"/>
                                  </a:rPr>
                                  <m:t>2</m:t>
                                </m:r>
                              </m:sub>
                            </m:sSub>
                          </m:e>
                          <m:sup>
                            <m:r>
                              <a:rPr lang="en-US" altLang="zh-CN">
                                <a:latin typeface="Cambria Math" panose="02040503050406030204" pitchFamily="18" charset="0"/>
                              </a:rPr>
                              <m:t>2</m:t>
                            </m:r>
                          </m:sup>
                        </m:sSup>
                      </m:num>
                      <m:den>
                        <m:r>
                          <a:rPr lang="en-US" altLang="zh-CN" i="1">
                            <a:latin typeface="Cambria Math" panose="02040503050406030204" pitchFamily="18" charset="0"/>
                          </a:rPr>
                          <m:t>2</m:t>
                        </m:r>
                      </m:den>
                    </m:f>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r</m:t>
                        </m:r>
                      </m:e>
                      <m:sub>
                        <m:r>
                          <a:rPr lang="en-US" altLang="zh-CN">
                            <a:latin typeface="Cambria Math" panose="02040503050406030204" pitchFamily="18" charset="0"/>
                          </a:rPr>
                          <m:t>2</m:t>
                        </m:r>
                      </m:sub>
                    </m:sSub>
                  </m:oMath>
                </a14:m>
                <a:r>
                  <a:rPr lang="en-US" altLang="zh-CN" dirty="0"/>
                  <a:t>  </a:t>
                </a:r>
                <a14:m>
                  <m:oMath xmlns:m="http://schemas.openxmlformats.org/officeDocument/2006/math">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a:latin typeface="Cambria Math" panose="02040503050406030204" pitchFamily="18" charset="0"/>
                      </a:rPr>
                      <m:t>  </m:t>
                    </m:r>
                    <m:r>
                      <a:rPr lang="zh-CN" altLang="zh-CN">
                        <a:latin typeface="Cambria Math" panose="02040503050406030204" pitchFamily="18" charset="0"/>
                      </a:rPr>
                      <m:t>⑤</m:t>
                    </m:r>
                  </m:oMath>
                </a14:m>
                <a:endParaRPr lang="zh-CN" altLang="zh-CN" dirty="0"/>
              </a:p>
              <a:p>
                <a:endParaRPr lang="zh-CN" altLang="en-US" sz="2800" dirty="0"/>
              </a:p>
            </p:txBody>
          </p:sp>
        </mc:Choice>
        <mc:Fallback xmlns="">
          <p:sp>
            <p:nvSpPr>
              <p:cNvPr id="9" name="矩形 8"/>
              <p:cNvSpPr>
                <a:spLocks noRot="1" noChangeAspect="1" noMove="1" noResize="1" noEditPoints="1" noAdjustHandles="1" noChangeArrowheads="1" noChangeShapeType="1" noTextEdit="1"/>
              </p:cNvSpPr>
              <p:nvPr/>
            </p:nvSpPr>
            <p:spPr>
              <a:xfrm>
                <a:off x="1309654" y="1258187"/>
                <a:ext cx="10715700" cy="3162212"/>
              </a:xfrm>
              <a:prstGeom prst="rect">
                <a:avLst/>
              </a:prstGeom>
              <a:blipFill>
                <a:blip r:embed="rId3"/>
                <a:stretch>
                  <a:fillRect l="-512" t="-1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2515277"/>
      </p:ext>
    </p:extLst>
  </p:cSld>
  <p:clrMapOvr>
    <a:masterClrMapping/>
  </p:clrMapOvr>
  <p:transition spd="med">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FF"/>
        </a:solidFill>
        <a:ln>
          <a:noFill/>
        </a:ln>
      </a:spPr>
      <a:bodyPr vert="horz" wrap="square" lIns="91440" tIns="45720" rIns="91440" bIns="45720" numCol="1" anchor="t"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17440</TotalTime>
  <Pages>0</Pages>
  <Words>2648</Words>
  <Characters>0</Characters>
  <Application>Microsoft Office PowerPoint</Application>
  <DocSecurity>0</DocSecurity>
  <PresentationFormat>宽屏</PresentationFormat>
  <Lines>0</Lines>
  <Paragraphs>566</Paragraphs>
  <Slides>27</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微软雅黑</vt:lpstr>
      <vt:lpstr>Arial</vt:lpstr>
      <vt:lpstr>Arial Black</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suzy</dc:creator>
  <cp:keywords/>
  <dc:description/>
  <cp:lastModifiedBy>安 黎</cp:lastModifiedBy>
  <cp:revision>434</cp:revision>
  <dcterms:created xsi:type="dcterms:W3CDTF">2015-06-03T08:54:00Z</dcterms:created>
  <dcterms:modified xsi:type="dcterms:W3CDTF">2019-06-03T12:46:13Z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