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D"/>
          </a:solidFill>
        </a:fill>
      </a:tcStyle>
    </a:wholeTbl>
    <a:band2H>
      <a:tcTxStyle b="def" i="def"/>
      <a:tcStyle>
        <a:tcBdr/>
        <a:fill>
          <a:solidFill>
            <a:srgbClr val="FFE9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CD1"/>
          </a:solidFill>
        </a:fill>
      </a:tcStyle>
    </a:wholeTbl>
    <a:band2H>
      <a:tcTxStyle b="def" i="def"/>
      <a:tcStyle>
        <a:tcBdr/>
        <a:fill>
          <a:solidFill>
            <a:srgbClr val="ECF5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03" latinLnBrk="0">
      <a:defRPr sz="1200">
        <a:latin typeface="+mn-lt"/>
        <a:ea typeface="+mn-ea"/>
        <a:cs typeface="+mn-cs"/>
        <a:sym typeface="Helvetica"/>
      </a:defRPr>
    </a:lvl1pPr>
    <a:lvl2pPr indent="228600" defTabSz="914303" latinLnBrk="0">
      <a:defRPr sz="1200">
        <a:latin typeface="+mn-lt"/>
        <a:ea typeface="+mn-ea"/>
        <a:cs typeface="+mn-cs"/>
        <a:sym typeface="Helvetica"/>
      </a:defRPr>
    </a:lvl2pPr>
    <a:lvl3pPr indent="457200" defTabSz="914303" latinLnBrk="0">
      <a:defRPr sz="1200">
        <a:latin typeface="+mn-lt"/>
        <a:ea typeface="+mn-ea"/>
        <a:cs typeface="+mn-cs"/>
        <a:sym typeface="Helvetica"/>
      </a:defRPr>
    </a:lvl3pPr>
    <a:lvl4pPr indent="685800" defTabSz="914303" latinLnBrk="0">
      <a:defRPr sz="1200">
        <a:latin typeface="+mn-lt"/>
        <a:ea typeface="+mn-ea"/>
        <a:cs typeface="+mn-cs"/>
        <a:sym typeface="Helvetica"/>
      </a:defRPr>
    </a:lvl4pPr>
    <a:lvl5pPr indent="914400" defTabSz="914303" latinLnBrk="0">
      <a:defRPr sz="1200">
        <a:latin typeface="+mn-lt"/>
        <a:ea typeface="+mn-ea"/>
        <a:cs typeface="+mn-cs"/>
        <a:sym typeface="Helvetica"/>
      </a:defRPr>
    </a:lvl5pPr>
    <a:lvl6pPr indent="1143000" defTabSz="914303" latinLnBrk="0">
      <a:defRPr sz="1200">
        <a:latin typeface="+mn-lt"/>
        <a:ea typeface="+mn-ea"/>
        <a:cs typeface="+mn-cs"/>
        <a:sym typeface="Helvetica"/>
      </a:defRPr>
    </a:lvl6pPr>
    <a:lvl7pPr indent="1371600" defTabSz="914303" latinLnBrk="0">
      <a:defRPr sz="1200">
        <a:latin typeface="+mn-lt"/>
        <a:ea typeface="+mn-ea"/>
        <a:cs typeface="+mn-cs"/>
        <a:sym typeface="Helvetica"/>
      </a:defRPr>
    </a:lvl7pPr>
    <a:lvl8pPr indent="1600200" defTabSz="914303" latinLnBrk="0">
      <a:defRPr sz="1200">
        <a:latin typeface="+mn-lt"/>
        <a:ea typeface="+mn-ea"/>
        <a:cs typeface="+mn-cs"/>
        <a:sym typeface="Helvetica"/>
      </a:defRPr>
    </a:lvl8pPr>
    <a:lvl9pPr indent="1828800" defTabSz="914303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6"/>
          <p:cNvGrpSpPr/>
          <p:nvPr/>
        </p:nvGrpSpPr>
        <p:grpSpPr>
          <a:xfrm>
            <a:off x="-1" y="-1685365"/>
            <a:ext cx="12199354" cy="1730133"/>
            <a:chOff x="0" y="0"/>
            <a:chExt cx="12199352" cy="1730132"/>
          </a:xfrm>
        </p:grpSpPr>
        <p:sp>
          <p:nvSpPr>
            <p:cNvPr id="30" name="矩形 7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椭圆 8"/>
            <p:cNvSpPr/>
            <p:nvPr/>
          </p:nvSpPr>
          <p:spPr>
            <a:xfrm>
              <a:off x="475128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32" name="椭圆 9"/>
            <p:cNvSpPr/>
            <p:nvPr/>
          </p:nvSpPr>
          <p:spPr>
            <a:xfrm>
              <a:off x="185824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椭圆 10"/>
            <p:cNvSpPr/>
            <p:nvPr/>
          </p:nvSpPr>
          <p:spPr>
            <a:xfrm>
              <a:off x="3241363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文本框 11"/>
            <p:cNvSpPr txBox="1"/>
            <p:nvPr/>
          </p:nvSpPr>
          <p:spPr>
            <a:xfrm>
              <a:off x="82748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1452292" y="798571"/>
              <a:ext cx="13363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36" name="文本框 13"/>
            <p:cNvSpPr txBox="1"/>
            <p:nvPr/>
          </p:nvSpPr>
          <p:spPr>
            <a:xfrm>
              <a:off x="2661416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37" name="椭圆 14"/>
            <p:cNvSpPr/>
            <p:nvPr/>
          </p:nvSpPr>
          <p:spPr>
            <a:xfrm>
              <a:off x="6007596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文本框 15"/>
            <p:cNvSpPr txBox="1"/>
            <p:nvPr/>
          </p:nvSpPr>
          <p:spPr>
            <a:xfrm>
              <a:off x="551910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39" name="椭圆 16"/>
            <p:cNvSpPr/>
            <p:nvPr/>
          </p:nvSpPr>
          <p:spPr>
            <a:xfrm>
              <a:off x="4624480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4042135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41" name="文本框 18"/>
            <p:cNvSpPr txBox="1"/>
            <p:nvPr/>
          </p:nvSpPr>
          <p:spPr>
            <a:xfrm>
              <a:off x="9790944" y="36235"/>
              <a:ext cx="2408409" cy="16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标题：微软雅黑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字号：</a:t>
              </a:r>
              <a:r>
                <a:t>28-32-48(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</a:t>
              </a:r>
              <a:r>
                <a:t>)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正文：微软雅黑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字号：</a:t>
              </a:r>
              <a:r>
                <a:t>14-18-22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行距：</a:t>
              </a:r>
              <a:r>
                <a:t>1.2-1.3</a:t>
              </a:r>
            </a:p>
          </p:txBody>
        </p:sp>
        <p:sp>
          <p:nvSpPr>
            <p:cNvPr id="42" name="椭圆 19"/>
            <p:cNvSpPr/>
            <p:nvPr/>
          </p:nvSpPr>
          <p:spPr>
            <a:xfrm>
              <a:off x="7390713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文本框 20"/>
            <p:cNvSpPr txBox="1"/>
            <p:nvPr/>
          </p:nvSpPr>
          <p:spPr>
            <a:xfrm>
              <a:off x="6914614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44" name="椭圆 21"/>
            <p:cNvSpPr/>
            <p:nvPr/>
          </p:nvSpPr>
          <p:spPr>
            <a:xfrm>
              <a:off x="8773831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8310122" y="798571"/>
              <a:ext cx="1490611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pic>
        <p:nvPicPr>
          <p:cNvPr id="4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0" t="0" r="7637" b="5465"/>
          <a:stretch>
            <a:fillRect/>
          </a:stretch>
        </p:blipFill>
        <p:spPr>
          <a:xfrm>
            <a:off x="5710892" y="109173"/>
            <a:ext cx="6481108" cy="674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654" y="4401701"/>
            <a:ext cx="664523" cy="54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799" y="5363800"/>
            <a:ext cx="5511264" cy="142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图片 11" descr="图片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4807" y="495784"/>
            <a:ext cx="3017784" cy="34750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690108" y="1071138"/>
            <a:ext cx="9023236" cy="1429298"/>
          </a:xfrm>
          <a:prstGeom prst="rect">
            <a:avLst/>
          </a:prstGeom>
        </p:spPr>
        <p:txBody>
          <a:bodyPr/>
          <a:lstStyle>
            <a:lvl1pPr>
              <a:defRPr spc="150"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724614" y="2757607"/>
            <a:ext cx="5369913" cy="484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41"/>
          <p:cNvGrpSpPr/>
          <p:nvPr/>
        </p:nvGrpSpPr>
        <p:grpSpPr>
          <a:xfrm>
            <a:off x="0" y="-1685365"/>
            <a:ext cx="12218114" cy="1752097"/>
            <a:chOff x="0" y="0"/>
            <a:chExt cx="12218113" cy="1752096"/>
          </a:xfrm>
        </p:grpSpPr>
        <p:sp>
          <p:nvSpPr>
            <p:cNvPr id="60" name="矩形 42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椭圆 43"/>
            <p:cNvSpPr/>
            <p:nvPr/>
          </p:nvSpPr>
          <p:spPr>
            <a:xfrm>
              <a:off x="410960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62" name="椭圆 44"/>
            <p:cNvSpPr/>
            <p:nvPr/>
          </p:nvSpPr>
          <p:spPr>
            <a:xfrm>
              <a:off x="177803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椭圆 45"/>
            <p:cNvSpPr/>
            <p:nvPr/>
          </p:nvSpPr>
          <p:spPr>
            <a:xfrm>
              <a:off x="3145110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文本框 46"/>
            <p:cNvSpPr txBox="1"/>
            <p:nvPr/>
          </p:nvSpPr>
          <p:spPr>
            <a:xfrm>
              <a:off x="18580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65" name="文本框 47"/>
            <p:cNvSpPr txBox="1"/>
            <p:nvPr/>
          </p:nvSpPr>
          <p:spPr>
            <a:xfrm>
              <a:off x="1341516" y="798571"/>
              <a:ext cx="14214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66" name="文本框 48"/>
            <p:cNvSpPr txBox="1"/>
            <p:nvPr/>
          </p:nvSpPr>
          <p:spPr>
            <a:xfrm>
              <a:off x="2623213" y="798571"/>
              <a:ext cx="1610275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67" name="椭圆 49"/>
            <p:cNvSpPr/>
            <p:nvPr/>
          </p:nvSpPr>
          <p:spPr>
            <a:xfrm>
              <a:off x="5879260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文本框 50"/>
            <p:cNvSpPr txBox="1"/>
            <p:nvPr/>
          </p:nvSpPr>
          <p:spPr>
            <a:xfrm>
              <a:off x="539077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69" name="椭圆 51"/>
            <p:cNvSpPr/>
            <p:nvPr/>
          </p:nvSpPr>
          <p:spPr>
            <a:xfrm>
              <a:off x="4512185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文本框 52"/>
            <p:cNvSpPr txBox="1"/>
            <p:nvPr/>
          </p:nvSpPr>
          <p:spPr>
            <a:xfrm>
              <a:off x="3945883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71" name="文本框 53"/>
            <p:cNvSpPr txBox="1"/>
            <p:nvPr/>
          </p:nvSpPr>
          <p:spPr>
            <a:xfrm>
              <a:off x="9566354" y="20193"/>
              <a:ext cx="2651760" cy="173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标题正文：微软雅黑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封面字号：</a:t>
              </a:r>
              <a:r>
                <a:t>18-28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小字</a:t>
              </a:r>
              <a:r>
                <a:t>)      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内页字号：</a:t>
              </a:r>
              <a:r>
                <a:t>18-22-28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内页行距：</a:t>
              </a:r>
              <a:r>
                <a:t>1.2-1.3-1.5</a:t>
              </a:r>
            </a:p>
          </p:txBody>
        </p:sp>
        <p:sp>
          <p:nvSpPr>
            <p:cNvPr id="72" name="椭圆 54"/>
            <p:cNvSpPr/>
            <p:nvPr/>
          </p:nvSpPr>
          <p:spPr>
            <a:xfrm>
              <a:off x="7246335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文本框 55"/>
            <p:cNvSpPr txBox="1"/>
            <p:nvPr/>
          </p:nvSpPr>
          <p:spPr>
            <a:xfrm>
              <a:off x="677023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74" name="椭圆 56"/>
            <p:cNvSpPr/>
            <p:nvPr/>
          </p:nvSpPr>
          <p:spPr>
            <a:xfrm>
              <a:off x="8613412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文本框 57"/>
            <p:cNvSpPr txBox="1"/>
            <p:nvPr/>
          </p:nvSpPr>
          <p:spPr>
            <a:xfrm>
              <a:off x="813366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606270" y="2747000"/>
            <a:ext cx="5677077" cy="33231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04850" indent="-24765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115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 marL="17018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4pPr>
            <a:lvl5pPr marL="21590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矩形 15"/>
          <p:cNvSpPr/>
          <p:nvPr/>
        </p:nvSpPr>
        <p:spPr>
          <a:xfrm rot="16200000">
            <a:off x="-1023200" y="1023201"/>
            <a:ext cx="6866413" cy="4820013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文本框 16"/>
          <p:cNvSpPr txBox="1"/>
          <p:nvPr/>
        </p:nvSpPr>
        <p:spPr>
          <a:xfrm>
            <a:off x="5656667" y="1261232"/>
            <a:ext cx="25559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36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1" name="文本框 17"/>
          <p:cNvSpPr txBox="1"/>
          <p:nvPr/>
        </p:nvSpPr>
        <p:spPr>
          <a:xfrm>
            <a:off x="5656667" y="1838544"/>
            <a:ext cx="23469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2000">
                <a:solidFill>
                  <a:srgbClr val="404040"/>
                </a:solidFill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4" y="5645961"/>
            <a:ext cx="1853346" cy="66452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直接连接符 18"/>
          <p:cNvSpPr/>
          <p:nvPr/>
        </p:nvSpPr>
        <p:spPr>
          <a:xfrm>
            <a:off x="5705378" y="2415819"/>
            <a:ext cx="165735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4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5937" y="-80475"/>
            <a:ext cx="121932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5606270" y="2747000"/>
            <a:ext cx="5677077" cy="33231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543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44600" indent="-3302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2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矩形 15"/>
          <p:cNvSpPr/>
          <p:nvPr/>
        </p:nvSpPr>
        <p:spPr>
          <a:xfrm rot="16200000">
            <a:off x="-1023200" y="1023201"/>
            <a:ext cx="6866413" cy="4820013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4" name="文本框 16"/>
          <p:cNvSpPr txBox="1"/>
          <p:nvPr/>
        </p:nvSpPr>
        <p:spPr>
          <a:xfrm>
            <a:off x="5656667" y="1261232"/>
            <a:ext cx="25559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36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05" name="文本框 17"/>
          <p:cNvSpPr txBox="1"/>
          <p:nvPr/>
        </p:nvSpPr>
        <p:spPr>
          <a:xfrm>
            <a:off x="5656667" y="1838544"/>
            <a:ext cx="23469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2000">
                <a:solidFill>
                  <a:srgbClr val="404040"/>
                </a:solidFill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10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4" y="5645961"/>
            <a:ext cx="1853346" cy="6645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直接连接符 18"/>
          <p:cNvSpPr/>
          <p:nvPr/>
        </p:nvSpPr>
        <p:spPr>
          <a:xfrm>
            <a:off x="5705378" y="2415819"/>
            <a:ext cx="165735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8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5937" y="-80475"/>
            <a:ext cx="121932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尾页-Slogan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275" y="1712747"/>
            <a:ext cx="8238729" cy="158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rcRect l="0" t="0" r="7637" b="5465"/>
          <a:stretch>
            <a:fillRect/>
          </a:stretch>
        </p:blipFill>
        <p:spPr>
          <a:xfrm>
            <a:off x="5710892" y="109173"/>
            <a:ext cx="6481108" cy="674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494" y="2910116"/>
            <a:ext cx="4218798" cy="48162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4637" y="315014"/>
            <a:ext cx="1103473" cy="396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17" y="291002"/>
            <a:ext cx="119113" cy="482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组合 29"/>
          <p:cNvGrpSpPr/>
          <p:nvPr/>
        </p:nvGrpSpPr>
        <p:grpSpPr>
          <a:xfrm>
            <a:off x="0" y="-1685365"/>
            <a:ext cx="12218114" cy="1752097"/>
            <a:chOff x="0" y="0"/>
            <a:chExt cx="12218113" cy="1752096"/>
          </a:xfrm>
        </p:grpSpPr>
        <p:sp>
          <p:nvSpPr>
            <p:cNvPr id="4" name="矩形 30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椭圆 31"/>
            <p:cNvSpPr/>
            <p:nvPr/>
          </p:nvSpPr>
          <p:spPr>
            <a:xfrm>
              <a:off x="410960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6" name="椭圆 32"/>
            <p:cNvSpPr/>
            <p:nvPr/>
          </p:nvSpPr>
          <p:spPr>
            <a:xfrm>
              <a:off x="177803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椭圆 33"/>
            <p:cNvSpPr/>
            <p:nvPr/>
          </p:nvSpPr>
          <p:spPr>
            <a:xfrm>
              <a:off x="3145110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文本框 34"/>
            <p:cNvSpPr txBox="1"/>
            <p:nvPr/>
          </p:nvSpPr>
          <p:spPr>
            <a:xfrm>
              <a:off x="18580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9" name="文本框 35"/>
            <p:cNvSpPr txBox="1"/>
            <p:nvPr/>
          </p:nvSpPr>
          <p:spPr>
            <a:xfrm>
              <a:off x="1341516" y="798571"/>
              <a:ext cx="14214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10" name="文本框 36"/>
            <p:cNvSpPr txBox="1"/>
            <p:nvPr/>
          </p:nvSpPr>
          <p:spPr>
            <a:xfrm>
              <a:off x="2623213" y="798571"/>
              <a:ext cx="1610275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11" name="椭圆 37"/>
            <p:cNvSpPr/>
            <p:nvPr/>
          </p:nvSpPr>
          <p:spPr>
            <a:xfrm>
              <a:off x="5879260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539077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13" name="椭圆 39"/>
            <p:cNvSpPr/>
            <p:nvPr/>
          </p:nvSpPr>
          <p:spPr>
            <a:xfrm>
              <a:off x="4512185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文本框 40"/>
            <p:cNvSpPr txBox="1"/>
            <p:nvPr/>
          </p:nvSpPr>
          <p:spPr>
            <a:xfrm>
              <a:off x="3945883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15" name="文本框 41"/>
            <p:cNvSpPr txBox="1"/>
            <p:nvPr/>
          </p:nvSpPr>
          <p:spPr>
            <a:xfrm>
              <a:off x="9566354" y="20193"/>
              <a:ext cx="2651760" cy="173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标题正文：微软雅黑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封面字号：</a:t>
              </a:r>
              <a:r>
                <a:t>18-28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小字</a:t>
              </a:r>
              <a:r>
                <a:t>)      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内页字号：</a:t>
              </a:r>
              <a:r>
                <a:t>18-22-28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内页行距：</a:t>
              </a:r>
              <a:r>
                <a:t>1.2-1.3-1.5</a:t>
              </a:r>
            </a:p>
          </p:txBody>
        </p:sp>
        <p:sp>
          <p:nvSpPr>
            <p:cNvPr id="16" name="椭圆 42"/>
            <p:cNvSpPr/>
            <p:nvPr/>
          </p:nvSpPr>
          <p:spPr>
            <a:xfrm>
              <a:off x="7246335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文本框 43"/>
            <p:cNvSpPr txBox="1"/>
            <p:nvPr/>
          </p:nvSpPr>
          <p:spPr>
            <a:xfrm>
              <a:off x="677023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18" name="椭圆 44"/>
            <p:cNvSpPr/>
            <p:nvPr/>
          </p:nvSpPr>
          <p:spPr>
            <a:xfrm>
              <a:off x="8613412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文本框 45"/>
            <p:cNvSpPr txBox="1"/>
            <p:nvPr/>
          </p:nvSpPr>
          <p:spPr>
            <a:xfrm>
              <a:off x="813366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29573" y="1037349"/>
            <a:ext cx="11272226" cy="567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489210" y="6451502"/>
            <a:ext cx="3019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1pPr>
      <a:lvl2pPr marL="708659" marR="0" indent="-25145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2pPr>
      <a:lvl3pPr marL="1193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5pPr>
      <a:lvl6pPr marL="25654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6pPr>
      <a:lvl7pPr marL="30226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7pPr>
      <a:lvl8pPr marL="3479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8pPr>
      <a:lvl9pPr marL="39370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xfrm>
            <a:off x="690107" y="1071138"/>
            <a:ext cx="9023237" cy="1429299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JavaScript模块化</a:t>
            </a:r>
          </a:p>
        </p:txBody>
      </p:sp>
      <p:sp>
        <p:nvSpPr>
          <p:cNvPr id="129" name="内容占位符 4"/>
          <p:cNvSpPr txBox="1"/>
          <p:nvPr>
            <p:ph type="body" sz="quarter" idx="1"/>
          </p:nvPr>
        </p:nvSpPr>
        <p:spPr>
          <a:xfrm>
            <a:off x="724614" y="3789455"/>
            <a:ext cx="5369913" cy="484099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2022</a:t>
            </a:r>
            <a:r>
              <a:t>年08月02日</a:t>
            </a:r>
          </a:p>
        </p:txBody>
      </p:sp>
      <p:sp>
        <p:nvSpPr>
          <p:cNvPr id="130" name="内容占位符 3"/>
          <p:cNvSpPr txBox="1"/>
          <p:nvPr/>
        </p:nvSpPr>
        <p:spPr>
          <a:xfrm>
            <a:off x="719534" y="2996069"/>
            <a:ext cx="5278473" cy="48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前端开发组</a:t>
            </a:r>
          </a:p>
        </p:txBody>
      </p:sp>
      <p:sp>
        <p:nvSpPr>
          <p:cNvPr id="131" name="内容占位符 3"/>
          <p:cNvSpPr txBox="1"/>
          <p:nvPr/>
        </p:nvSpPr>
        <p:spPr>
          <a:xfrm>
            <a:off x="706834" y="3437907"/>
            <a:ext cx="5278473" cy="48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王晓明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5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UMD</a:t>
            </a:r>
          </a:p>
        </p:txBody>
      </p:sp>
      <p:sp>
        <p:nvSpPr>
          <p:cNvPr id="196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1. Universal Module Definition 统一模块定义…"/>
          <p:cNvSpPr txBox="1"/>
          <p:nvPr/>
        </p:nvSpPr>
        <p:spPr>
          <a:xfrm>
            <a:off x="6149265" y="2695010"/>
            <a:ext cx="4576017" cy="100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1. Universal Module Definition 统一模块定义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AMD与CommonJS的结合</a:t>
            </a:r>
          </a:p>
        </p:txBody>
      </p:sp>
      <p:pic>
        <p:nvPicPr>
          <p:cNvPr id="198" name="Website-Logo.png" descr="Webs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160" y="1354081"/>
            <a:ext cx="25400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839" y="3823795"/>
            <a:ext cx="2255298" cy="1414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Plus Mark"/>
          <p:cNvGrpSpPr/>
          <p:nvPr/>
        </p:nvGrpSpPr>
        <p:grpSpPr>
          <a:xfrm>
            <a:off x="2330209" y="2582459"/>
            <a:ext cx="876559" cy="876559"/>
            <a:chOff x="0" y="0"/>
            <a:chExt cx="876558" cy="876557"/>
          </a:xfrm>
        </p:grpSpPr>
        <p:sp>
          <p:nvSpPr>
            <p:cNvPr id="201" name="Plus Mark"/>
            <p:cNvSpPr/>
            <p:nvPr/>
          </p:nvSpPr>
          <p:spPr>
            <a:xfrm>
              <a:off x="50800" y="50800"/>
              <a:ext cx="774958" cy="77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8909" y="0"/>
                  </a:moveTo>
                  <a:cubicBezTo>
                    <a:pt x="8827" y="0"/>
                    <a:pt x="8758" y="68"/>
                    <a:pt x="8758" y="151"/>
                  </a:cubicBezTo>
                  <a:lnTo>
                    <a:pt x="8758" y="8694"/>
                  </a:lnTo>
                  <a:cubicBezTo>
                    <a:pt x="8758" y="8730"/>
                    <a:pt x="8730" y="8759"/>
                    <a:pt x="8693" y="8759"/>
                  </a:cubicBezTo>
                  <a:lnTo>
                    <a:pt x="151" y="8759"/>
                  </a:lnTo>
                  <a:cubicBezTo>
                    <a:pt x="68" y="8759"/>
                    <a:pt x="0" y="8826"/>
                    <a:pt x="0" y="8910"/>
                  </a:cubicBezTo>
                  <a:lnTo>
                    <a:pt x="0" y="12690"/>
                  </a:lnTo>
                  <a:cubicBezTo>
                    <a:pt x="0" y="12773"/>
                    <a:pt x="68" y="12841"/>
                    <a:pt x="151" y="12841"/>
                  </a:cubicBezTo>
                  <a:lnTo>
                    <a:pt x="8693" y="12841"/>
                  </a:lnTo>
                  <a:cubicBezTo>
                    <a:pt x="8730" y="12841"/>
                    <a:pt x="8758" y="12870"/>
                    <a:pt x="8758" y="12906"/>
                  </a:cubicBezTo>
                  <a:lnTo>
                    <a:pt x="8758" y="21449"/>
                  </a:lnTo>
                  <a:cubicBezTo>
                    <a:pt x="8758" y="21532"/>
                    <a:pt x="8826" y="21600"/>
                    <a:pt x="8909" y="21600"/>
                  </a:cubicBezTo>
                  <a:lnTo>
                    <a:pt x="12690" y="21600"/>
                  </a:lnTo>
                  <a:cubicBezTo>
                    <a:pt x="12773" y="21600"/>
                    <a:pt x="12841" y="21532"/>
                    <a:pt x="12841" y="21449"/>
                  </a:cubicBezTo>
                  <a:lnTo>
                    <a:pt x="12841" y="12906"/>
                  </a:lnTo>
                  <a:cubicBezTo>
                    <a:pt x="12841" y="12870"/>
                    <a:pt x="12870" y="12841"/>
                    <a:pt x="12906" y="12841"/>
                  </a:cubicBezTo>
                  <a:lnTo>
                    <a:pt x="21449" y="12841"/>
                  </a:lnTo>
                  <a:cubicBezTo>
                    <a:pt x="21531" y="12841"/>
                    <a:pt x="21600" y="12773"/>
                    <a:pt x="21599" y="12690"/>
                  </a:cubicBezTo>
                  <a:lnTo>
                    <a:pt x="21599" y="8910"/>
                  </a:lnTo>
                  <a:cubicBezTo>
                    <a:pt x="21599" y="8827"/>
                    <a:pt x="21532" y="8759"/>
                    <a:pt x="21449" y="8759"/>
                  </a:cubicBezTo>
                  <a:lnTo>
                    <a:pt x="12906" y="8759"/>
                  </a:lnTo>
                  <a:cubicBezTo>
                    <a:pt x="12870" y="8759"/>
                    <a:pt x="12841" y="8730"/>
                    <a:pt x="12841" y="8694"/>
                  </a:cubicBezTo>
                  <a:lnTo>
                    <a:pt x="12841" y="151"/>
                  </a:lnTo>
                  <a:cubicBezTo>
                    <a:pt x="12841" y="68"/>
                    <a:pt x="12773" y="0"/>
                    <a:pt x="12690" y="0"/>
                  </a:cubicBezTo>
                  <a:lnTo>
                    <a:pt x="8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00" name="Plus Mark Plus Mark" descr="Plus Mark Plus Mark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876560" cy="87655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06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ECMAScript Modules</a:t>
            </a:r>
          </a:p>
        </p:txBody>
      </p:sp>
      <p:sp>
        <p:nvSpPr>
          <p:cNvPr id="207" name="灯片编号占位符 1"/>
          <p:cNvSpPr txBox="1"/>
          <p:nvPr>
            <p:ph type="sldNum" sz="quarter" idx="2"/>
          </p:nvPr>
        </p:nvSpPr>
        <p:spPr>
          <a:xfrm>
            <a:off x="11337219" y="6451502"/>
            <a:ext cx="28880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1. ES6模块化…"/>
          <p:cNvSpPr txBox="1"/>
          <p:nvPr/>
        </p:nvSpPr>
        <p:spPr>
          <a:xfrm>
            <a:off x="1770305" y="2421889"/>
            <a:ext cx="2263451" cy="1534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1. ES6模块化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ES官方模块化标准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export/import</a:t>
            </a:r>
          </a:p>
        </p:txBody>
      </p:sp>
      <p:pic>
        <p:nvPicPr>
          <p:cNvPr id="209" name="module.png" descr="modu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5680" y="1918899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3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TypeScript Modules</a:t>
            </a:r>
          </a:p>
        </p:txBody>
      </p:sp>
      <p:sp>
        <p:nvSpPr>
          <p:cNvPr id="214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1. 支持以上所有模块化规范及标准…"/>
          <p:cNvSpPr txBox="1"/>
          <p:nvPr/>
        </p:nvSpPr>
        <p:spPr>
          <a:xfrm>
            <a:off x="6850305" y="2377510"/>
            <a:ext cx="3558703" cy="1534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1. 支持以上所有模块化规范及标准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有独立的模块化标准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export/import</a:t>
            </a:r>
          </a:p>
        </p:txBody>
      </p:sp>
      <p:pic>
        <p:nvPicPr>
          <p:cNvPr id="216" name="typescript.png" descr="typescri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039" y="1874520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hank you"/>
          <p:cNvSpPr txBox="1"/>
          <p:nvPr/>
        </p:nvSpPr>
        <p:spPr>
          <a:xfrm>
            <a:off x="1007511" y="4469129"/>
            <a:ext cx="3069232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1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22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后续分享计划</a:t>
            </a:r>
          </a:p>
        </p:txBody>
      </p:sp>
      <p:sp>
        <p:nvSpPr>
          <p:cNvPr id="223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WebGIS相关技术分析…"/>
          <p:cNvSpPr txBox="1"/>
          <p:nvPr/>
        </p:nvSpPr>
        <p:spPr>
          <a:xfrm>
            <a:off x="1658545" y="2268149"/>
            <a:ext cx="3538222" cy="2169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lnSpc>
                <a:spcPct val="150000"/>
              </a:lnSpc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WebGIS相关技术分析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React Hooks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Vue 3.x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Webpack性能优化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TypeScript基础</a:t>
            </a:r>
          </a:p>
        </p:txBody>
      </p:sp>
      <p:pic>
        <p:nvPicPr>
          <p:cNvPr id="225" name="todo-list-o.png" descr="todo-list-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840" y="2276343"/>
            <a:ext cx="1752097" cy="1752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内容占位符 1"/>
          <p:cNvSpPr txBox="1"/>
          <p:nvPr>
            <p:ph type="body" sz="half" idx="1"/>
          </p:nvPr>
        </p:nvSpPr>
        <p:spPr>
          <a:xfrm>
            <a:off x="5662150" y="2617862"/>
            <a:ext cx="5677077" cy="3323164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defRPr sz="2210">
                <a:solidFill>
                  <a:srgbClr val="043B90"/>
                </a:solidFill>
              </a:defRPr>
            </a:pPr>
            <a:r>
              <a:t>模块化雏形</a:t>
            </a:r>
          </a:p>
          <a:p>
            <a:pPr marL="291465" indent="-291465" defTabSz="777240">
              <a:defRPr sz="2210">
                <a:solidFill>
                  <a:srgbClr val="173A8B"/>
                </a:solidFill>
              </a:defRPr>
            </a:pPr>
            <a:r>
              <a:t>程序划分</a:t>
            </a:r>
          </a:p>
          <a:p>
            <a:pPr marL="291465" indent="-291465" defTabSz="777240">
              <a:defRPr sz="2210">
                <a:solidFill>
                  <a:srgbClr val="173A8B"/>
                </a:solidFill>
              </a:defRPr>
            </a:pPr>
            <a:r>
              <a:t>两个问题</a:t>
            </a:r>
          </a:p>
          <a:p>
            <a:pPr marL="291465" indent="-291465" defTabSz="777240">
              <a:defRPr sz="2210">
                <a:solidFill>
                  <a:srgbClr val="173A8B"/>
                </a:solidFill>
              </a:defRPr>
            </a:pPr>
            <a:r>
              <a:t>模块化解决方案</a:t>
            </a:r>
          </a:p>
          <a:p>
            <a:pPr marL="291465" indent="-291465" defTabSz="777240">
              <a:defRPr sz="2210">
                <a:solidFill>
                  <a:srgbClr val="173A8B"/>
                </a:solidFill>
              </a:defRPr>
            </a:pPr>
            <a:r>
              <a:t>ECMAScript Modules</a:t>
            </a:r>
          </a:p>
          <a:p>
            <a:pPr marL="291465" indent="-291465" defTabSz="777240">
              <a:defRPr sz="2210">
                <a:solidFill>
                  <a:srgbClr val="173A8B"/>
                </a:solidFill>
              </a:defRPr>
            </a:pPr>
            <a:r>
              <a:t>TypeScript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7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8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模块化雏形</a:t>
            </a:r>
          </a:p>
        </p:txBody>
      </p:sp>
      <p:sp>
        <p:nvSpPr>
          <p:cNvPr id="139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JavaScript功能有限…"/>
          <p:cNvSpPr txBox="1"/>
          <p:nvPr/>
        </p:nvSpPr>
        <p:spPr>
          <a:xfrm>
            <a:off x="1362281" y="1939572"/>
            <a:ext cx="5071669" cy="2978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lnSpc>
                <a:spcPct val="200000"/>
              </a:lnSpc>
              <a:buSzPct val="100000"/>
              <a:buAutoNum type="arabicPeriod" startAt="1"/>
              <a:defRPr>
                <a:solidFill>
                  <a:schemeClr val="accent4">
                    <a:satOff val="-26689"/>
                    <a:lumOff val="-11647"/>
                  </a:schemeClr>
                </a:solidFill>
              </a:defRPr>
            </a:pPr>
            <a:r>
              <a:t>JavaScript功能有限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</a:defRPr>
            </a:pPr>
            <a:r>
              <a:t>2. JavaScript引擎的诞生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</a:defRPr>
            </a:pPr>
            <a:r>
              <a:t>3. 代码可读性、维护成本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</a:defRPr>
            </a:pPr>
            <a:r>
              <a:t>4. 以页面为基准划分程序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</a:defRPr>
            </a:pPr>
            <a:r>
              <a:t>5. HTML结构与JavaScript逻辑分离</a:t>
            </a:r>
          </a:p>
        </p:txBody>
      </p:sp>
      <p:pic>
        <p:nvPicPr>
          <p:cNvPr id="141" name="start (1).png" descr="start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4048" y="2463800"/>
            <a:ext cx="1930401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5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6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程序/逻辑抽离</a:t>
            </a:r>
          </a:p>
        </p:txBody>
      </p:sp>
      <p:sp>
        <p:nvSpPr>
          <p:cNvPr id="147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repo-pull (1).png" descr="repo-pull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883" y="2515698"/>
            <a:ext cx="1924731" cy="1924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html.png" descr="htm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524" y="626064"/>
            <a:ext cx="1591073" cy="1591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javascript.png" descr="javascri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3934" y="4592823"/>
            <a:ext cx="1752097" cy="1752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264676">
            <a:off x="6292158" y="3277198"/>
            <a:ext cx="2609795" cy="426777"/>
          </a:xfrm>
          <a:prstGeom prst="rect">
            <a:avLst/>
          </a:prstGeom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55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6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模块化要解决的问题</a:t>
            </a:r>
          </a:p>
        </p:txBody>
      </p:sp>
      <p:sp>
        <p:nvSpPr>
          <p:cNvPr id="157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加载顺序"/>
          <p:cNvSpPr txBox="1"/>
          <p:nvPr/>
        </p:nvSpPr>
        <p:spPr>
          <a:xfrm>
            <a:off x="1790625" y="2125909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/>
            <a:r>
              <a:t>加载顺序</a:t>
            </a:r>
          </a:p>
        </p:txBody>
      </p:sp>
      <p:sp>
        <p:nvSpPr>
          <p:cNvPr id="159" name="污染全局"/>
          <p:cNvSpPr txBox="1"/>
          <p:nvPr/>
        </p:nvSpPr>
        <p:spPr>
          <a:xfrm>
            <a:off x="1790625" y="3667592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pPr/>
            <a:r>
              <a:t>污染全局</a:t>
            </a:r>
          </a:p>
        </p:txBody>
      </p:sp>
      <p:pic>
        <p:nvPicPr>
          <p:cNvPr id="160" name="question_fill.png" descr="question_fi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4319" y="2230119"/>
            <a:ext cx="2153921" cy="215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4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65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IIFE</a:t>
            </a:r>
          </a:p>
        </p:txBody>
      </p:sp>
      <p:sp>
        <p:nvSpPr>
          <p:cNvPr id="166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独立作用域…"/>
          <p:cNvSpPr txBox="1"/>
          <p:nvPr/>
        </p:nvSpPr>
        <p:spPr>
          <a:xfrm>
            <a:off x="7597065" y="2365231"/>
            <a:ext cx="1487773" cy="158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独立作用域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闭包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注入模块</a:t>
            </a:r>
          </a:p>
        </p:txBody>
      </p:sp>
      <p:pic>
        <p:nvPicPr>
          <p:cNvPr id="168" name="function.png" descr="f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460" y="2365231"/>
            <a:ext cx="1981024" cy="158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72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3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174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node.png" descr="n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9940" y="2260600"/>
            <a:ext cx="2311401" cy="184912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一种模块化规范…"/>
          <p:cNvSpPr txBox="1"/>
          <p:nvPr/>
        </p:nvSpPr>
        <p:spPr>
          <a:xfrm>
            <a:off x="1495985" y="2178191"/>
            <a:ext cx="2339912" cy="2176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一种模块化规范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依赖JavaScript本身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同步加载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4. 缓存、服务端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0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81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AMD</a:t>
            </a:r>
          </a:p>
        </p:txBody>
      </p:sp>
      <p:sp>
        <p:nvSpPr>
          <p:cNvPr id="182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360" y="2515698"/>
            <a:ext cx="2255297" cy="141468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1. Asynchronous Module Definition 异步模块定义…"/>
          <p:cNvSpPr txBox="1"/>
          <p:nvPr/>
        </p:nvSpPr>
        <p:spPr>
          <a:xfrm>
            <a:off x="5417745" y="2237669"/>
            <a:ext cx="5059225" cy="2125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1. Asynchronous Module Definition 异步模块定义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define/require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异步加载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4. 前置依赖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8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CMD</a:t>
            </a:r>
          </a:p>
        </p:txBody>
      </p:sp>
      <p:sp>
        <p:nvSpPr>
          <p:cNvPr id="189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1. Common Module Definition 通用模块定义…"/>
          <p:cNvSpPr txBox="1"/>
          <p:nvPr/>
        </p:nvSpPr>
        <p:spPr>
          <a:xfrm>
            <a:off x="1211505" y="2125909"/>
            <a:ext cx="4550567" cy="2125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1. Common Module Definition 通用模块定义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2. define/require/exports/module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3. 依赖就近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>
              <a:defRPr>
                <a:solidFill>
                  <a:schemeClr val="accent1"/>
                </a:solidFill>
              </a:defRPr>
            </a:pPr>
            <a:r>
              <a:t>4. 按需加载</a:t>
            </a:r>
          </a:p>
        </p:txBody>
      </p:sp>
      <p:pic>
        <p:nvPicPr>
          <p:cNvPr id="191" name="logo (1).png" descr="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8400" y="2779778"/>
            <a:ext cx="2355719" cy="817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