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D"/>
          </a:solidFill>
        </a:fill>
      </a:tcStyle>
    </a:wholeTbl>
    <a:band2H>
      <a:tcTxStyle b="def" i="def"/>
      <a:tcStyle>
        <a:tcBdr/>
        <a:fill>
          <a:solidFill>
            <a:srgbClr val="FFE9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CD1"/>
          </a:solidFill>
        </a:fill>
      </a:tcStyle>
    </a:wholeTbl>
    <a:band2H>
      <a:tcTxStyle b="def" i="def"/>
      <a:tcStyle>
        <a:tcBdr/>
        <a:fill>
          <a:solidFill>
            <a:srgbClr val="ECF5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03" latinLnBrk="0">
      <a:defRPr sz="1200">
        <a:latin typeface="+mn-lt"/>
        <a:ea typeface="+mn-ea"/>
        <a:cs typeface="+mn-cs"/>
        <a:sym typeface="Helvetica"/>
      </a:defRPr>
    </a:lvl1pPr>
    <a:lvl2pPr indent="228600" defTabSz="914303" latinLnBrk="0">
      <a:defRPr sz="1200">
        <a:latin typeface="+mn-lt"/>
        <a:ea typeface="+mn-ea"/>
        <a:cs typeface="+mn-cs"/>
        <a:sym typeface="Helvetica"/>
      </a:defRPr>
    </a:lvl2pPr>
    <a:lvl3pPr indent="457200" defTabSz="914303" latinLnBrk="0">
      <a:defRPr sz="1200">
        <a:latin typeface="+mn-lt"/>
        <a:ea typeface="+mn-ea"/>
        <a:cs typeface="+mn-cs"/>
        <a:sym typeface="Helvetica"/>
      </a:defRPr>
    </a:lvl3pPr>
    <a:lvl4pPr indent="685800" defTabSz="914303" latinLnBrk="0">
      <a:defRPr sz="1200">
        <a:latin typeface="+mn-lt"/>
        <a:ea typeface="+mn-ea"/>
        <a:cs typeface="+mn-cs"/>
        <a:sym typeface="Helvetica"/>
      </a:defRPr>
    </a:lvl4pPr>
    <a:lvl5pPr indent="914400" defTabSz="914303" latinLnBrk="0">
      <a:defRPr sz="1200">
        <a:latin typeface="+mn-lt"/>
        <a:ea typeface="+mn-ea"/>
        <a:cs typeface="+mn-cs"/>
        <a:sym typeface="Helvetica"/>
      </a:defRPr>
    </a:lvl5pPr>
    <a:lvl6pPr indent="1143000" defTabSz="914303" latinLnBrk="0">
      <a:defRPr sz="1200">
        <a:latin typeface="+mn-lt"/>
        <a:ea typeface="+mn-ea"/>
        <a:cs typeface="+mn-cs"/>
        <a:sym typeface="Helvetica"/>
      </a:defRPr>
    </a:lvl6pPr>
    <a:lvl7pPr indent="1371600" defTabSz="914303" latinLnBrk="0">
      <a:defRPr sz="1200">
        <a:latin typeface="+mn-lt"/>
        <a:ea typeface="+mn-ea"/>
        <a:cs typeface="+mn-cs"/>
        <a:sym typeface="Helvetica"/>
      </a:defRPr>
    </a:lvl7pPr>
    <a:lvl8pPr indent="1600200" defTabSz="914303" latinLnBrk="0">
      <a:defRPr sz="1200">
        <a:latin typeface="+mn-lt"/>
        <a:ea typeface="+mn-ea"/>
        <a:cs typeface="+mn-cs"/>
        <a:sym typeface="Helvetica"/>
      </a:defRPr>
    </a:lvl8pPr>
    <a:lvl9pPr indent="1828800" defTabSz="914303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6"/>
          <p:cNvGrpSpPr/>
          <p:nvPr/>
        </p:nvGrpSpPr>
        <p:grpSpPr>
          <a:xfrm>
            <a:off x="-1" y="-1685365"/>
            <a:ext cx="12199354" cy="1730133"/>
            <a:chOff x="0" y="0"/>
            <a:chExt cx="12199352" cy="1730132"/>
          </a:xfrm>
        </p:grpSpPr>
        <p:sp>
          <p:nvSpPr>
            <p:cNvPr id="30" name="矩形 7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椭圆 8"/>
            <p:cNvSpPr/>
            <p:nvPr/>
          </p:nvSpPr>
          <p:spPr>
            <a:xfrm>
              <a:off x="475128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32" name="椭圆 9"/>
            <p:cNvSpPr/>
            <p:nvPr/>
          </p:nvSpPr>
          <p:spPr>
            <a:xfrm>
              <a:off x="185824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椭圆 10"/>
            <p:cNvSpPr/>
            <p:nvPr/>
          </p:nvSpPr>
          <p:spPr>
            <a:xfrm>
              <a:off x="3241363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文本框 11"/>
            <p:cNvSpPr txBox="1"/>
            <p:nvPr/>
          </p:nvSpPr>
          <p:spPr>
            <a:xfrm>
              <a:off x="82748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1452292" y="798571"/>
              <a:ext cx="13363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36" name="文本框 13"/>
            <p:cNvSpPr txBox="1"/>
            <p:nvPr/>
          </p:nvSpPr>
          <p:spPr>
            <a:xfrm>
              <a:off x="2661416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37" name="椭圆 14"/>
            <p:cNvSpPr/>
            <p:nvPr/>
          </p:nvSpPr>
          <p:spPr>
            <a:xfrm>
              <a:off x="6007596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文本框 15"/>
            <p:cNvSpPr txBox="1"/>
            <p:nvPr/>
          </p:nvSpPr>
          <p:spPr>
            <a:xfrm>
              <a:off x="551910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39" name="椭圆 16"/>
            <p:cNvSpPr/>
            <p:nvPr/>
          </p:nvSpPr>
          <p:spPr>
            <a:xfrm>
              <a:off x="4624480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4042135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41" name="文本框 18"/>
            <p:cNvSpPr txBox="1"/>
            <p:nvPr/>
          </p:nvSpPr>
          <p:spPr>
            <a:xfrm>
              <a:off x="9790944" y="36235"/>
              <a:ext cx="2408409" cy="16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标题：微软雅黑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字号：</a:t>
              </a:r>
              <a:r>
                <a:t>28-32-48(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</a:t>
              </a:r>
              <a:r>
                <a:t>)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正文：微软雅黑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字号：</a:t>
              </a:r>
              <a:r>
                <a:t>14-18-22</a:t>
              </a:r>
            </a:p>
            <a:p>
              <a:pPr/>
              <a:r>
                <a:rPr>
                  <a:latin typeface="+mn-lt"/>
                  <a:ea typeface="+mn-ea"/>
                  <a:cs typeface="+mn-cs"/>
                  <a:sym typeface="Helvetica"/>
                </a:rPr>
                <a:t>行距：</a:t>
              </a:r>
              <a:r>
                <a:t>1.2-1.3</a:t>
              </a:r>
            </a:p>
          </p:txBody>
        </p:sp>
        <p:sp>
          <p:nvSpPr>
            <p:cNvPr id="42" name="椭圆 19"/>
            <p:cNvSpPr/>
            <p:nvPr/>
          </p:nvSpPr>
          <p:spPr>
            <a:xfrm>
              <a:off x="7390713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文本框 20"/>
            <p:cNvSpPr txBox="1"/>
            <p:nvPr/>
          </p:nvSpPr>
          <p:spPr>
            <a:xfrm>
              <a:off x="6914614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44" name="椭圆 21"/>
            <p:cNvSpPr/>
            <p:nvPr/>
          </p:nvSpPr>
          <p:spPr>
            <a:xfrm>
              <a:off x="8773831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8310122" y="798571"/>
              <a:ext cx="1490611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pic>
        <p:nvPicPr>
          <p:cNvPr id="4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0" t="0" r="7637" b="5465"/>
          <a:stretch>
            <a:fillRect/>
          </a:stretch>
        </p:blipFill>
        <p:spPr>
          <a:xfrm>
            <a:off x="5710892" y="109173"/>
            <a:ext cx="6481108" cy="674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654" y="4401701"/>
            <a:ext cx="664523" cy="54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799" y="5363800"/>
            <a:ext cx="5511264" cy="1426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图片 11" descr="图片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4807" y="495784"/>
            <a:ext cx="3017784" cy="34750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/>
          </p:nvPr>
        </p:nvSpPr>
        <p:spPr>
          <a:xfrm>
            <a:off x="690108" y="1071138"/>
            <a:ext cx="9023236" cy="1429298"/>
          </a:xfrm>
          <a:prstGeom prst="rect">
            <a:avLst/>
          </a:prstGeom>
        </p:spPr>
        <p:txBody>
          <a:bodyPr/>
          <a:lstStyle>
            <a:lvl1pPr>
              <a:defRPr spc="150" sz="4800">
                <a:solidFill>
                  <a:srgbClr val="FFFFFF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/>
          </p:nvPr>
        </p:nvSpPr>
        <p:spPr>
          <a:xfrm>
            <a:off x="724614" y="2757607"/>
            <a:ext cx="5369913" cy="48409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41"/>
          <p:cNvGrpSpPr/>
          <p:nvPr/>
        </p:nvGrpSpPr>
        <p:grpSpPr>
          <a:xfrm>
            <a:off x="0" y="-1685365"/>
            <a:ext cx="12218114" cy="1752097"/>
            <a:chOff x="0" y="0"/>
            <a:chExt cx="12218113" cy="1752096"/>
          </a:xfrm>
        </p:grpSpPr>
        <p:sp>
          <p:nvSpPr>
            <p:cNvPr id="60" name="矩形 42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椭圆 43"/>
            <p:cNvSpPr/>
            <p:nvPr/>
          </p:nvSpPr>
          <p:spPr>
            <a:xfrm>
              <a:off x="410960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62" name="椭圆 44"/>
            <p:cNvSpPr/>
            <p:nvPr/>
          </p:nvSpPr>
          <p:spPr>
            <a:xfrm>
              <a:off x="177803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椭圆 45"/>
            <p:cNvSpPr/>
            <p:nvPr/>
          </p:nvSpPr>
          <p:spPr>
            <a:xfrm>
              <a:off x="3145110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文本框 46"/>
            <p:cNvSpPr txBox="1"/>
            <p:nvPr/>
          </p:nvSpPr>
          <p:spPr>
            <a:xfrm>
              <a:off x="18580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65" name="文本框 47"/>
            <p:cNvSpPr txBox="1"/>
            <p:nvPr/>
          </p:nvSpPr>
          <p:spPr>
            <a:xfrm>
              <a:off x="1341516" y="798571"/>
              <a:ext cx="14214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66" name="文本框 48"/>
            <p:cNvSpPr txBox="1"/>
            <p:nvPr/>
          </p:nvSpPr>
          <p:spPr>
            <a:xfrm>
              <a:off x="2623213" y="798571"/>
              <a:ext cx="1610275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67" name="椭圆 49"/>
            <p:cNvSpPr/>
            <p:nvPr/>
          </p:nvSpPr>
          <p:spPr>
            <a:xfrm>
              <a:off x="5879260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文本框 50"/>
            <p:cNvSpPr txBox="1"/>
            <p:nvPr/>
          </p:nvSpPr>
          <p:spPr>
            <a:xfrm>
              <a:off x="539077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69" name="椭圆 51"/>
            <p:cNvSpPr/>
            <p:nvPr/>
          </p:nvSpPr>
          <p:spPr>
            <a:xfrm>
              <a:off x="4512185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文本框 52"/>
            <p:cNvSpPr txBox="1"/>
            <p:nvPr/>
          </p:nvSpPr>
          <p:spPr>
            <a:xfrm>
              <a:off x="3945883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71" name="文本框 53"/>
            <p:cNvSpPr txBox="1"/>
            <p:nvPr/>
          </p:nvSpPr>
          <p:spPr>
            <a:xfrm>
              <a:off x="9566354" y="20193"/>
              <a:ext cx="2651760" cy="173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标题正文：微软雅黑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封面字号：</a:t>
              </a:r>
              <a:r>
                <a:t>18-28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小字</a:t>
              </a:r>
              <a:r>
                <a:t>)      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内页字号：</a:t>
              </a:r>
              <a:r>
                <a:t>18-22-28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内页行距：</a:t>
              </a:r>
              <a:r>
                <a:t>1.2-1.3-1.5</a:t>
              </a:r>
            </a:p>
          </p:txBody>
        </p:sp>
        <p:sp>
          <p:nvSpPr>
            <p:cNvPr id="72" name="椭圆 54"/>
            <p:cNvSpPr/>
            <p:nvPr/>
          </p:nvSpPr>
          <p:spPr>
            <a:xfrm>
              <a:off x="7246335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" name="文本框 55"/>
            <p:cNvSpPr txBox="1"/>
            <p:nvPr/>
          </p:nvSpPr>
          <p:spPr>
            <a:xfrm>
              <a:off x="677023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74" name="椭圆 56"/>
            <p:cNvSpPr/>
            <p:nvPr/>
          </p:nvSpPr>
          <p:spPr>
            <a:xfrm>
              <a:off x="8613412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文本框 57"/>
            <p:cNvSpPr txBox="1"/>
            <p:nvPr/>
          </p:nvSpPr>
          <p:spPr>
            <a:xfrm>
              <a:off x="813366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sp>
        <p:nvSpPr>
          <p:cNvPr id="77" name="正文级别 1…"/>
          <p:cNvSpPr txBox="1"/>
          <p:nvPr>
            <p:ph type="body" sz="half" idx="1"/>
          </p:nvPr>
        </p:nvSpPr>
        <p:spPr>
          <a:xfrm>
            <a:off x="5606270" y="2747000"/>
            <a:ext cx="5677077" cy="33231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04850" indent="-24765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115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 marL="17018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4pPr>
            <a:lvl5pPr marL="21590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78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矩形 15"/>
          <p:cNvSpPr/>
          <p:nvPr/>
        </p:nvSpPr>
        <p:spPr>
          <a:xfrm rot="16200000">
            <a:off x="-1023200" y="1023201"/>
            <a:ext cx="6866413" cy="4820013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" name="文本框 16"/>
          <p:cNvSpPr txBox="1"/>
          <p:nvPr/>
        </p:nvSpPr>
        <p:spPr>
          <a:xfrm>
            <a:off x="5656667" y="1261232"/>
            <a:ext cx="25559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36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1" name="文本框 17"/>
          <p:cNvSpPr txBox="1"/>
          <p:nvPr/>
        </p:nvSpPr>
        <p:spPr>
          <a:xfrm>
            <a:off x="5656667" y="1838544"/>
            <a:ext cx="23469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2000">
                <a:solidFill>
                  <a:srgbClr val="404040"/>
                </a:solidFill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4" y="5645961"/>
            <a:ext cx="1853346" cy="66452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直接连接符 18"/>
          <p:cNvSpPr/>
          <p:nvPr/>
        </p:nvSpPr>
        <p:spPr>
          <a:xfrm>
            <a:off x="5705378" y="2415819"/>
            <a:ext cx="165735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4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5937" y="-80475"/>
            <a:ext cx="121932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/>
          <p:nvPr>
            <p:ph type="body" sz="half" idx="1"/>
          </p:nvPr>
        </p:nvSpPr>
        <p:spPr>
          <a:xfrm>
            <a:off x="5606270" y="2747000"/>
            <a:ext cx="5677077" cy="332316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543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44600" indent="-3302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02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矩形 15"/>
          <p:cNvSpPr/>
          <p:nvPr/>
        </p:nvSpPr>
        <p:spPr>
          <a:xfrm rot="16200000">
            <a:off x="-1023200" y="1023201"/>
            <a:ext cx="6866413" cy="4820013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4" name="文本框 16"/>
          <p:cNvSpPr txBox="1"/>
          <p:nvPr/>
        </p:nvSpPr>
        <p:spPr>
          <a:xfrm>
            <a:off x="5656667" y="1261232"/>
            <a:ext cx="255596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36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05" name="文本框 17"/>
          <p:cNvSpPr txBox="1"/>
          <p:nvPr/>
        </p:nvSpPr>
        <p:spPr>
          <a:xfrm>
            <a:off x="5656667" y="1838544"/>
            <a:ext cx="23469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2000">
                <a:solidFill>
                  <a:srgbClr val="404040"/>
                </a:solidFill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10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4" y="5645961"/>
            <a:ext cx="1853346" cy="6645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直接连接符 18"/>
          <p:cNvSpPr/>
          <p:nvPr/>
        </p:nvSpPr>
        <p:spPr>
          <a:xfrm>
            <a:off x="5705378" y="2415819"/>
            <a:ext cx="1657351" cy="1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08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5937" y="-80475"/>
            <a:ext cx="121932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尾页-Slogan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275" y="1712747"/>
            <a:ext cx="8238729" cy="158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rcRect l="0" t="0" r="7637" b="5465"/>
          <a:stretch>
            <a:fillRect/>
          </a:stretch>
        </p:blipFill>
        <p:spPr>
          <a:xfrm>
            <a:off x="5710892" y="109173"/>
            <a:ext cx="6481108" cy="6748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494" y="2910116"/>
            <a:ext cx="4218798" cy="481627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4637" y="315014"/>
            <a:ext cx="1103473" cy="396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17" y="291002"/>
            <a:ext cx="119113" cy="482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组合 29"/>
          <p:cNvGrpSpPr/>
          <p:nvPr/>
        </p:nvGrpSpPr>
        <p:grpSpPr>
          <a:xfrm>
            <a:off x="0" y="-1685365"/>
            <a:ext cx="12218114" cy="1752097"/>
            <a:chOff x="0" y="0"/>
            <a:chExt cx="12218113" cy="1752096"/>
          </a:xfrm>
        </p:grpSpPr>
        <p:sp>
          <p:nvSpPr>
            <p:cNvPr id="4" name="矩形 30"/>
            <p:cNvSpPr/>
            <p:nvPr/>
          </p:nvSpPr>
          <p:spPr>
            <a:xfrm>
              <a:off x="0" y="0"/>
              <a:ext cx="12192000" cy="15822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" name="椭圆 31"/>
            <p:cNvSpPr/>
            <p:nvPr/>
          </p:nvSpPr>
          <p:spPr>
            <a:xfrm>
              <a:off x="410960" y="192432"/>
              <a:ext cx="528095" cy="528095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</a:defRPr>
              </a:pPr>
            </a:p>
          </p:txBody>
        </p:sp>
        <p:sp>
          <p:nvSpPr>
            <p:cNvPr id="6" name="椭圆 32"/>
            <p:cNvSpPr/>
            <p:nvPr/>
          </p:nvSpPr>
          <p:spPr>
            <a:xfrm>
              <a:off x="1778035" y="192432"/>
              <a:ext cx="528095" cy="52809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椭圆 33"/>
            <p:cNvSpPr/>
            <p:nvPr/>
          </p:nvSpPr>
          <p:spPr>
            <a:xfrm>
              <a:off x="3145110" y="192432"/>
              <a:ext cx="528095" cy="528095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" name="文本框 34"/>
            <p:cNvSpPr txBox="1"/>
            <p:nvPr/>
          </p:nvSpPr>
          <p:spPr>
            <a:xfrm>
              <a:off x="18580" y="798571"/>
              <a:ext cx="1352352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4 59 144</a:t>
              </a:r>
            </a:p>
          </p:txBody>
        </p:sp>
        <p:sp>
          <p:nvSpPr>
            <p:cNvPr id="9" name="文本框 35"/>
            <p:cNvSpPr txBox="1"/>
            <p:nvPr/>
          </p:nvSpPr>
          <p:spPr>
            <a:xfrm>
              <a:off x="1341516" y="798571"/>
              <a:ext cx="14214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15 111 198</a:t>
              </a:r>
            </a:p>
          </p:txBody>
        </p:sp>
        <p:sp>
          <p:nvSpPr>
            <p:cNvPr id="10" name="文本框 36"/>
            <p:cNvSpPr txBox="1"/>
            <p:nvPr/>
          </p:nvSpPr>
          <p:spPr>
            <a:xfrm>
              <a:off x="2623213" y="798571"/>
              <a:ext cx="1610275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11 208 217</a:t>
              </a:r>
            </a:p>
          </p:txBody>
        </p:sp>
        <p:sp>
          <p:nvSpPr>
            <p:cNvPr id="11" name="椭圆 37"/>
            <p:cNvSpPr/>
            <p:nvPr/>
          </p:nvSpPr>
          <p:spPr>
            <a:xfrm>
              <a:off x="5879260" y="192432"/>
              <a:ext cx="528095" cy="528095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539077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48 127 249</a:t>
              </a:r>
            </a:p>
          </p:txBody>
        </p:sp>
        <p:sp>
          <p:nvSpPr>
            <p:cNvPr id="13" name="椭圆 39"/>
            <p:cNvSpPr/>
            <p:nvPr/>
          </p:nvSpPr>
          <p:spPr>
            <a:xfrm>
              <a:off x="4512185" y="192432"/>
              <a:ext cx="528095" cy="528095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文本框 40"/>
            <p:cNvSpPr txBox="1"/>
            <p:nvPr/>
          </p:nvSpPr>
          <p:spPr>
            <a:xfrm>
              <a:off x="3945883" y="798571"/>
              <a:ext cx="1684367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254 91 65</a:t>
              </a:r>
            </a:p>
          </p:txBody>
        </p:sp>
        <p:sp>
          <p:nvSpPr>
            <p:cNvPr id="15" name="文本框 41"/>
            <p:cNvSpPr txBox="1"/>
            <p:nvPr/>
          </p:nvSpPr>
          <p:spPr>
            <a:xfrm>
              <a:off x="9566354" y="20193"/>
              <a:ext cx="2651760" cy="173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标题正文：微软雅黑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封面字号：</a:t>
              </a:r>
              <a:r>
                <a:t>18-28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小字</a:t>
              </a:r>
              <a:r>
                <a:t>)      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内页字号：</a:t>
              </a:r>
              <a:r>
                <a:t>18-22-28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标题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内页行距：</a:t>
              </a:r>
              <a:r>
                <a:t>1.2-1.3-1.5</a:t>
              </a:r>
            </a:p>
          </p:txBody>
        </p:sp>
        <p:sp>
          <p:nvSpPr>
            <p:cNvPr id="16" name="椭圆 42"/>
            <p:cNvSpPr/>
            <p:nvPr/>
          </p:nvSpPr>
          <p:spPr>
            <a:xfrm>
              <a:off x="7246335" y="192432"/>
              <a:ext cx="528096" cy="528095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" name="文本框 43"/>
            <p:cNvSpPr txBox="1"/>
            <p:nvPr/>
          </p:nvSpPr>
          <p:spPr>
            <a:xfrm>
              <a:off x="6770236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16 207 155</a:t>
              </a:r>
            </a:p>
          </p:txBody>
        </p:sp>
        <p:sp>
          <p:nvSpPr>
            <p:cNvPr id="18" name="椭圆 44"/>
            <p:cNvSpPr/>
            <p:nvPr/>
          </p:nvSpPr>
          <p:spPr>
            <a:xfrm>
              <a:off x="8613412" y="192432"/>
              <a:ext cx="528095" cy="528095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文本框 45"/>
            <p:cNvSpPr txBox="1"/>
            <p:nvPr/>
          </p:nvSpPr>
          <p:spPr>
            <a:xfrm>
              <a:off x="8133660" y="798571"/>
              <a:ext cx="1490610" cy="688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124 202 98</a:t>
              </a:r>
            </a:p>
          </p:txBody>
        </p:sp>
      </p:grpSp>
      <p:sp>
        <p:nvSpPr>
          <p:cNvPr id="21" name="正文级别 1…"/>
          <p:cNvSpPr txBox="1"/>
          <p:nvPr>
            <p:ph type="body" idx="1"/>
          </p:nvPr>
        </p:nvSpPr>
        <p:spPr>
          <a:xfrm>
            <a:off x="429573" y="1037349"/>
            <a:ext cx="11272226" cy="567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标题文本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11489210" y="6451502"/>
            <a:ext cx="30190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1pPr>
      <a:lvl2pPr marL="708659" marR="0" indent="-25145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2pPr>
      <a:lvl3pPr marL="1193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5pPr>
      <a:lvl6pPr marL="25654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6pPr>
      <a:lvl7pPr marL="30226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7pPr>
      <a:lvl8pPr marL="3479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8pPr>
      <a:lvl9pPr marL="39370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xfrm>
            <a:off x="690107" y="1071138"/>
            <a:ext cx="9023237" cy="1429299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网管产品部季度工作汇报</a:t>
            </a:r>
          </a:p>
        </p:txBody>
      </p:sp>
      <p:sp>
        <p:nvSpPr>
          <p:cNvPr id="129" name="内容占位符 4"/>
          <p:cNvSpPr txBox="1"/>
          <p:nvPr>
            <p:ph type="body" sz="quarter" idx="1"/>
          </p:nvPr>
        </p:nvSpPr>
        <p:spPr>
          <a:xfrm>
            <a:off x="724614" y="3840255"/>
            <a:ext cx="5369913" cy="484099"/>
          </a:xfrm>
          <a:prstGeom prst="rect">
            <a:avLst/>
          </a:prstGeom>
        </p:spPr>
        <p:txBody>
          <a:bodyPr/>
          <a:lstStyle/>
          <a:p>
            <a:pPr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2022</a:t>
            </a:r>
            <a:r>
              <a:t>年3月28日</a:t>
            </a:r>
          </a:p>
        </p:txBody>
      </p:sp>
      <p:sp>
        <p:nvSpPr>
          <p:cNvPr id="130" name="内容占位符 3"/>
          <p:cNvSpPr txBox="1"/>
          <p:nvPr/>
        </p:nvSpPr>
        <p:spPr>
          <a:xfrm>
            <a:off x="732234" y="3072269"/>
            <a:ext cx="5278473" cy="48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前端开发组</a:t>
            </a:r>
          </a:p>
        </p:txBody>
      </p:sp>
      <p:sp>
        <p:nvSpPr>
          <p:cNvPr id="131" name="内容占位符 3"/>
          <p:cNvSpPr txBox="1"/>
          <p:nvPr/>
        </p:nvSpPr>
        <p:spPr>
          <a:xfrm>
            <a:off x="706834" y="3501407"/>
            <a:ext cx="5278473" cy="484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王晓明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1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前端专项 - 手机App</a:t>
            </a:r>
          </a:p>
        </p:txBody>
      </p:sp>
      <p:sp>
        <p:nvSpPr>
          <p:cNvPr id="212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3" name="表格"/>
          <p:cNvGraphicFramePr/>
          <p:nvPr/>
        </p:nvGraphicFramePr>
        <p:xfrm>
          <a:off x="774420" y="959570"/>
          <a:ext cx="10910573" cy="5080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274914"/>
                <a:gridCol w="4246887"/>
                <a:gridCol w="4376070"/>
              </a:tblGrid>
              <a:tr h="101346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App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uni-app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Taro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语言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Vue2.x、Vue3.x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React、Vue2.x、Vue3.x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多端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微信、百度等，iOS、Android的App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微信、字节等，iOS、Android的App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开发工具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HBuilderX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无官方推荐IDE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原生性能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良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优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7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未来发展 - 性能优化</a:t>
            </a:r>
          </a:p>
        </p:txBody>
      </p:sp>
      <p:sp>
        <p:nvSpPr>
          <p:cNvPr id="218" name="灯片编号占位符 1"/>
          <p:cNvSpPr txBox="1"/>
          <p:nvPr>
            <p:ph type="sldNum" sz="quarter" idx="2"/>
          </p:nvPr>
        </p:nvSpPr>
        <p:spPr>
          <a:xfrm>
            <a:off x="11337219" y="6451502"/>
            <a:ext cx="288800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9" name="表格"/>
          <p:cNvGraphicFramePr/>
          <p:nvPr/>
        </p:nvGraphicFramePr>
        <p:xfrm>
          <a:off x="715433" y="959570"/>
          <a:ext cx="11005676" cy="53535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664324"/>
                <a:gridCol w="3664324"/>
                <a:gridCol w="3664324"/>
              </a:tblGrid>
              <a:tr h="10681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Web Service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产生/使用原因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解决方向</a:t>
                      </a:r>
                    </a:p>
                  </a:txBody>
                  <a:tcPr marL="0" marR="0" marT="0" marB="0" anchor="ctr" anchorCtr="0" horzOverflow="overflow"/>
                </a:tc>
              </a:tr>
              <a:tr h="10681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Webpack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  <a:defRPr sz="1800">
                          <a:sym typeface="Arial"/>
                        </a:defRPr>
                      </a:pPr>
                      <a:r>
                        <a:t>构建时间过长</a:t>
                      </a:r>
                    </a:p>
                    <a:p>
                      <a:pPr algn="ctr" defTabSz="914400">
                        <a:lnSpc>
                          <a:spcPct val="150000"/>
                        </a:lnSpc>
                        <a:defRPr sz="1800">
                          <a:sym typeface="Arial"/>
                        </a:defRPr>
                      </a:pPr>
                      <a:r>
                        <a:t>打包文件体积大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ym typeface="Arial"/>
                        </a:rPr>
                        <a:t>动态链接库
按需加载、清除冗余代码</a:t>
                      </a:r>
                    </a:p>
                  </a:txBody>
                  <a:tcPr marL="0" marR="0" marT="0" marB="0" anchor="ctr" anchorCtr="0" horzOverflow="overflow"/>
                </a:tc>
              </a:tr>
              <a:tr h="10681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Gzip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压缩率高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ym typeface="Arial"/>
                        </a:rPr>
                        <a:t>前端
服务端</a:t>
                      </a:r>
                    </a:p>
                  </a:txBody>
                  <a:tcPr marL="0" marR="0" marT="0" marB="0" anchor="ctr" anchorCtr="0" horzOverflow="overflow"/>
                </a:tc>
              </a:tr>
              <a:tr h="10681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组件复用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重复打包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封装公用组件</a:t>
                      </a:r>
                    </a:p>
                  </a:txBody>
                  <a:tcPr marL="0" marR="0" marT="0" marB="0" anchor="ctr" anchorCtr="0" horzOverflow="overflow"/>
                </a:tc>
              </a:tr>
              <a:tr h="1068173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客户端层面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页面加载速度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合并请求接口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23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未来发展 - 工程化</a:t>
            </a:r>
          </a:p>
        </p:txBody>
      </p:sp>
      <p:sp>
        <p:nvSpPr>
          <p:cNvPr id="224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工程化"/>
          <p:cNvSpPr/>
          <p:nvPr/>
        </p:nvSpPr>
        <p:spPr>
          <a:xfrm>
            <a:off x="4800600" y="2377430"/>
            <a:ext cx="2310756" cy="234697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>
                <a:solidFill>
                  <a:srgbClr val="183A8B"/>
                </a:solidFill>
              </a:defRPr>
            </a:pPr>
          </a:p>
          <a:p>
            <a:pPr algn="ctr">
              <a:defRPr b="1">
                <a:solidFill>
                  <a:srgbClr val="183A8B"/>
                </a:solidFill>
              </a:defRPr>
            </a:pPr>
          </a:p>
          <a:p>
            <a:pPr algn="ctr">
              <a:defRPr b="1">
                <a:solidFill>
                  <a:srgbClr val="183A8B"/>
                </a:solidFill>
              </a:defRPr>
            </a:pPr>
          </a:p>
          <a:p>
            <a:pPr algn="ctr">
              <a:defRPr b="1">
                <a:solidFill>
                  <a:srgbClr val="183A8B"/>
                </a:solidFill>
              </a:defRPr>
            </a:pPr>
            <a:r>
              <a:t>工程化</a:t>
            </a:r>
          </a:p>
        </p:txBody>
      </p:sp>
      <p:pic>
        <p:nvPicPr>
          <p:cNvPr id="226" name="react.png" descr="rea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4241" y="2655728"/>
            <a:ext cx="1103473" cy="1103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lane.png" descr="pla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6314" y="1692131"/>
            <a:ext cx="1005841" cy="1005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质量.png" descr="质量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9800" y="1692131"/>
            <a:ext cx="1005840" cy="1005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困难.png" descr="困难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9137" y="4323372"/>
            <a:ext cx="1207167" cy="1207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成本_收益.png" descr="成本_收益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22530" y="4297972"/>
            <a:ext cx="1103473" cy="110347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提升开发效率"/>
          <p:cNvSpPr txBox="1"/>
          <p:nvPr/>
        </p:nvSpPr>
        <p:spPr>
          <a:xfrm>
            <a:off x="1822429" y="1971531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83A8B"/>
                </a:solidFill>
              </a:defRPr>
            </a:lvl1pPr>
          </a:lstStyle>
          <a:p>
            <a:pPr/>
            <a:r>
              <a:t>提升开发效率</a:t>
            </a:r>
          </a:p>
        </p:txBody>
      </p:sp>
      <p:sp>
        <p:nvSpPr>
          <p:cNvPr id="232" name="提升代码质量"/>
          <p:cNvSpPr txBox="1"/>
          <p:nvPr/>
        </p:nvSpPr>
        <p:spPr>
          <a:xfrm>
            <a:off x="8461385" y="1867161"/>
            <a:ext cx="162814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83A8B"/>
                </a:solidFill>
              </a:defRPr>
            </a:lvl1pPr>
          </a:lstStyle>
          <a:p>
            <a:pPr/>
            <a:r>
              <a:t>提升代码质量</a:t>
            </a:r>
          </a:p>
        </p:txBody>
      </p:sp>
      <p:sp>
        <p:nvSpPr>
          <p:cNvPr id="233" name="降低开发成本"/>
          <p:cNvSpPr txBox="1"/>
          <p:nvPr/>
        </p:nvSpPr>
        <p:spPr>
          <a:xfrm>
            <a:off x="1835129" y="4703435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83A8B"/>
                </a:solidFill>
              </a:defRPr>
            </a:lvl1pPr>
          </a:lstStyle>
          <a:p>
            <a:pPr/>
            <a:r>
              <a:t>降低开发成本</a:t>
            </a:r>
          </a:p>
        </p:txBody>
      </p:sp>
      <p:sp>
        <p:nvSpPr>
          <p:cNvPr id="234" name="降低开发难度"/>
          <p:cNvSpPr txBox="1"/>
          <p:nvPr/>
        </p:nvSpPr>
        <p:spPr>
          <a:xfrm>
            <a:off x="8511193" y="4703435"/>
            <a:ext cx="1628141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83A8B"/>
                </a:solidFill>
              </a:defRPr>
            </a:lvl1pPr>
          </a:lstStyle>
          <a:p>
            <a:pPr/>
            <a:r>
              <a:t>降低开发难度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38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未来发展 - 工程化内容</a:t>
            </a:r>
          </a:p>
        </p:txBody>
      </p:sp>
      <p:sp>
        <p:nvSpPr>
          <p:cNvPr id="239" name="灯片编号占位符 1"/>
          <p:cNvSpPr txBox="1"/>
          <p:nvPr>
            <p:ph type="sldNum" sz="quarter" idx="2"/>
          </p:nvPr>
        </p:nvSpPr>
        <p:spPr>
          <a:xfrm>
            <a:off x="11324110" y="6451502"/>
            <a:ext cx="301909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工程化内容"/>
          <p:cNvSpPr/>
          <p:nvPr/>
        </p:nvSpPr>
        <p:spPr>
          <a:xfrm>
            <a:off x="5461000" y="2559298"/>
            <a:ext cx="1588195" cy="152995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工程化内容</a:t>
            </a:r>
          </a:p>
        </p:txBody>
      </p:sp>
      <p:sp>
        <p:nvSpPr>
          <p:cNvPr id="241" name="开发"/>
          <p:cNvSpPr/>
          <p:nvPr/>
        </p:nvSpPr>
        <p:spPr>
          <a:xfrm>
            <a:off x="3962400" y="1533574"/>
            <a:ext cx="1078072" cy="9804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开发</a:t>
            </a:r>
          </a:p>
        </p:txBody>
      </p:sp>
      <p:sp>
        <p:nvSpPr>
          <p:cNvPr id="242" name="部署"/>
          <p:cNvSpPr/>
          <p:nvPr/>
        </p:nvSpPr>
        <p:spPr>
          <a:xfrm>
            <a:off x="3962400" y="3993558"/>
            <a:ext cx="1078072" cy="9804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部署</a:t>
            </a:r>
          </a:p>
        </p:txBody>
      </p:sp>
      <p:sp>
        <p:nvSpPr>
          <p:cNvPr id="243" name="构建"/>
          <p:cNvSpPr/>
          <p:nvPr/>
        </p:nvSpPr>
        <p:spPr>
          <a:xfrm>
            <a:off x="7493000" y="1533574"/>
            <a:ext cx="1078072" cy="9804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构建</a:t>
            </a:r>
          </a:p>
        </p:txBody>
      </p:sp>
      <p:sp>
        <p:nvSpPr>
          <p:cNvPr id="244" name="性能"/>
          <p:cNvSpPr/>
          <p:nvPr/>
        </p:nvSpPr>
        <p:spPr>
          <a:xfrm>
            <a:off x="7632700" y="3993558"/>
            <a:ext cx="1078072" cy="9804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性能</a:t>
            </a:r>
          </a:p>
        </p:txBody>
      </p:sp>
      <p:sp>
        <p:nvSpPr>
          <p:cNvPr id="245" name="脚手架…"/>
          <p:cNvSpPr txBox="1"/>
          <p:nvPr/>
        </p:nvSpPr>
        <p:spPr>
          <a:xfrm>
            <a:off x="2574150" y="1180585"/>
            <a:ext cx="789941" cy="187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脚手架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模块化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组件库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微前端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   …</a:t>
            </a:r>
          </a:p>
        </p:txBody>
      </p:sp>
      <p:sp>
        <p:nvSpPr>
          <p:cNvPr id="246" name="文件打包…"/>
          <p:cNvSpPr txBox="1"/>
          <p:nvPr/>
        </p:nvSpPr>
        <p:spPr>
          <a:xfrm>
            <a:off x="9319204" y="1028185"/>
            <a:ext cx="1018541" cy="187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文件打包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代码分隔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代码压缩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构建优化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      …</a:t>
            </a:r>
          </a:p>
        </p:txBody>
      </p:sp>
      <p:sp>
        <p:nvSpPr>
          <p:cNvPr id="247" name="nginx代理…"/>
          <p:cNvSpPr txBox="1"/>
          <p:nvPr/>
        </p:nvSpPr>
        <p:spPr>
          <a:xfrm>
            <a:off x="2383669" y="3891789"/>
            <a:ext cx="1107838" cy="1819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nginx代理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Jenkins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跨域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静态资源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   …</a:t>
            </a:r>
          </a:p>
        </p:txBody>
      </p:sp>
      <p:sp>
        <p:nvSpPr>
          <p:cNvPr id="248" name="按需加载…"/>
          <p:cNvSpPr txBox="1"/>
          <p:nvPr/>
        </p:nvSpPr>
        <p:spPr>
          <a:xfrm>
            <a:off x="9319204" y="3864300"/>
            <a:ext cx="1018541" cy="187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按需加载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请求合并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缓存策略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异步加载</a:t>
            </a:r>
          </a:p>
          <a:p>
            <a:pPr>
              <a:lnSpc>
                <a:spcPct val="120000"/>
              </a:lnSpc>
              <a:defRPr>
                <a:solidFill>
                  <a:srgbClr val="183A8B"/>
                </a:solidFill>
              </a:defRPr>
            </a:pPr>
            <a:r>
              <a:t>      …</a:t>
            </a:r>
          </a:p>
        </p:txBody>
      </p:sp>
      <p:sp>
        <p:nvSpPr>
          <p:cNvPr id="249" name="线条"/>
          <p:cNvSpPr/>
          <p:nvPr/>
        </p:nvSpPr>
        <p:spPr>
          <a:xfrm flipV="1">
            <a:off x="6908799" y="2392898"/>
            <a:ext cx="786156" cy="47730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线条"/>
          <p:cNvSpPr/>
          <p:nvPr/>
        </p:nvSpPr>
        <p:spPr>
          <a:xfrm>
            <a:off x="6858690" y="3833837"/>
            <a:ext cx="785259" cy="47695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线条"/>
          <p:cNvSpPr/>
          <p:nvPr/>
        </p:nvSpPr>
        <p:spPr>
          <a:xfrm flipH="1">
            <a:off x="4994278" y="3922737"/>
            <a:ext cx="786941" cy="3906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线条"/>
          <p:cNvSpPr/>
          <p:nvPr/>
        </p:nvSpPr>
        <p:spPr>
          <a:xfrm flipH="1" flipV="1">
            <a:off x="4956505" y="2276805"/>
            <a:ext cx="786671" cy="47695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hank you"/>
          <p:cNvSpPr txBox="1"/>
          <p:nvPr/>
        </p:nvSpPr>
        <p:spPr>
          <a:xfrm>
            <a:off x="1007511" y="4469129"/>
            <a:ext cx="3069232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内容占位符 1"/>
          <p:cNvSpPr txBox="1"/>
          <p:nvPr>
            <p:ph type="body" sz="half" idx="1"/>
          </p:nvPr>
        </p:nvSpPr>
        <p:spPr>
          <a:xfrm>
            <a:off x="5606270" y="2747000"/>
            <a:ext cx="5677077" cy="332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43B90"/>
                </a:solidFill>
              </a:defRPr>
            </a:pPr>
            <a:r>
              <a:t>工作内容</a:t>
            </a:r>
          </a:p>
          <a:p>
            <a:pPr>
              <a:defRPr>
                <a:solidFill>
                  <a:srgbClr val="043B90"/>
                </a:solidFill>
              </a:defRPr>
            </a:pPr>
            <a:r>
              <a:rPr>
                <a:solidFill>
                  <a:srgbClr val="173A8B"/>
                </a:solidFill>
              </a:rPr>
              <a:t>收获</a:t>
            </a:r>
            <a:r>
              <a:t>改进</a:t>
            </a:r>
          </a:p>
          <a:p>
            <a:pPr>
              <a:defRPr>
                <a:solidFill>
                  <a:srgbClr val="173A8B"/>
                </a:solidFill>
              </a:defRPr>
            </a:pPr>
            <a:r>
              <a:t>专项预研</a:t>
            </a:r>
          </a:p>
          <a:p>
            <a:pPr>
              <a:defRPr>
                <a:solidFill>
                  <a:srgbClr val="173A8B"/>
                </a:solidFill>
              </a:defRPr>
            </a:pPr>
            <a:r>
              <a:t>未来发展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7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8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工作介绍 - 主要内容</a:t>
            </a:r>
          </a:p>
        </p:txBody>
      </p:sp>
      <p:sp>
        <p:nvSpPr>
          <p:cNvPr id="139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主要…"/>
          <p:cNvSpPr/>
          <p:nvPr/>
        </p:nvSpPr>
        <p:spPr>
          <a:xfrm rot="21586745">
            <a:off x="5138945" y="2421557"/>
            <a:ext cx="2067224" cy="2014886"/>
          </a:xfrm>
          <a:prstGeom prst="ellipse">
            <a:avLst/>
          </a:prstGeom>
          <a:solidFill>
            <a:srgbClr val="183A8B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3200">
                <a:solidFill>
                  <a:srgbClr val="FFFFFF"/>
                </a:solidFill>
              </a:defRPr>
            </a:pPr>
            <a:r>
              <a:t>主要</a:t>
            </a:r>
          </a:p>
          <a:p>
            <a:pPr algn="ctr">
              <a:defRPr b="1" sz="3200">
                <a:solidFill>
                  <a:srgbClr val="FFFFFF"/>
                </a:solidFill>
              </a:defRPr>
            </a:pPr>
            <a:r>
              <a:t>内容</a:t>
            </a:r>
          </a:p>
        </p:txBody>
      </p:sp>
      <p:sp>
        <p:nvSpPr>
          <p:cNvPr id="141" name="需求开发"/>
          <p:cNvSpPr/>
          <p:nvPr/>
        </p:nvSpPr>
        <p:spPr>
          <a:xfrm>
            <a:off x="4371364" y="3776460"/>
            <a:ext cx="1445916" cy="148985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183A8B"/>
                </a:solidFill>
              </a:defRPr>
            </a:lvl1pPr>
          </a:lstStyle>
          <a:p>
            <a:pPr/>
            <a:r>
              <a:t>需求开发</a:t>
            </a:r>
          </a:p>
        </p:txBody>
      </p:sp>
      <p:sp>
        <p:nvSpPr>
          <p:cNvPr id="142" name="问题定位"/>
          <p:cNvSpPr/>
          <p:nvPr/>
        </p:nvSpPr>
        <p:spPr>
          <a:xfrm>
            <a:off x="6553200" y="3719310"/>
            <a:ext cx="1535212" cy="148985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183A8B"/>
                </a:solidFill>
              </a:defRPr>
            </a:lvl1pPr>
          </a:lstStyle>
          <a:p>
            <a:pPr/>
            <a:r>
              <a:t>问题定位</a:t>
            </a:r>
          </a:p>
        </p:txBody>
      </p:sp>
      <p:sp>
        <p:nvSpPr>
          <p:cNvPr id="143" name="Bug及CR"/>
          <p:cNvSpPr/>
          <p:nvPr/>
        </p:nvSpPr>
        <p:spPr>
          <a:xfrm>
            <a:off x="4358987" y="1560098"/>
            <a:ext cx="1470670" cy="148985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183A8B"/>
                </a:solidFill>
              </a:defRPr>
            </a:lvl1pPr>
          </a:lstStyle>
          <a:p>
            <a:pPr/>
            <a:r>
              <a:t>Bug及CR</a:t>
            </a:r>
          </a:p>
        </p:txBody>
      </p:sp>
      <p:sp>
        <p:nvSpPr>
          <p:cNvPr id="144" name="代码学习"/>
          <p:cNvSpPr/>
          <p:nvPr/>
        </p:nvSpPr>
        <p:spPr>
          <a:xfrm>
            <a:off x="6540500" y="1538580"/>
            <a:ext cx="1470670" cy="148985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183A8B"/>
                </a:solidFill>
              </a:defRPr>
            </a:lvl1pPr>
          </a:lstStyle>
          <a:p>
            <a:pPr/>
            <a:r>
              <a:t>代码学习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8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49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工作介绍 - Bug及CR</a:t>
            </a:r>
          </a:p>
        </p:txBody>
      </p:sp>
      <p:sp>
        <p:nvSpPr>
          <p:cNvPr id="150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9904" y="821019"/>
            <a:ext cx="6116207" cy="5622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093" y="992337"/>
            <a:ext cx="5553084" cy="517811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Bug：170…"/>
          <p:cNvSpPr txBox="1"/>
          <p:nvPr/>
        </p:nvSpPr>
        <p:spPr>
          <a:xfrm>
            <a:off x="5358129" y="1418922"/>
            <a:ext cx="1120898" cy="73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183A8B"/>
                </a:solidFill>
              </a:defRPr>
            </a:pPr>
            <a:r>
              <a:t>Bug：170</a:t>
            </a:r>
          </a:p>
          <a:p>
            <a:pPr>
              <a:defRPr>
                <a:solidFill>
                  <a:srgbClr val="183A8B"/>
                </a:solidFill>
              </a:defRPr>
            </a:pPr>
            <a:r>
              <a:t>CR：7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57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8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工作介绍 - 问题定位</a:t>
            </a:r>
          </a:p>
        </p:txBody>
      </p:sp>
      <p:sp>
        <p:nvSpPr>
          <p:cNvPr id="159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How To Resolve A Bug.png" descr="How To Resolve A Bu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4294" y="756916"/>
            <a:ext cx="8523412" cy="6114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4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65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收获改进 - 主要收获</a:t>
            </a:r>
          </a:p>
        </p:txBody>
      </p:sp>
      <p:sp>
        <p:nvSpPr>
          <p:cNvPr id="166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主要…"/>
          <p:cNvSpPr/>
          <p:nvPr/>
        </p:nvSpPr>
        <p:spPr>
          <a:xfrm rot="21586745">
            <a:off x="5138945" y="2421557"/>
            <a:ext cx="2067224" cy="2014886"/>
          </a:xfrm>
          <a:prstGeom prst="ellipse">
            <a:avLst/>
          </a:prstGeom>
          <a:solidFill>
            <a:srgbClr val="183A8B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b="1" sz="3200">
                <a:solidFill>
                  <a:srgbClr val="FFFFFF"/>
                </a:solidFill>
              </a:defRPr>
            </a:pPr>
            <a:r>
              <a:t>主要</a:t>
            </a:r>
          </a:p>
          <a:p>
            <a:pPr algn="ctr">
              <a:defRPr b="1" sz="3200">
                <a:solidFill>
                  <a:srgbClr val="FFFFFF"/>
                </a:solidFill>
              </a:defRPr>
            </a:pPr>
            <a:r>
              <a:t>收获</a:t>
            </a:r>
          </a:p>
        </p:txBody>
      </p:sp>
      <p:sp>
        <p:nvSpPr>
          <p:cNvPr id="168" name="职业化"/>
          <p:cNvSpPr/>
          <p:nvPr/>
        </p:nvSpPr>
        <p:spPr>
          <a:xfrm>
            <a:off x="7217171" y="2794000"/>
            <a:ext cx="1758554" cy="135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57" y="0"/>
                </a:moveTo>
                <a:cubicBezTo>
                  <a:pt x="4698" y="0"/>
                  <a:pt x="4324" y="486"/>
                  <a:pt x="4324" y="1082"/>
                </a:cubicBezTo>
                <a:lnTo>
                  <a:pt x="4324" y="8474"/>
                </a:lnTo>
                <a:lnTo>
                  <a:pt x="0" y="10632"/>
                </a:lnTo>
                <a:lnTo>
                  <a:pt x="4324" y="12790"/>
                </a:lnTo>
                <a:lnTo>
                  <a:pt x="4324" y="20518"/>
                </a:lnTo>
                <a:cubicBezTo>
                  <a:pt x="4324" y="21114"/>
                  <a:pt x="4698" y="21600"/>
                  <a:pt x="5157" y="21600"/>
                </a:cubicBezTo>
                <a:lnTo>
                  <a:pt x="20771" y="21600"/>
                </a:lnTo>
                <a:cubicBezTo>
                  <a:pt x="21231" y="21600"/>
                  <a:pt x="21600" y="21114"/>
                  <a:pt x="21600" y="20518"/>
                </a:cubicBezTo>
                <a:lnTo>
                  <a:pt x="21600" y="1082"/>
                </a:lnTo>
                <a:cubicBezTo>
                  <a:pt x="21600" y="486"/>
                  <a:pt x="21231" y="0"/>
                  <a:pt x="20771" y="0"/>
                </a:cubicBezTo>
                <a:lnTo>
                  <a:pt x="515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183A8B"/>
                </a:solidFill>
              </a:defRPr>
            </a:lvl1pPr>
          </a:lstStyle>
          <a:p>
            <a:pPr/>
            <a:r>
              <a:t>职业化</a:t>
            </a:r>
          </a:p>
        </p:txBody>
      </p:sp>
      <p:sp>
        <p:nvSpPr>
          <p:cNvPr id="169" name="专业化"/>
          <p:cNvSpPr/>
          <p:nvPr/>
        </p:nvSpPr>
        <p:spPr>
          <a:xfrm>
            <a:off x="3358519" y="2751732"/>
            <a:ext cx="1763317" cy="1354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8" y="0"/>
                </a:moveTo>
                <a:cubicBezTo>
                  <a:pt x="348" y="0"/>
                  <a:pt x="0" y="453"/>
                  <a:pt x="0" y="1013"/>
                </a:cubicBezTo>
                <a:lnTo>
                  <a:pt x="0" y="20587"/>
                </a:lnTo>
                <a:cubicBezTo>
                  <a:pt x="0" y="21147"/>
                  <a:pt x="348" y="21600"/>
                  <a:pt x="778" y="21600"/>
                </a:cubicBezTo>
                <a:lnTo>
                  <a:pt x="17448" y="21600"/>
                </a:lnTo>
                <a:cubicBezTo>
                  <a:pt x="17878" y="21600"/>
                  <a:pt x="18226" y="21147"/>
                  <a:pt x="18226" y="20587"/>
                </a:cubicBezTo>
                <a:lnTo>
                  <a:pt x="18226" y="12784"/>
                </a:lnTo>
                <a:lnTo>
                  <a:pt x="21600" y="10753"/>
                </a:lnTo>
                <a:lnTo>
                  <a:pt x="18226" y="8727"/>
                </a:lnTo>
                <a:lnTo>
                  <a:pt x="18226" y="1013"/>
                </a:lnTo>
                <a:cubicBezTo>
                  <a:pt x="18226" y="453"/>
                  <a:pt x="17878" y="0"/>
                  <a:pt x="17448" y="0"/>
                </a:cubicBezTo>
                <a:lnTo>
                  <a:pt x="778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183A8B"/>
                </a:solidFill>
              </a:defRPr>
            </a:lvl1pPr>
          </a:lstStyle>
          <a:p>
            <a:pPr/>
            <a:r>
              <a:t>专业化</a:t>
            </a:r>
          </a:p>
        </p:txBody>
      </p:sp>
      <p:sp>
        <p:nvSpPr>
          <p:cNvPr id="170" name="培训…"/>
          <p:cNvSpPr/>
          <p:nvPr/>
        </p:nvSpPr>
        <p:spPr>
          <a:xfrm>
            <a:off x="5411549" y="914400"/>
            <a:ext cx="1395016" cy="1498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3" y="0"/>
                </a:moveTo>
                <a:cubicBezTo>
                  <a:pt x="440" y="0"/>
                  <a:pt x="0" y="410"/>
                  <a:pt x="0" y="915"/>
                </a:cubicBezTo>
                <a:lnTo>
                  <a:pt x="0" y="17394"/>
                </a:lnTo>
                <a:cubicBezTo>
                  <a:pt x="0" y="17900"/>
                  <a:pt x="440" y="18310"/>
                  <a:pt x="983" y="18310"/>
                </a:cubicBezTo>
                <a:lnTo>
                  <a:pt x="9353" y="18310"/>
                </a:lnTo>
                <a:lnTo>
                  <a:pt x="11313" y="21600"/>
                </a:lnTo>
                <a:lnTo>
                  <a:pt x="13280" y="18310"/>
                </a:lnTo>
                <a:lnTo>
                  <a:pt x="20617" y="18310"/>
                </a:lnTo>
                <a:cubicBezTo>
                  <a:pt x="21160" y="18310"/>
                  <a:pt x="21600" y="17900"/>
                  <a:pt x="21600" y="17394"/>
                </a:cubicBezTo>
                <a:lnTo>
                  <a:pt x="21600" y="915"/>
                </a:lnTo>
                <a:cubicBezTo>
                  <a:pt x="21600" y="410"/>
                  <a:pt x="21160" y="0"/>
                  <a:pt x="20617" y="0"/>
                </a:cubicBezTo>
                <a:lnTo>
                  <a:pt x="983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183A8B"/>
                </a:solidFill>
              </a:defRPr>
            </a:pPr>
            <a:r>
              <a:t>培训</a:t>
            </a:r>
          </a:p>
          <a:p>
            <a:pPr algn="ctr">
              <a:defRPr sz="2000">
                <a:solidFill>
                  <a:srgbClr val="183A8B"/>
                </a:solidFill>
              </a:defRPr>
            </a:pPr>
            <a:r>
              <a:t>会议</a:t>
            </a:r>
          </a:p>
        </p:txBody>
      </p:sp>
      <p:sp>
        <p:nvSpPr>
          <p:cNvPr id="171" name="合作…"/>
          <p:cNvSpPr/>
          <p:nvPr/>
        </p:nvSpPr>
        <p:spPr>
          <a:xfrm>
            <a:off x="5475049" y="4466828"/>
            <a:ext cx="1395016" cy="1565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52" y="0"/>
                </a:moveTo>
                <a:lnTo>
                  <a:pt x="8880" y="4079"/>
                </a:lnTo>
                <a:lnTo>
                  <a:pt x="983" y="4079"/>
                </a:lnTo>
                <a:cubicBezTo>
                  <a:pt x="440" y="4079"/>
                  <a:pt x="0" y="4471"/>
                  <a:pt x="0" y="4955"/>
                </a:cubicBezTo>
                <a:lnTo>
                  <a:pt x="0" y="20724"/>
                </a:lnTo>
                <a:cubicBezTo>
                  <a:pt x="0" y="21208"/>
                  <a:pt x="440" y="21600"/>
                  <a:pt x="983" y="21600"/>
                </a:cubicBezTo>
                <a:lnTo>
                  <a:pt x="20617" y="21600"/>
                </a:lnTo>
                <a:cubicBezTo>
                  <a:pt x="21160" y="21600"/>
                  <a:pt x="21600" y="21208"/>
                  <a:pt x="21600" y="20724"/>
                </a:cubicBezTo>
                <a:lnTo>
                  <a:pt x="21600" y="4955"/>
                </a:lnTo>
                <a:cubicBezTo>
                  <a:pt x="21600" y="4471"/>
                  <a:pt x="21160" y="4079"/>
                  <a:pt x="20617" y="4079"/>
                </a:cubicBezTo>
                <a:lnTo>
                  <a:pt x="12825" y="4079"/>
                </a:ln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>
                <a:solidFill>
                  <a:srgbClr val="183A8B"/>
                </a:solidFill>
              </a:defRPr>
            </a:pPr>
            <a:r>
              <a:t>合作</a:t>
            </a:r>
          </a:p>
          <a:p>
            <a:pPr algn="ctr">
              <a:defRPr>
                <a:solidFill>
                  <a:srgbClr val="183A8B"/>
                </a:solidFill>
              </a:defRPr>
            </a:pPr>
            <a:r>
              <a:t>进步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75" name="文本框 13"/>
          <p:cNvSpPr txBox="1"/>
          <p:nvPr/>
        </p:nvSpPr>
        <p:spPr>
          <a:xfrm>
            <a:off x="8737214" y="1280654"/>
            <a:ext cx="1248549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6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收获改进 - 不足与改进</a:t>
            </a:r>
          </a:p>
        </p:txBody>
      </p:sp>
      <p:sp>
        <p:nvSpPr>
          <p:cNvPr id="177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不足"/>
          <p:cNvSpPr/>
          <p:nvPr/>
        </p:nvSpPr>
        <p:spPr>
          <a:xfrm rot="21586745">
            <a:off x="2916445" y="2319957"/>
            <a:ext cx="2067224" cy="2014886"/>
          </a:xfrm>
          <a:prstGeom prst="ellipse">
            <a:avLst/>
          </a:prstGeom>
          <a:solidFill>
            <a:srgbClr val="183A8B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不足</a:t>
            </a:r>
          </a:p>
        </p:txBody>
      </p:sp>
      <p:sp>
        <p:nvSpPr>
          <p:cNvPr id="179" name="改进"/>
          <p:cNvSpPr/>
          <p:nvPr/>
        </p:nvSpPr>
        <p:spPr>
          <a:xfrm rot="21586745">
            <a:off x="7094745" y="2294557"/>
            <a:ext cx="2067223" cy="2014886"/>
          </a:xfrm>
          <a:prstGeom prst="ellipse">
            <a:avLst/>
          </a:prstGeom>
          <a:solidFill>
            <a:srgbClr val="183A8B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改进</a:t>
            </a:r>
          </a:p>
        </p:txBody>
      </p:sp>
      <p:sp>
        <p:nvSpPr>
          <p:cNvPr id="180" name="双箭头"/>
          <p:cNvSpPr/>
          <p:nvPr/>
        </p:nvSpPr>
        <p:spPr>
          <a:xfrm>
            <a:off x="5012680" y="2781300"/>
            <a:ext cx="2072531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183A8B"/>
          </a:solidFill>
          <a:ln w="12700">
            <a:solidFill>
              <a:srgbClr val="183A8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1" name="对业务理解不深入"/>
          <p:cNvSpPr/>
          <p:nvPr/>
        </p:nvSpPr>
        <p:spPr>
          <a:xfrm>
            <a:off x="374491" y="2601451"/>
            <a:ext cx="2356676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183A8B"/>
                </a:solidFill>
              </a:defRPr>
            </a:lvl1pPr>
          </a:lstStyle>
          <a:p>
            <a:pPr/>
            <a:r>
              <a:t>对业务理解不深入</a:t>
            </a:r>
          </a:p>
        </p:txBody>
      </p:sp>
      <p:sp>
        <p:nvSpPr>
          <p:cNvPr id="182" name="工作优先级有时把控不准"/>
          <p:cNvSpPr/>
          <p:nvPr/>
        </p:nvSpPr>
        <p:spPr>
          <a:xfrm>
            <a:off x="2444575" y="4387258"/>
            <a:ext cx="301096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183A8B"/>
                </a:solidFill>
              </a:defRPr>
            </a:lvl1pPr>
          </a:lstStyle>
          <a:p>
            <a:pPr/>
            <a:r>
              <a:t>工作优先级有时把控不准</a:t>
            </a:r>
          </a:p>
        </p:txBody>
      </p:sp>
      <p:sp>
        <p:nvSpPr>
          <p:cNvPr id="183" name="Bug修改质量偶尔差"/>
          <p:cNvSpPr/>
          <p:nvPr/>
        </p:nvSpPr>
        <p:spPr>
          <a:xfrm>
            <a:off x="2547986" y="997541"/>
            <a:ext cx="280414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000">
                <a:solidFill>
                  <a:srgbClr val="183A8B"/>
                </a:solidFill>
              </a:defRPr>
            </a:lvl1pPr>
          </a:lstStyle>
          <a:p>
            <a:pPr/>
            <a:r>
              <a:t>Bug修改质量偶尔差</a:t>
            </a:r>
          </a:p>
        </p:txBody>
      </p:sp>
      <p:sp>
        <p:nvSpPr>
          <p:cNvPr id="184" name="多学习理解产品…"/>
          <p:cNvSpPr/>
          <p:nvPr/>
        </p:nvSpPr>
        <p:spPr>
          <a:xfrm>
            <a:off x="9277191" y="2692400"/>
            <a:ext cx="2356676" cy="12700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183A8B"/>
                </a:solidFill>
              </a:defRPr>
            </a:pPr>
            <a:r>
              <a:t>多学习理解产品</a:t>
            </a:r>
          </a:p>
          <a:p>
            <a:pPr algn="ctr">
              <a:defRPr sz="2000">
                <a:solidFill>
                  <a:srgbClr val="183A8B"/>
                </a:solidFill>
              </a:defRPr>
            </a:pPr>
            <a:r>
              <a:t>多问为什么</a:t>
            </a:r>
          </a:p>
        </p:txBody>
      </p:sp>
      <p:sp>
        <p:nvSpPr>
          <p:cNvPr id="185" name="遇到问题多方面思考…"/>
          <p:cNvSpPr/>
          <p:nvPr/>
        </p:nvSpPr>
        <p:spPr>
          <a:xfrm>
            <a:off x="6726286" y="997541"/>
            <a:ext cx="2804142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183A8B"/>
                </a:solidFill>
              </a:defRPr>
            </a:pPr>
            <a:r>
              <a:t>遇到问题多方面思考</a:t>
            </a:r>
          </a:p>
          <a:p>
            <a:pPr algn="ctr">
              <a:defRPr sz="2000">
                <a:solidFill>
                  <a:srgbClr val="183A8B"/>
                </a:solidFill>
              </a:defRPr>
            </a:pPr>
            <a:r>
              <a:t>确保修改质量</a:t>
            </a:r>
          </a:p>
        </p:txBody>
      </p:sp>
      <p:sp>
        <p:nvSpPr>
          <p:cNvPr id="186" name="评估工作量及交付时间…"/>
          <p:cNvSpPr/>
          <p:nvPr/>
        </p:nvSpPr>
        <p:spPr>
          <a:xfrm>
            <a:off x="6749875" y="4387258"/>
            <a:ext cx="3010964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000">
                <a:solidFill>
                  <a:srgbClr val="183A8B"/>
                </a:solidFill>
              </a:defRPr>
            </a:pPr>
            <a:r>
              <a:t>评估工作量及交付时间</a:t>
            </a:r>
          </a:p>
          <a:p>
            <a:pPr algn="ctr">
              <a:defRPr sz="2000">
                <a:solidFill>
                  <a:srgbClr val="183A8B"/>
                </a:solidFill>
              </a:defRPr>
            </a:pPr>
            <a:r>
              <a:t>做好优先级排序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0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前端专项 - Web GIS (网络地理信息系统)</a:t>
            </a:r>
          </a:p>
        </p:txBody>
      </p:sp>
      <p:sp>
        <p:nvSpPr>
          <p:cNvPr id="191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Web GIS"/>
          <p:cNvSpPr/>
          <p:nvPr/>
        </p:nvSpPr>
        <p:spPr>
          <a:xfrm>
            <a:off x="4282678" y="1430911"/>
            <a:ext cx="3245644" cy="900182"/>
          </a:xfrm>
          <a:prstGeom prst="rect">
            <a:avLst/>
          </a:prstGeom>
          <a:solidFill>
            <a:schemeClr val="accent1">
              <a:lumOff val="-8352"/>
            </a:schemeClr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Web GIS</a:t>
            </a:r>
          </a:p>
        </p:txBody>
      </p:sp>
      <p:sp>
        <p:nvSpPr>
          <p:cNvPr id="193" name="后端"/>
          <p:cNvSpPr/>
          <p:nvPr/>
        </p:nvSpPr>
        <p:spPr>
          <a:xfrm>
            <a:off x="5270500" y="3492500"/>
            <a:ext cx="1270000" cy="1270000"/>
          </a:xfrm>
          <a:prstGeom prst="ellipse">
            <a:avLst/>
          </a:prstGeom>
          <a:solidFill>
            <a:schemeClr val="accent1">
              <a:lumOff val="-8352"/>
            </a:schemeClr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后端</a:t>
            </a:r>
          </a:p>
        </p:txBody>
      </p:sp>
      <p:sp>
        <p:nvSpPr>
          <p:cNvPr id="194" name="前端"/>
          <p:cNvSpPr/>
          <p:nvPr/>
        </p:nvSpPr>
        <p:spPr>
          <a:xfrm>
            <a:off x="8089900" y="3492500"/>
            <a:ext cx="1270000" cy="1270000"/>
          </a:xfrm>
          <a:prstGeom prst="ellipse">
            <a:avLst/>
          </a:prstGeom>
          <a:solidFill>
            <a:schemeClr val="accent1">
              <a:lumOff val="-8352"/>
            </a:schemeClr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前端</a:t>
            </a:r>
          </a:p>
        </p:txBody>
      </p:sp>
      <p:sp>
        <p:nvSpPr>
          <p:cNvPr id="195" name="地图服务"/>
          <p:cNvSpPr/>
          <p:nvPr/>
        </p:nvSpPr>
        <p:spPr>
          <a:xfrm>
            <a:off x="2451100" y="3492500"/>
            <a:ext cx="1270000" cy="1270000"/>
          </a:xfrm>
          <a:prstGeom prst="ellipse">
            <a:avLst/>
          </a:prstGeom>
          <a:solidFill>
            <a:schemeClr val="accent1">
              <a:lumOff val="-8352"/>
            </a:schemeClr>
          </a:solidFill>
          <a:ln w="254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地图服务</a:t>
            </a:r>
          </a:p>
        </p:txBody>
      </p:sp>
      <p:sp>
        <p:nvSpPr>
          <p:cNvPr id="196" name="线条"/>
          <p:cNvSpPr/>
          <p:nvPr/>
        </p:nvSpPr>
        <p:spPr>
          <a:xfrm flipH="1">
            <a:off x="3387008" y="2350953"/>
            <a:ext cx="862027" cy="1182452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线条"/>
          <p:cNvSpPr/>
          <p:nvPr/>
        </p:nvSpPr>
        <p:spPr>
          <a:xfrm>
            <a:off x="5905500" y="2296734"/>
            <a:ext cx="1" cy="1185718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线条"/>
          <p:cNvSpPr/>
          <p:nvPr/>
        </p:nvSpPr>
        <p:spPr>
          <a:xfrm>
            <a:off x="7556611" y="2338702"/>
            <a:ext cx="867288" cy="1207087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提供图层"/>
          <p:cNvSpPr txBox="1"/>
          <p:nvPr/>
        </p:nvSpPr>
        <p:spPr>
          <a:xfrm>
            <a:off x="2576829" y="50914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提供图层</a:t>
            </a:r>
          </a:p>
        </p:txBody>
      </p:sp>
      <p:sp>
        <p:nvSpPr>
          <p:cNvPr id="200" name="地理坐标"/>
          <p:cNvSpPr txBox="1"/>
          <p:nvPr/>
        </p:nvSpPr>
        <p:spPr>
          <a:xfrm>
            <a:off x="5396229" y="50914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地理坐标</a:t>
            </a:r>
          </a:p>
        </p:txBody>
      </p:sp>
      <p:sp>
        <p:nvSpPr>
          <p:cNvPr id="201" name="渲染图层"/>
          <p:cNvSpPr txBox="1"/>
          <p:nvPr/>
        </p:nvSpPr>
        <p:spPr>
          <a:xfrm>
            <a:off x="8266430" y="5091429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183A8B"/>
                </a:solidFill>
              </a:defRPr>
            </a:lvl1pPr>
          </a:lstStyle>
          <a:p>
            <a:pPr/>
            <a:r>
              <a:t>渲染图层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直接连接符 6"/>
          <p:cNvSpPr/>
          <p:nvPr/>
        </p:nvSpPr>
        <p:spPr>
          <a:xfrm>
            <a:off x="848233" y="2402250"/>
            <a:ext cx="872434" cy="1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文本框 8"/>
          <p:cNvSpPr txBox="1"/>
          <p:nvPr/>
        </p:nvSpPr>
        <p:spPr>
          <a:xfrm>
            <a:off x="949245" y="1282961"/>
            <a:ext cx="120716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 b="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05" name="标题 2"/>
          <p:cNvSpPr txBox="1"/>
          <p:nvPr>
            <p:ph type="title"/>
          </p:nvPr>
        </p:nvSpPr>
        <p:spPr>
          <a:xfrm>
            <a:off x="652671" y="67823"/>
            <a:ext cx="9802416" cy="912883"/>
          </a:xfrm>
          <a:prstGeom prst="rect">
            <a:avLst/>
          </a:prstGeom>
        </p:spPr>
        <p:txBody>
          <a:bodyPr/>
          <a:lstStyle/>
          <a:p>
            <a:pPr/>
            <a:r>
              <a:t>前端专项 - GIS库</a:t>
            </a:r>
          </a:p>
        </p:txBody>
      </p:sp>
      <p:sp>
        <p:nvSpPr>
          <p:cNvPr id="206" name="灯片编号占位符 1"/>
          <p:cNvSpPr txBox="1"/>
          <p:nvPr>
            <p:ph type="sldNum" sz="quarter" idx="2"/>
          </p:nvPr>
        </p:nvSpPr>
        <p:spPr>
          <a:xfrm>
            <a:off x="11422994" y="6451502"/>
            <a:ext cx="203025" cy="307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07" name="表格"/>
          <p:cNvGraphicFramePr/>
          <p:nvPr/>
        </p:nvGraphicFramePr>
        <p:xfrm>
          <a:off x="723536" y="959570"/>
          <a:ext cx="11018458" cy="539255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07467"/>
                <a:gridCol w="2461118"/>
                <a:gridCol w="1834292"/>
                <a:gridCol w="1834292"/>
                <a:gridCol w="1834292"/>
                <a:gridCol w="1834292"/>
              </a:tblGrid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Web GIS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Openlayers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Cesium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Mapbox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ArcGIS API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Leaflet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开源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开源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开源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开源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商用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开源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2D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3D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不支持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支持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不支持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体量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相对轻量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重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轻量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相对轻量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轻量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拓展性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强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一般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强</a:t>
                      </a:r>
                    </a:p>
                  </a:txBody>
                  <a:tcPr marL="0" marR="0" marT="0" marB="0" anchor="ctr" anchorCtr="0" horzOverflow="overflow"/>
                </a:tc>
              </a:tr>
              <a:tr h="76854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Arial"/>
                        </a:rPr>
                        <a:t>Star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8.9K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8.4K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8.4K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未知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>
                          <a:sym typeface="Arial"/>
                        </a:rPr>
                        <a:t>33.4K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