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5" r:id="rId3"/>
    <p:sldId id="258" r:id="rId4"/>
    <p:sldId id="259" r:id="rId5"/>
    <p:sldId id="260" r:id="rId6"/>
    <p:sldId id="267" r:id="rId7"/>
    <p:sldId id="268" r:id="rId8"/>
    <p:sldId id="269" r:id="rId9"/>
    <p:sldId id="261" r:id="rId10"/>
    <p:sldId id="262" r:id="rId11"/>
    <p:sldId id="263" r:id="rId12"/>
    <p:sldId id="266" r:id="rId13"/>
    <p:sldId id="270" r:id="rId14"/>
    <p:sldId id="264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4" d="100"/>
          <a:sy n="104" d="100"/>
        </p:scale>
        <p:origin x="128" y="-2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9T13:16:49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0,'-2'0,"1"1,-1 2,1 1,0 2,-1-1,0 1,1 0,-2-1,1-1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e4026bc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e4026bc9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e4026bc92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35e4026bc92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D27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Launch KIt_logo hacko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541625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02571" y="3399125"/>
            <a:ext cx="8138858" cy="120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800" dirty="0" err="1">
                <a:solidFill>
                  <a:schemeClr val="bg1"/>
                </a:solidFill>
              </a:rPr>
              <a:t>FinGenie</a:t>
            </a:r>
            <a:r>
              <a:rPr lang="en-IN" sz="2800" dirty="0">
                <a:solidFill>
                  <a:schemeClr val="bg1"/>
                </a:solidFill>
              </a:rPr>
              <a:t> AI</a:t>
            </a:r>
          </a:p>
          <a:p>
            <a:pPr>
              <a:defRPr sz="2400"/>
            </a:pPr>
            <a:r>
              <a:rPr lang="en-US" sz="2000" dirty="0">
                <a:solidFill>
                  <a:schemeClr val="bg1"/>
                </a:solidFill>
              </a:rPr>
              <a:t>Your Personal Financial Brain – Smarter Payments, Safer Plans, Simpler Life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298F98-3CA7-4E0C-820C-63EB34C3E03B}"/>
              </a:ext>
            </a:extLst>
          </p:cNvPr>
          <p:cNvSpPr/>
          <p:nvPr/>
        </p:nvSpPr>
        <p:spPr>
          <a:xfrm>
            <a:off x="1633574" y="179901"/>
            <a:ext cx="5876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Scalability &amp; Expansion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B93C7-CB68-48E5-A903-A6CF0FB7C1AD}"/>
              </a:ext>
            </a:extLst>
          </p:cNvPr>
          <p:cNvSpPr txBox="1"/>
          <p:nvPr/>
        </p:nvSpPr>
        <p:spPr>
          <a:xfrm>
            <a:off x="628650" y="886479"/>
            <a:ext cx="78867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Scalability: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Expand to integrate with </a:t>
            </a:r>
            <a:r>
              <a:rPr lang="en-IN" b="1" dirty="0"/>
              <a:t>banking partners, NBFCs</a:t>
            </a:r>
            <a:r>
              <a:rPr lang="en-IN" dirty="0"/>
              <a:t>, and </a:t>
            </a:r>
            <a:r>
              <a:rPr lang="en-IN" b="1" dirty="0"/>
              <a:t>credit bureaus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Onboard via secure consent-based APIs (e.g., Account Aggregator)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Marketplace Expansion: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Offer </a:t>
            </a:r>
            <a:r>
              <a:rPr lang="en-IN" dirty="0" err="1"/>
              <a:t>PaySense</a:t>
            </a:r>
            <a:r>
              <a:rPr lang="en-IN" dirty="0"/>
              <a:t> as a </a:t>
            </a:r>
            <a:r>
              <a:rPr lang="en-IN" b="1" dirty="0"/>
              <a:t>plugin within Amazon Pay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Monetize via </a:t>
            </a:r>
            <a:r>
              <a:rPr lang="en-IN" b="1" dirty="0"/>
              <a:t>premium features or financial product referrals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Scale to support </a:t>
            </a:r>
            <a:r>
              <a:rPr lang="en-IN" b="1" dirty="0"/>
              <a:t>small businesses</a:t>
            </a:r>
            <a:r>
              <a:rPr lang="en-IN" dirty="0"/>
              <a:t> for cashflow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Global Expansion: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Adapt solution for other digital payment ecosystems (e.g., U.S. BNPL, Europe SEPA, etc.)</a:t>
            </a:r>
          </a:p>
        </p:txBody>
      </p:sp>
    </p:spTree>
    <p:extLst>
      <p:ext uri="{BB962C8B-B14F-4D97-AF65-F5344CB8AC3E}">
        <p14:creationId xmlns:p14="http://schemas.microsoft.com/office/powerpoint/2010/main" val="61165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F7C899-574A-4CB1-9F76-ACF5CE4395B6}"/>
              </a:ext>
            </a:extLst>
          </p:cNvPr>
          <p:cNvSpPr/>
          <p:nvPr/>
        </p:nvSpPr>
        <p:spPr>
          <a:xfrm>
            <a:off x="1633574" y="179901"/>
            <a:ext cx="5876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Architecture Diagram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7BFB7B4-4891-47E0-A4AC-C7D006ED0A2F}"/>
              </a:ext>
            </a:extLst>
          </p:cNvPr>
          <p:cNvGrpSpPr/>
          <p:nvPr/>
        </p:nvGrpSpPr>
        <p:grpSpPr>
          <a:xfrm>
            <a:off x="247829" y="641566"/>
            <a:ext cx="5500111" cy="4362822"/>
            <a:chOff x="1531177" y="685457"/>
            <a:chExt cx="5500111" cy="436282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D2526CE-801C-483C-B39F-0180015FFB3F}"/>
                </a:ext>
              </a:extLst>
            </p:cNvPr>
            <p:cNvSpPr/>
            <p:nvPr/>
          </p:nvSpPr>
          <p:spPr>
            <a:xfrm>
              <a:off x="3326427" y="685457"/>
              <a:ext cx="2488089" cy="192027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Smart Payment Optimization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3B706F-A3B2-4A73-8E94-6E0710D0181F}"/>
                </a:ext>
              </a:extLst>
            </p:cNvPr>
            <p:cNvCxnSpPr>
              <a:cxnSpLocks/>
            </p:cNvCxnSpPr>
            <p:nvPr/>
          </p:nvCxnSpPr>
          <p:spPr>
            <a:xfrm>
              <a:off x="4526600" y="877483"/>
              <a:ext cx="0" cy="121937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36E34A6-7A81-4BED-AFC1-F2392D099CA8}"/>
                </a:ext>
              </a:extLst>
            </p:cNvPr>
            <p:cNvSpPr/>
            <p:nvPr/>
          </p:nvSpPr>
          <p:spPr>
            <a:xfrm>
              <a:off x="3403325" y="1008859"/>
              <a:ext cx="2246548" cy="19202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Biometric Authentication </a:t>
              </a:r>
              <a:endParaRPr lang="en-IN" sz="12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7AFA5A-4FF1-4477-ACD1-F4F537644D46}"/>
                </a:ext>
              </a:extLst>
            </p:cNvPr>
            <p:cNvCxnSpPr/>
            <p:nvPr/>
          </p:nvCxnSpPr>
          <p:spPr>
            <a:xfrm>
              <a:off x="4526599" y="1200886"/>
              <a:ext cx="0" cy="1219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1BFE940-D848-40E4-8BFB-F6379944F951}"/>
                </a:ext>
              </a:extLst>
            </p:cNvPr>
            <p:cNvSpPr/>
            <p:nvPr/>
          </p:nvSpPr>
          <p:spPr>
            <a:xfrm>
              <a:off x="3403325" y="1317175"/>
              <a:ext cx="2246547" cy="5407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User Device Layer </a:t>
              </a:r>
            </a:p>
            <a:p>
              <a:pPr algn="ctr"/>
              <a:endParaRPr lang="en-US" sz="1200" dirty="0"/>
            </a:p>
            <a:p>
              <a:pPr algn="ctr"/>
              <a:endParaRPr lang="en-IN" sz="1200" dirty="0"/>
            </a:p>
          </p:txBody>
        </p:sp>
        <p:pic>
          <p:nvPicPr>
            <p:cNvPr id="15" name="Graphic 14" descr="Laptop">
              <a:extLst>
                <a:ext uri="{FF2B5EF4-FFF2-40B4-BE49-F238E27FC236}">
                  <a16:creationId xmlns:a16="http://schemas.microsoft.com/office/drawing/2014/main" id="{B110C4A5-FD67-4C99-88B3-D84688CB4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3182" y="1489899"/>
              <a:ext cx="375159" cy="317827"/>
            </a:xfrm>
            <a:prstGeom prst="rect">
              <a:avLst/>
            </a:prstGeom>
          </p:spPr>
        </p:pic>
        <p:pic>
          <p:nvPicPr>
            <p:cNvPr id="17" name="Graphic 16" descr="Smart Phone">
              <a:extLst>
                <a:ext uri="{FF2B5EF4-FFF2-40B4-BE49-F238E27FC236}">
                  <a16:creationId xmlns:a16="http://schemas.microsoft.com/office/drawing/2014/main" id="{D3A82762-D482-402D-A2C0-56F63FF38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11568" y="1522128"/>
              <a:ext cx="323971" cy="274461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8C4CFC2-989A-424C-907D-BE34DE6A0C05}"/>
                </a:ext>
              </a:extLst>
            </p:cNvPr>
            <p:cNvCxnSpPr/>
            <p:nvPr/>
          </p:nvCxnSpPr>
          <p:spPr>
            <a:xfrm>
              <a:off x="4526598" y="1857968"/>
              <a:ext cx="0" cy="1219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EAF5924-FD4D-4F12-A46D-1CA903ADFB79}"/>
                </a:ext>
              </a:extLst>
            </p:cNvPr>
            <p:cNvSpPr/>
            <p:nvPr/>
          </p:nvSpPr>
          <p:spPr>
            <a:xfrm>
              <a:off x="3403315" y="1992665"/>
              <a:ext cx="2246547" cy="83686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Data Ingestion Layer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SMS/Email Parsers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UPI APIs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Amazon Order History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Bank APIs (AA Framework)</a:t>
              </a:r>
              <a:endParaRPr lang="en-IN" sz="10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712C61-6C07-455A-8BC9-63A06B0DA75D}"/>
                </a:ext>
              </a:extLst>
            </p:cNvPr>
            <p:cNvCxnSpPr/>
            <p:nvPr/>
          </p:nvCxnSpPr>
          <p:spPr>
            <a:xfrm>
              <a:off x="4526598" y="2829533"/>
              <a:ext cx="0" cy="1219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112ECF2-F163-4A30-85E7-1546DF447322}"/>
                </a:ext>
              </a:extLst>
            </p:cNvPr>
            <p:cNvSpPr/>
            <p:nvPr/>
          </p:nvSpPr>
          <p:spPr>
            <a:xfrm>
              <a:off x="3282560" y="2970727"/>
              <a:ext cx="2488056" cy="73256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Processing &amp; Intelligence Layer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/>
                <a:t>Natural Language Interface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/>
                <a:t>LLM Model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000" dirty="0"/>
                <a:t>Smart Wallet Optimizer 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FA5F031-D779-4091-A9DA-83ED2CD9E9E1}"/>
                </a:ext>
              </a:extLst>
            </p:cNvPr>
            <p:cNvSpPr/>
            <p:nvPr/>
          </p:nvSpPr>
          <p:spPr>
            <a:xfrm>
              <a:off x="5929247" y="3125595"/>
              <a:ext cx="1102041" cy="42122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Action Layer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PIN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1EEC95-BC9B-4D5D-BEFB-B76FD346A3BC}"/>
                </a:ext>
              </a:extLst>
            </p:cNvPr>
            <p:cNvCxnSpPr/>
            <p:nvPr/>
          </p:nvCxnSpPr>
          <p:spPr>
            <a:xfrm>
              <a:off x="4526586" y="3703294"/>
              <a:ext cx="0" cy="1219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3605947-ABE5-4B87-9FBF-EEA1AF835756}"/>
                </a:ext>
              </a:extLst>
            </p:cNvPr>
            <p:cNvSpPr/>
            <p:nvPr/>
          </p:nvSpPr>
          <p:spPr>
            <a:xfrm>
              <a:off x="3282557" y="3835829"/>
              <a:ext cx="2488056" cy="51210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Verification Layer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/>
                <a:t>PIN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900" dirty="0"/>
                <a:t>2FA</a:t>
              </a:r>
              <a:endParaRPr lang="en-IN" sz="900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B374D9-E0DA-432A-A55B-B3EEEDEE4999}"/>
                </a:ext>
              </a:extLst>
            </p:cNvPr>
            <p:cNvCxnSpPr/>
            <p:nvPr/>
          </p:nvCxnSpPr>
          <p:spPr>
            <a:xfrm>
              <a:off x="4525064" y="4347933"/>
              <a:ext cx="0" cy="12193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DD85120-39D7-4558-AC79-6444A2B041B6}"/>
                </a:ext>
              </a:extLst>
            </p:cNvPr>
            <p:cNvSpPr/>
            <p:nvPr/>
          </p:nvSpPr>
          <p:spPr>
            <a:xfrm>
              <a:off x="3363349" y="4484034"/>
              <a:ext cx="2444182" cy="5642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Notification &amp; Feedback Layer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In-App Alert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WhatsApp &amp; SMS</a:t>
              </a:r>
              <a:endParaRPr lang="en-IN" sz="1000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BCC931C-2BF8-4B45-A7A0-8E20FB28B2FD}"/>
                </a:ext>
              </a:extLst>
            </p:cNvPr>
            <p:cNvSpPr/>
            <p:nvPr/>
          </p:nvSpPr>
          <p:spPr>
            <a:xfrm>
              <a:off x="1531177" y="3338371"/>
              <a:ext cx="1549085" cy="85178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Budget Suggestion Engine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000" dirty="0"/>
                <a:t>Cognitive EMI Optimizer </a:t>
              </a:r>
              <a:endParaRPr lang="en-IN" sz="10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6977EAE-CB08-471C-84E7-BAF2B91234D9}"/>
                </a:ext>
              </a:extLst>
            </p:cNvPr>
            <p:cNvCxnSpPr/>
            <p:nvPr/>
          </p:nvCxnSpPr>
          <p:spPr>
            <a:xfrm>
              <a:off x="5770616" y="3313786"/>
              <a:ext cx="144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B2441926-5344-40B3-AF5B-2DF8EEB86294}"/>
                </a:ext>
              </a:extLst>
            </p:cNvPr>
            <p:cNvSpPr/>
            <p:nvPr/>
          </p:nvSpPr>
          <p:spPr>
            <a:xfrm>
              <a:off x="5932089" y="3822508"/>
              <a:ext cx="1099199" cy="53874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WhatsApp &amp; SMS Notification</a:t>
              </a:r>
              <a:endParaRPr lang="en-IN" sz="12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28CA195-745D-409B-8D2B-8404AC66E4F8}"/>
                </a:ext>
              </a:extLst>
            </p:cNvPr>
            <p:cNvCxnSpPr>
              <a:cxnSpLocks/>
              <a:stCxn id="24" idx="2"/>
              <a:endCxn id="78" idx="0"/>
            </p:cNvCxnSpPr>
            <p:nvPr/>
          </p:nvCxnSpPr>
          <p:spPr>
            <a:xfrm>
              <a:off x="6480268" y="3546815"/>
              <a:ext cx="1421" cy="2756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0933532-800B-4976-97BE-D1F04C2DEA36}"/>
                </a:ext>
              </a:extLst>
            </p:cNvPr>
            <p:cNvCxnSpPr>
              <a:cxnSpLocks/>
              <a:stCxn id="78" idx="1"/>
              <a:endCxn id="26" idx="3"/>
            </p:cNvCxnSpPr>
            <p:nvPr/>
          </p:nvCxnSpPr>
          <p:spPr>
            <a:xfrm flipH="1">
              <a:off x="5770613" y="4091881"/>
              <a:ext cx="16147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1F93900-4D43-4379-B75B-C5647AF6F97C}"/>
                </a:ext>
              </a:extLst>
            </p:cNvPr>
            <p:cNvCxnSpPr>
              <a:cxnSpLocks/>
            </p:cNvCxnSpPr>
            <p:nvPr/>
          </p:nvCxnSpPr>
          <p:spPr>
            <a:xfrm>
              <a:off x="3074131" y="3546815"/>
              <a:ext cx="2084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CAA6358-F997-4E94-AAE0-4E8E47BD4361}"/>
                </a:ext>
              </a:extLst>
            </p:cNvPr>
            <p:cNvCxnSpPr>
              <a:cxnSpLocks/>
            </p:cNvCxnSpPr>
            <p:nvPr/>
          </p:nvCxnSpPr>
          <p:spPr>
            <a:xfrm>
              <a:off x="3074131" y="3955247"/>
              <a:ext cx="208429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5B60E45-5210-4F0B-86DE-4D07494179BE}"/>
              </a:ext>
            </a:extLst>
          </p:cNvPr>
          <p:cNvSpPr/>
          <p:nvPr/>
        </p:nvSpPr>
        <p:spPr>
          <a:xfrm>
            <a:off x="6408115" y="737578"/>
            <a:ext cx="2488056" cy="406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Security &amp; Compliance Overlay</a:t>
            </a:r>
          </a:p>
          <a:p>
            <a:pPr algn="ctr"/>
            <a:r>
              <a:rPr lang="en-US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AES – 256 Encryption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OAuth 2.0 + OpenID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TLS 1.3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GDPR – RBI Guidelines Compliant</a:t>
            </a:r>
          </a:p>
        </p:txBody>
      </p:sp>
      <p:pic>
        <p:nvPicPr>
          <p:cNvPr id="106" name="Graphic 105" descr="Tablet">
            <a:extLst>
              <a:ext uri="{FF2B5EF4-FFF2-40B4-BE49-F238E27FC236}">
                <a16:creationId xmlns:a16="http://schemas.microsoft.com/office/drawing/2014/main" id="{D2B6C614-0155-4286-81E6-8819700E39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2906" y="1397014"/>
            <a:ext cx="407254" cy="40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1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FBDB1E-413B-40A5-A78D-97A8E6C71C05}"/>
              </a:ext>
            </a:extLst>
          </p:cNvPr>
          <p:cNvSpPr txBox="1"/>
          <p:nvPr/>
        </p:nvSpPr>
        <p:spPr>
          <a:xfrm>
            <a:off x="628650" y="777838"/>
            <a:ext cx="78867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User-Level Security</a:t>
            </a:r>
          </a:p>
          <a:p>
            <a:pPr marL="446088" lvl="2" indent="-176213">
              <a:buFont typeface="Arial" panose="020B0604020202020204" pitchFamily="34" charset="0"/>
              <a:buChar char="•"/>
            </a:pPr>
            <a:r>
              <a:rPr lang="en-US" dirty="0"/>
              <a:t>Biometric Authentication (</a:t>
            </a:r>
            <a:r>
              <a:rPr lang="en-US" dirty="0" err="1"/>
              <a:t>FaceID</a:t>
            </a:r>
            <a:r>
              <a:rPr lang="en-US" dirty="0"/>
              <a:t>/Fingerprint) for app access</a:t>
            </a:r>
          </a:p>
          <a:p>
            <a:pPr marL="446088" lvl="2" indent="-176213">
              <a:buFont typeface="Arial" panose="020B0604020202020204" pitchFamily="34" charset="0"/>
              <a:buChar char="•"/>
            </a:pPr>
            <a:r>
              <a:rPr lang="en-US" dirty="0"/>
              <a:t>PIN Verification before executing financial transactions</a:t>
            </a:r>
          </a:p>
          <a:p>
            <a:pPr marL="446088" lvl="2" indent="-176213">
              <a:buFont typeface="Arial" panose="020B0604020202020204" pitchFamily="34" charset="0"/>
              <a:buChar char="•"/>
            </a:pPr>
            <a:r>
              <a:rPr lang="en-US" dirty="0"/>
              <a:t>Two-Factor Authentication (2FA) for sensitive actions (e.g. linking new bank account)</a:t>
            </a:r>
          </a:p>
          <a:p>
            <a:pPr marL="446088" lvl="2" indent="-176213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 Encryption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dirty="0"/>
              <a:t>AES-256 Encryption for data at rest (stored data in databases)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dirty="0"/>
              <a:t>TLS 1.3 for data in transit (API calls, SMS parsing, email scanning)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dirty="0"/>
              <a:t>End-to-End Encryption on user-device communication for voice inputs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b="1" dirty="0"/>
              <a:t>Secure Data Access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dirty="0"/>
              <a:t>OAuth 2.0 + OpenID Connect for integration with third-party APIs (Amazon Pay, banks)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dirty="0"/>
              <a:t>Role-Based Access Control (RBAC) for microservices (Al Engine, Router Engine)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dirty="0"/>
              <a:t>Access Tokens with limited scope &amp; expiration for API access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en-US" b="1" dirty="0"/>
              <a:t>Regulatory Compliance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dirty="0"/>
              <a:t>GDPR &amp; RBI Guidelines compliant data storage practices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dirty="0"/>
              <a:t>Data Minimization: Only essential data is collected and processed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dirty="0"/>
              <a:t>User Consent Management: All financial access is opt-in with explicit consent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C8217F-0294-485F-9BC4-0DF453623E34}"/>
              </a:ext>
            </a:extLst>
          </p:cNvPr>
          <p:cNvSpPr/>
          <p:nvPr/>
        </p:nvSpPr>
        <p:spPr>
          <a:xfrm>
            <a:off x="1633574" y="179901"/>
            <a:ext cx="5876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Data Security &amp; Privacy</a:t>
            </a:r>
          </a:p>
        </p:txBody>
      </p:sp>
    </p:spTree>
    <p:extLst>
      <p:ext uri="{BB962C8B-B14F-4D97-AF65-F5344CB8AC3E}">
        <p14:creationId xmlns:p14="http://schemas.microsoft.com/office/powerpoint/2010/main" val="95652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2085BF-63DB-4CF2-8F96-707918D2328C}"/>
              </a:ext>
            </a:extLst>
          </p:cNvPr>
          <p:cNvSpPr/>
          <p:nvPr/>
        </p:nvSpPr>
        <p:spPr>
          <a:xfrm>
            <a:off x="1633574" y="179901"/>
            <a:ext cx="5876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Amazon Synergy: Why </a:t>
            </a:r>
            <a:r>
              <a:rPr lang="en-IN" sz="2400" dirty="0" err="1"/>
              <a:t>FinGenie</a:t>
            </a:r>
            <a:r>
              <a:rPr lang="en-IN" sz="2400" dirty="0"/>
              <a:t> 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A4357-49C1-41D5-A2F4-B27DC4676CD3}"/>
              </a:ext>
            </a:extLst>
          </p:cNvPr>
          <p:cNvSpPr txBox="1"/>
          <p:nvPr/>
        </p:nvSpPr>
        <p:spPr>
          <a:xfrm>
            <a:off x="628650" y="903673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Smartly reroutes payments to Amazon Pay or Amazon Pay Later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Offers GPT-based support inside Amazon Pay app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Can be deployed as API or plug-in into existing Amazon Pay infra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Encourages financially healthy behaviors → increases Amazon Pay retention</a:t>
            </a:r>
          </a:p>
        </p:txBody>
      </p:sp>
    </p:spTree>
    <p:extLst>
      <p:ext uri="{BB962C8B-B14F-4D97-AF65-F5344CB8AC3E}">
        <p14:creationId xmlns:p14="http://schemas.microsoft.com/office/powerpoint/2010/main" val="1681948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89183F-69BE-4073-B97F-B8E6EE781335}"/>
              </a:ext>
            </a:extLst>
          </p:cNvPr>
          <p:cNvSpPr/>
          <p:nvPr/>
        </p:nvSpPr>
        <p:spPr>
          <a:xfrm>
            <a:off x="1633574" y="179901"/>
            <a:ext cx="5876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Others (Bonus Add-ons)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3ED41-933D-44FA-B4EC-B7758EDC38E0}"/>
              </a:ext>
            </a:extLst>
          </p:cNvPr>
          <p:cNvSpPr txBox="1"/>
          <p:nvPr/>
        </p:nvSpPr>
        <p:spPr>
          <a:xfrm>
            <a:off x="628650" y="886479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Security-first design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Biometric/verbal approval needed for any money movement.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Browser extension prototype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for Smart Routing during checkout.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Integration-ready APIs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for banks, cards, UPI providers.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Gamified financial health score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to increase engagement.</a:t>
            </a:r>
          </a:p>
        </p:txBody>
      </p:sp>
    </p:spTree>
    <p:extLst>
      <p:ext uri="{BB962C8B-B14F-4D97-AF65-F5344CB8AC3E}">
        <p14:creationId xmlns:p14="http://schemas.microsoft.com/office/powerpoint/2010/main" val="375281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D079C-9EB2-4C7B-BAFC-EAB21D96848F}"/>
              </a:ext>
            </a:extLst>
          </p:cNvPr>
          <p:cNvSpPr txBox="1"/>
          <p:nvPr/>
        </p:nvSpPr>
        <p:spPr>
          <a:xfrm>
            <a:off x="2000707" y="131674"/>
            <a:ext cx="514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Team – </a:t>
            </a:r>
            <a:r>
              <a:rPr lang="en-IN" sz="2800" dirty="0"/>
              <a:t>Coding Wizard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B639F-E53B-4B2C-9992-FCA31ED78EEB}"/>
              </a:ext>
            </a:extLst>
          </p:cNvPr>
          <p:cNvSpPr txBox="1"/>
          <p:nvPr/>
        </p:nvSpPr>
        <p:spPr>
          <a:xfrm>
            <a:off x="2168956" y="1104596"/>
            <a:ext cx="480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Member 1 – Ishan Grover</a:t>
            </a:r>
          </a:p>
          <a:p>
            <a:r>
              <a:rPr lang="en-US" sz="2000" dirty="0"/>
              <a:t>Member 2 – </a:t>
            </a:r>
            <a:r>
              <a:rPr lang="en-IN" sz="2000" dirty="0" err="1"/>
              <a:t>Sayak</a:t>
            </a:r>
            <a:r>
              <a:rPr lang="en-IN" sz="2000" dirty="0"/>
              <a:t> Mitra Majumder</a:t>
            </a:r>
            <a:endParaRPr lang="en-US" sz="2000" dirty="0"/>
          </a:p>
          <a:p>
            <a:r>
              <a:rPr lang="en-US" sz="2000" dirty="0"/>
              <a:t>Member 3 – Nikhil </a:t>
            </a:r>
            <a:r>
              <a:rPr lang="en-IN" sz="2000" dirty="0"/>
              <a:t>Dwivedi</a:t>
            </a:r>
          </a:p>
        </p:txBody>
      </p:sp>
    </p:spTree>
    <p:extLst>
      <p:ext uri="{BB962C8B-B14F-4D97-AF65-F5344CB8AC3E}">
        <p14:creationId xmlns:p14="http://schemas.microsoft.com/office/powerpoint/2010/main" val="11386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4294967295"/>
          </p:nvPr>
        </p:nvSpPr>
        <p:spPr>
          <a:xfrm>
            <a:off x="628650" y="1466261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None/>
            </a:pPr>
            <a:br>
              <a:rPr lang="en" b="0" i="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C89A3-7B14-46D7-A756-D6CFC19A4731}"/>
              </a:ext>
            </a:extLst>
          </p:cNvPr>
          <p:cNvSpPr/>
          <p:nvPr/>
        </p:nvSpPr>
        <p:spPr>
          <a:xfrm>
            <a:off x="1633574" y="179901"/>
            <a:ext cx="5876852" cy="467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Problem Statement &amp; Scope of Innovation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98F09-1EFF-42F8-A07F-A2D14DAFA970}"/>
              </a:ext>
            </a:extLst>
          </p:cNvPr>
          <p:cNvSpPr txBox="1"/>
          <p:nvPr/>
        </p:nvSpPr>
        <p:spPr>
          <a:xfrm>
            <a:off x="628650" y="886479"/>
            <a:ext cx="7886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Problem Statement </a:t>
            </a:r>
          </a:p>
          <a:p>
            <a:endParaRPr lang="en-IN" dirty="0"/>
          </a:p>
          <a:p>
            <a:r>
              <a:rPr lang="en-US" dirty="0"/>
              <a:t>Build an AI-powered solution that enhances any aspect of the payments ecosystem — from payment optimization and fraud detection to personalized rewards, budgeting, or innovative payment experiences. The goal is to make payments smarter, more efficient, and user-centric for individuals or businesses.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730D6A-6C02-407F-92F0-F72A137699C0}"/>
              </a:ext>
            </a:extLst>
          </p:cNvPr>
          <p:cNvSpPr txBox="1"/>
          <p:nvPr/>
        </p:nvSpPr>
        <p:spPr>
          <a:xfrm>
            <a:off x="628650" y="2514889"/>
            <a:ext cx="78867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Scope of Innovation:</a:t>
            </a:r>
          </a:p>
          <a:p>
            <a:br>
              <a:rPr lang="en-US" dirty="0"/>
            </a:br>
            <a:r>
              <a:rPr lang="en-US" dirty="0"/>
              <a:t>We propose an </a:t>
            </a:r>
            <a:r>
              <a:rPr lang="en-US" b="1" dirty="0"/>
              <a:t>AI-powered autonomous financial assistant</a:t>
            </a:r>
            <a:r>
              <a:rPr lang="en-US" dirty="0"/>
              <a:t> — a “</a:t>
            </a:r>
            <a:r>
              <a:rPr lang="en-IN" dirty="0" err="1">
                <a:solidFill>
                  <a:schemeClr val="tx1"/>
                </a:solidFill>
              </a:rPr>
              <a:t>FinGenie</a:t>
            </a:r>
            <a:r>
              <a:rPr lang="en-IN" dirty="0">
                <a:solidFill>
                  <a:schemeClr val="tx1"/>
                </a:solidFill>
              </a:rPr>
              <a:t> AI</a:t>
            </a:r>
            <a:r>
              <a:rPr lang="en-US" dirty="0"/>
              <a:t>” for payments —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Learns spending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Optimizes EMI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Routes payments for maximum benefit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Automates financial decisions under user supervision</a:t>
            </a:r>
          </a:p>
          <a:p>
            <a:r>
              <a:rPr lang="en-US" dirty="0"/>
              <a:t>It enhances budgeting, rewards optimization, and financial health management — making payments smarter, personalized, and proactive.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9811CE-CC5C-4FAC-B1E6-06479C887C3F}"/>
              </a:ext>
            </a:extLst>
          </p:cNvPr>
          <p:cNvSpPr/>
          <p:nvPr/>
        </p:nvSpPr>
        <p:spPr>
          <a:xfrm>
            <a:off x="1033062" y="118662"/>
            <a:ext cx="70778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Customer-Centric Approach (Working Backwards)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61F3E-E14C-4497-8EFA-F2C3678FBEA4}"/>
              </a:ext>
            </a:extLst>
          </p:cNvPr>
          <p:cNvSpPr txBox="1"/>
          <p:nvPr/>
        </p:nvSpPr>
        <p:spPr>
          <a:xfrm>
            <a:off x="628650" y="886479"/>
            <a:ext cx="7886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Target Users: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Primary</a:t>
            </a:r>
            <a:r>
              <a:rPr lang="en-US" dirty="0"/>
              <a:t>: Gen Z &amp; Millennials with multiple digital payment modes (UPI, Amazon Pay, EMI, BNPL)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Secondary</a:t>
            </a:r>
            <a:r>
              <a:rPr lang="en-US" dirty="0"/>
              <a:t>: Salaried individuals managing multiple EMI/credit obligations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Tertiary</a:t>
            </a:r>
            <a:r>
              <a:rPr lang="en-US" dirty="0"/>
              <a:t>: Freelancers or gig workers with irregular income patterns</a:t>
            </a:r>
          </a:p>
          <a:p>
            <a:endParaRPr lang="en-US" dirty="0"/>
          </a:p>
          <a:p>
            <a:r>
              <a:rPr lang="en-US" b="1" dirty="0"/>
              <a:t>Customer Pain Points: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Missed EMIs or penalties due to oversight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Suboptimal usage of credit cards and reward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Confusing financial decisions with no guidance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single assistant to automate routine financial tasks</a:t>
            </a:r>
          </a:p>
          <a:p>
            <a:endParaRPr lang="en-US" dirty="0"/>
          </a:p>
          <a:p>
            <a:r>
              <a:rPr lang="en-US" b="1" dirty="0"/>
              <a:t>Working Backwards:</a:t>
            </a:r>
          </a:p>
          <a:p>
            <a:br>
              <a:rPr lang="en-US" dirty="0"/>
            </a:br>
            <a:r>
              <a:rPr lang="en-US" dirty="0"/>
              <a:t>“Can I have an AI that ensures I never miss a payment, always choose the best card to pay, and guides me like a financial guardian?”</a:t>
            </a:r>
          </a:p>
        </p:txBody>
      </p:sp>
    </p:spTree>
    <p:extLst>
      <p:ext uri="{BB962C8B-B14F-4D97-AF65-F5344CB8AC3E}">
        <p14:creationId xmlns:p14="http://schemas.microsoft.com/office/powerpoint/2010/main" val="167669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855BAB-72AB-4EE3-9EDB-05AE9758B433}"/>
              </a:ext>
            </a:extLst>
          </p:cNvPr>
          <p:cNvSpPr/>
          <p:nvPr/>
        </p:nvSpPr>
        <p:spPr>
          <a:xfrm>
            <a:off x="1633574" y="158960"/>
            <a:ext cx="5876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Our Solution: </a:t>
            </a:r>
            <a:r>
              <a:rPr lang="en-IN" sz="2400" dirty="0" err="1"/>
              <a:t>FinGenie</a:t>
            </a:r>
            <a:r>
              <a:rPr lang="en-IN" sz="2400" dirty="0"/>
              <a:t>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26C99-610D-4962-9964-1B46F6DE368F}"/>
              </a:ext>
            </a:extLst>
          </p:cNvPr>
          <p:cNvSpPr txBox="1"/>
          <p:nvPr/>
        </p:nvSpPr>
        <p:spPr>
          <a:xfrm>
            <a:off x="628650" y="886479"/>
            <a:ext cx="7886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Our Solution = 3 Modules Combined into One App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Core Module 1: </a:t>
            </a:r>
            <a:r>
              <a:rPr lang="en-IN" b="1" dirty="0" err="1"/>
              <a:t>PaySense</a:t>
            </a:r>
            <a:r>
              <a:rPr lang="en-IN" b="1" dirty="0"/>
              <a:t> AI</a:t>
            </a:r>
            <a:r>
              <a:rPr lang="en-IN" dirty="0"/>
              <a:t> – Autonomous Financial Brain</a:t>
            </a:r>
          </a:p>
          <a:p>
            <a:pPr marL="628650" lvl="8" indent="-285750">
              <a:buFont typeface="Arial" panose="020B0604020202020204" pitchFamily="34" charset="0"/>
              <a:buChar char="•"/>
            </a:pPr>
            <a:r>
              <a:rPr lang="en-IN" dirty="0"/>
              <a:t>Reads SMS/emails from banks, UPI, Amazon Pay</a:t>
            </a:r>
          </a:p>
          <a:p>
            <a:pPr marL="628650" lvl="6" indent="-285750">
              <a:buFont typeface="Arial" panose="020B0604020202020204" pitchFamily="34" charset="0"/>
              <a:buChar char="•"/>
            </a:pPr>
            <a:r>
              <a:rPr lang="en-IN" dirty="0"/>
              <a:t>Learns spending &amp; goals → suggests budgets</a:t>
            </a:r>
          </a:p>
          <a:p>
            <a:pPr marL="628650" lvl="6" indent="-285750">
              <a:buFont typeface="Arial" panose="020B0604020202020204" pitchFamily="34" charset="0"/>
              <a:buChar char="•"/>
            </a:pPr>
            <a:r>
              <a:rPr lang="en-IN" dirty="0"/>
              <a:t>Executes tasks: “Pay electricity bill”, “Cancel Amazon Prime”</a:t>
            </a:r>
          </a:p>
          <a:p>
            <a:pPr marL="628650" lvl="6" indent="-285750">
              <a:buFont typeface="Arial" panose="020B0604020202020204" pitchFamily="34" charset="0"/>
              <a:buChar char="•"/>
            </a:pPr>
            <a:r>
              <a:rPr lang="en-IN" dirty="0"/>
              <a:t>LLM + RAG-based personalized financial planner</a:t>
            </a:r>
            <a:br>
              <a:rPr lang="en-IN" dirty="0"/>
            </a:b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Core Module 2: Cognitive EMI Optimizer</a:t>
            </a:r>
            <a:endParaRPr lang="en-IN" dirty="0"/>
          </a:p>
          <a:p>
            <a:pPr marL="628650" lvl="5" indent="-285750">
              <a:buFont typeface="Arial" panose="020B0604020202020204" pitchFamily="34" charset="0"/>
              <a:buChar char="•"/>
            </a:pPr>
            <a:r>
              <a:rPr lang="en-IN" dirty="0"/>
              <a:t>Predicts EMI defaults before they occur</a:t>
            </a:r>
          </a:p>
          <a:p>
            <a:pPr marL="628650" lvl="3" indent="-285750">
              <a:buFont typeface="Arial" panose="020B0604020202020204" pitchFamily="34" charset="0"/>
              <a:buChar char="•"/>
            </a:pPr>
            <a:r>
              <a:rPr lang="en-IN" dirty="0"/>
              <a:t>Recommends actions: refinance, adjust spending</a:t>
            </a:r>
          </a:p>
          <a:p>
            <a:pPr marL="628650" lvl="3" indent="-285750">
              <a:buFont typeface="Arial" panose="020B0604020202020204" pitchFamily="34" charset="0"/>
              <a:buChar char="•"/>
            </a:pPr>
            <a:r>
              <a:rPr lang="en-IN" dirty="0"/>
              <a:t>Uses LSTM/Prophet for income-spend prediction</a:t>
            </a:r>
          </a:p>
          <a:p>
            <a:pPr marL="628650" lvl="3" indent="-285750">
              <a:buFont typeface="Arial" panose="020B0604020202020204" pitchFamily="34" charset="0"/>
              <a:buChar char="•"/>
            </a:pPr>
            <a:r>
              <a:rPr lang="en-IN" dirty="0"/>
              <a:t>Adds BNPL/Amazon Pay Later where needed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Core Module 3: Smart Wallet Routing Engine</a:t>
            </a:r>
            <a:endParaRPr lang="en-IN" dirty="0"/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IN" dirty="0"/>
              <a:t>Chooses optimal payment method per transaction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IN" dirty="0"/>
              <a:t>Credit card with best cashback, EMI for large purchases, UPI for small</a:t>
            </a:r>
          </a:p>
          <a:p>
            <a:pPr marL="628650" lvl="1" indent="-285750">
              <a:buFont typeface="Arial" panose="020B0604020202020204" pitchFamily="34" charset="0"/>
              <a:buChar char="•"/>
            </a:pPr>
            <a:r>
              <a:rPr lang="en-IN" dirty="0"/>
              <a:t>Works like </a:t>
            </a:r>
            <a:r>
              <a:rPr lang="en-IN" dirty="0" err="1"/>
              <a:t>Razorpay</a:t>
            </a:r>
            <a:r>
              <a:rPr lang="en-IN" dirty="0"/>
              <a:t> routing — but for consumers</a:t>
            </a:r>
          </a:p>
        </p:txBody>
      </p:sp>
    </p:spTree>
    <p:extLst>
      <p:ext uri="{BB962C8B-B14F-4D97-AF65-F5344CB8AC3E}">
        <p14:creationId xmlns:p14="http://schemas.microsoft.com/office/powerpoint/2010/main" val="324419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66302F-2BD9-4530-A1C3-9C996920137C}"/>
              </a:ext>
            </a:extLst>
          </p:cNvPr>
          <p:cNvSpPr/>
          <p:nvPr/>
        </p:nvSpPr>
        <p:spPr>
          <a:xfrm>
            <a:off x="1633574" y="158960"/>
            <a:ext cx="5876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Our MVP: What We’ll Build by June 22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17A35F-67CD-4819-BED8-947B90DB6EDE}"/>
              </a:ext>
            </a:extLst>
          </p:cNvPr>
          <p:cNvSpPr txBox="1"/>
          <p:nvPr/>
        </p:nvSpPr>
        <p:spPr>
          <a:xfrm>
            <a:off x="628650" y="886479"/>
            <a:ext cx="78867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will deliver a working prototype of:</a:t>
            </a:r>
          </a:p>
          <a:p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 err="1"/>
              <a:t>PaySense</a:t>
            </a:r>
            <a:r>
              <a:rPr lang="en-IN" b="1" dirty="0"/>
              <a:t> AI Lite</a:t>
            </a:r>
          </a:p>
          <a:p>
            <a:pPr marL="268288" lvl="1" indent="176213">
              <a:buFont typeface="Arial" panose="020B0604020202020204" pitchFamily="34" charset="0"/>
              <a:buChar char="•"/>
            </a:pPr>
            <a:r>
              <a:rPr lang="en-IN" dirty="0"/>
              <a:t>Reads mock SMS/email transactions</a:t>
            </a:r>
          </a:p>
          <a:p>
            <a:pPr marL="444500" lvl="1" indent="-176213">
              <a:buFont typeface="Arial" panose="020B0604020202020204" pitchFamily="34" charset="0"/>
              <a:buChar char="•"/>
            </a:pPr>
            <a:r>
              <a:rPr lang="en-IN" dirty="0"/>
              <a:t>LLM+RAG answers queries like “Can I afford this?”</a:t>
            </a:r>
          </a:p>
          <a:p>
            <a:pPr marL="444500" lvl="1" indent="-176213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Smart Wallet Router (basic rule engine)</a:t>
            </a:r>
          </a:p>
          <a:p>
            <a:pPr marL="444500" lvl="1" indent="-176213">
              <a:buFont typeface="Arial" panose="020B0604020202020204" pitchFamily="34" charset="0"/>
              <a:buChar char="•"/>
            </a:pPr>
            <a:r>
              <a:rPr lang="en-IN" dirty="0"/>
              <a:t>Chooses cheapest payment option using dummy API logic</a:t>
            </a:r>
          </a:p>
          <a:p>
            <a:pPr marL="444500" lvl="1" indent="-176213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React Native App</a:t>
            </a:r>
          </a:p>
          <a:p>
            <a:pPr marL="444500" lvl="1" indent="-176213">
              <a:buFont typeface="Arial" panose="020B0604020202020204" pitchFamily="34" charset="0"/>
              <a:buChar char="•"/>
            </a:pPr>
            <a:r>
              <a:rPr lang="en-IN" dirty="0"/>
              <a:t>User login, transaction parsing, chat bot, payment suggestion screen</a:t>
            </a:r>
          </a:p>
          <a:p>
            <a:pPr marL="444500" lvl="1" indent="-176213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Tech Stack:</a:t>
            </a:r>
          </a:p>
          <a:p>
            <a:pPr marL="444500" indent="-176213">
              <a:buFont typeface="Arial" panose="020B0604020202020204" pitchFamily="34" charset="0"/>
              <a:buChar char="•"/>
            </a:pPr>
            <a:r>
              <a:rPr lang="en-IN" dirty="0"/>
              <a:t>LLM Model + </a:t>
            </a:r>
            <a:r>
              <a:rPr lang="en-IN" dirty="0" err="1"/>
              <a:t>LangChain</a:t>
            </a:r>
            <a:endParaRPr lang="en-IN" dirty="0"/>
          </a:p>
          <a:p>
            <a:pPr marL="444500" indent="-176213">
              <a:buFont typeface="Arial" panose="020B0604020202020204" pitchFamily="34" charset="0"/>
              <a:buChar char="•"/>
            </a:pPr>
            <a:r>
              <a:rPr lang="en-IN" dirty="0"/>
              <a:t>Python/Flask for logic</a:t>
            </a:r>
          </a:p>
          <a:p>
            <a:pPr marL="444500" indent="-176213">
              <a:buFont typeface="Arial" panose="020B0604020202020204" pitchFamily="34" charset="0"/>
              <a:buChar char="•"/>
            </a:pPr>
            <a:r>
              <a:rPr lang="en-IN" dirty="0"/>
              <a:t>React Native frontend</a:t>
            </a:r>
          </a:p>
          <a:p>
            <a:pPr marL="444500" indent="-176213">
              <a:buFont typeface="Arial" panose="020B0604020202020204" pitchFamily="34" charset="0"/>
              <a:buChar char="•"/>
            </a:pPr>
            <a:r>
              <a:rPr lang="en-IN" dirty="0"/>
              <a:t>Firebase for auth/mock data</a:t>
            </a:r>
          </a:p>
        </p:txBody>
      </p:sp>
    </p:spTree>
    <p:extLst>
      <p:ext uri="{BB962C8B-B14F-4D97-AF65-F5344CB8AC3E}">
        <p14:creationId xmlns:p14="http://schemas.microsoft.com/office/powerpoint/2010/main" val="324043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DD5F53-F13A-47D9-8419-617E1A73D1EC}"/>
              </a:ext>
            </a:extLst>
          </p:cNvPr>
          <p:cNvSpPr/>
          <p:nvPr/>
        </p:nvSpPr>
        <p:spPr>
          <a:xfrm>
            <a:off x="1633574" y="158960"/>
            <a:ext cx="5876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User Journey &amp; App </a:t>
            </a:r>
            <a:r>
              <a:rPr lang="en-IN" sz="2400" dirty="0" err="1"/>
              <a:t>Mockup</a:t>
            </a: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BDCD7-E6D3-4ABB-B451-96723E91291E}"/>
              </a:ext>
            </a:extLst>
          </p:cNvPr>
          <p:cNvSpPr txBox="1"/>
          <p:nvPr/>
        </p:nvSpPr>
        <p:spPr>
          <a:xfrm>
            <a:off x="628650" y="886479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1: User logs in → </a:t>
            </a:r>
            <a:r>
              <a:rPr lang="en-IN" dirty="0" err="1"/>
              <a:t>FinGenie</a:t>
            </a:r>
            <a:r>
              <a:rPr lang="en-IN" dirty="0"/>
              <a:t> syncs mock transactions</a:t>
            </a:r>
            <a:br>
              <a:rPr lang="en-IN" dirty="0"/>
            </a:br>
            <a:r>
              <a:rPr lang="en-IN" dirty="0"/>
              <a:t>Step 2: LLM suggests budget plan + alerts EMI due</a:t>
            </a:r>
            <a:br>
              <a:rPr lang="en-IN" dirty="0"/>
            </a:br>
            <a:r>
              <a:rPr lang="en-IN" dirty="0"/>
              <a:t>Step 3: Router recommends payment via Amazon Pay Later</a:t>
            </a:r>
            <a:br>
              <a:rPr lang="en-IN" dirty="0"/>
            </a:br>
            <a:r>
              <a:rPr lang="en-IN" dirty="0"/>
              <a:t>Step 4: User confirms with one tap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44753-7742-4EBB-AF75-8D3BB803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12" y="1736109"/>
            <a:ext cx="4588975" cy="30581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C59398F-249D-46AD-AAB5-4476689B59E3}"/>
              </a:ext>
            </a:extLst>
          </p:cNvPr>
          <p:cNvSpPr/>
          <p:nvPr/>
        </p:nvSpPr>
        <p:spPr>
          <a:xfrm>
            <a:off x="3992880" y="2762250"/>
            <a:ext cx="113919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2C8AEE6-AD0E-4B85-A8BF-F99D94958922}"/>
              </a:ext>
            </a:extLst>
          </p:cNvPr>
          <p:cNvSpPr/>
          <p:nvPr/>
        </p:nvSpPr>
        <p:spPr>
          <a:xfrm>
            <a:off x="4038600" y="2827020"/>
            <a:ext cx="975360" cy="438150"/>
          </a:xfrm>
          <a:prstGeom prst="wedgeRoundRectCallout">
            <a:avLst>
              <a:gd name="adj1" fmla="val -49838"/>
              <a:gd name="adj2" fmla="val 6243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Your average monthly spending this year is 32,000. I suggest monthly budget of ₹20,000.</a:t>
            </a:r>
            <a:endParaRPr lang="en-IN" sz="6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13204AAC-C967-4469-A15D-B7C6BC3B8B0A}"/>
              </a:ext>
            </a:extLst>
          </p:cNvPr>
          <p:cNvSpPr/>
          <p:nvPr/>
        </p:nvSpPr>
        <p:spPr>
          <a:xfrm>
            <a:off x="4278630" y="3374203"/>
            <a:ext cx="819150" cy="127187"/>
          </a:xfrm>
          <a:prstGeom prst="wedgeRoundRectCallout">
            <a:avLst>
              <a:gd name="adj1" fmla="val 49580"/>
              <a:gd name="adj2" fmla="val 91783"/>
              <a:gd name="adj3" fmla="val 16667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500" dirty="0"/>
              <a:t>Got it, Anything else?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66FBBAE5-30CD-47BD-94B5-99D5EF2CB3B5}"/>
              </a:ext>
            </a:extLst>
          </p:cNvPr>
          <p:cNvSpPr/>
          <p:nvPr/>
        </p:nvSpPr>
        <p:spPr>
          <a:xfrm>
            <a:off x="4038600" y="3610423"/>
            <a:ext cx="975360" cy="438150"/>
          </a:xfrm>
          <a:prstGeom prst="wedgeRoundRectCallout">
            <a:avLst>
              <a:gd name="adj1" fmla="val -49838"/>
              <a:gd name="adj2" fmla="val 62430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" dirty="0">
                <a:solidFill>
                  <a:schemeClr val="tx1"/>
                </a:solidFill>
              </a:rPr>
              <a:t>Yes. your EMI of ₹3,600 is due tomorrow. Would you like me reschedule it?</a:t>
            </a:r>
            <a:endParaRPr lang="en-IN" sz="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720437D-E20E-4805-9C97-75DE5EC67CE9}"/>
                  </a:ext>
                </a:extLst>
              </p14:cNvPr>
              <p14:cNvContentPartPr/>
              <p14:nvPr/>
            </p14:nvContentPartPr>
            <p14:xfrm>
              <a:off x="5959427" y="2516608"/>
              <a:ext cx="6480" cy="147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720437D-E20E-4805-9C97-75DE5EC67C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50787" y="2507608"/>
                <a:ext cx="24120" cy="3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02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5CB88B-3F06-48FB-BFC2-62A13661F9C5}"/>
              </a:ext>
            </a:extLst>
          </p:cNvPr>
          <p:cNvSpPr/>
          <p:nvPr/>
        </p:nvSpPr>
        <p:spPr>
          <a:xfrm>
            <a:off x="1445961" y="167349"/>
            <a:ext cx="6252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Competitive Edge: Why </a:t>
            </a:r>
            <a:r>
              <a:rPr lang="en-US" sz="2400" dirty="0" err="1"/>
              <a:t>FinGenie</a:t>
            </a:r>
            <a:r>
              <a:rPr lang="en-US" sz="2400" dirty="0"/>
              <a:t> Is Unique</a:t>
            </a:r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80CC65-A22D-4573-ABFB-E87A83115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92741"/>
              </p:ext>
            </p:extLst>
          </p:nvPr>
        </p:nvGraphicFramePr>
        <p:xfrm>
          <a:off x="311150" y="1412875"/>
          <a:ext cx="8521700" cy="2895600"/>
        </p:xfrm>
        <a:graphic>
          <a:graphicData uri="http://schemas.openxmlformats.org/drawingml/2006/table">
            <a:tbl>
              <a:tblPr/>
              <a:tblGrid>
                <a:gridCol w="1704340">
                  <a:extLst>
                    <a:ext uri="{9D8B030D-6E8A-4147-A177-3AD203B41FA5}">
                      <a16:colId xmlns:a16="http://schemas.microsoft.com/office/drawing/2014/main" val="1793427801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3919630653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4220557710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3009649151"/>
                    </a:ext>
                  </a:extLst>
                </a:gridCol>
                <a:gridCol w="1704340">
                  <a:extLst>
                    <a:ext uri="{9D8B030D-6E8A-4147-A177-3AD203B41FA5}">
                      <a16:colId xmlns:a16="http://schemas.microsoft.com/office/drawing/2014/main" val="24898298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FinGenie 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Fi Money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Walnut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10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Autonomous Payment Routing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142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Personalized Advisor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84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EMI Default Prediction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8939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Multi-source Data Reading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00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Built for Amazon Ecosystem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26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55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BC50C-812E-4F6B-A9CD-46A19B2AA34F}"/>
              </a:ext>
            </a:extLst>
          </p:cNvPr>
          <p:cNvSpPr/>
          <p:nvPr/>
        </p:nvSpPr>
        <p:spPr>
          <a:xfrm>
            <a:off x="1633574" y="179901"/>
            <a:ext cx="5876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dirty="0"/>
              <a:t>Success Metrics &amp; Impact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AFA4D-333A-47EE-9A8F-DE3C26AD548B}"/>
              </a:ext>
            </a:extLst>
          </p:cNvPr>
          <p:cNvSpPr txBox="1"/>
          <p:nvPr/>
        </p:nvSpPr>
        <p:spPr>
          <a:xfrm>
            <a:off x="628650" y="886479"/>
            <a:ext cx="78867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Success Metrics: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Reduction in missed EMI payments (target: 90% reduction)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Monthly savings via rewards optimization (target: 5-15%)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Financial score generated by AI (tracking improvement)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High NPS (&gt;80%) for ease of use and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dirty="0"/>
              <a:t>Impact: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Financial empowerment for non-experts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Simplifies complex decision-making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Prevents defaults → improves credit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Builds trust in the payments ecosystem</a:t>
            </a:r>
          </a:p>
        </p:txBody>
      </p:sp>
    </p:spTree>
    <p:extLst>
      <p:ext uri="{BB962C8B-B14F-4D97-AF65-F5344CB8AC3E}">
        <p14:creationId xmlns:p14="http://schemas.microsoft.com/office/powerpoint/2010/main" val="20332054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1113</Words>
  <Application>Microsoft Office PowerPoint</Application>
  <PresentationFormat>On-screen Show (16:9)</PresentationFormat>
  <Paragraphs>195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Ishan Grover</dc:creator>
  <cp:lastModifiedBy>2229035</cp:lastModifiedBy>
  <cp:revision>32</cp:revision>
  <dcterms:modified xsi:type="dcterms:W3CDTF">2025-06-09T13:19:41Z</dcterms:modified>
</cp:coreProperties>
</file>