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95" r:id="rId5"/>
    <p:sldId id="259" r:id="rId6"/>
    <p:sldId id="267" r:id="rId7"/>
    <p:sldId id="260" r:id="rId8"/>
    <p:sldId id="268" r:id="rId9"/>
    <p:sldId id="269" r:id="rId10"/>
    <p:sldId id="278" r:id="rId11"/>
    <p:sldId id="290" r:id="rId12"/>
    <p:sldId id="279" r:id="rId13"/>
    <p:sldId id="291" r:id="rId14"/>
    <p:sldId id="280" r:id="rId15"/>
    <p:sldId id="292" r:id="rId16"/>
    <p:sldId id="281" r:id="rId17"/>
    <p:sldId id="289" r:id="rId18"/>
    <p:sldId id="282" r:id="rId19"/>
    <p:sldId id="293" r:id="rId20"/>
    <p:sldId id="283" r:id="rId21"/>
    <p:sldId id="288" r:id="rId22"/>
    <p:sldId id="261" r:id="rId23"/>
    <p:sldId id="262" r:id="rId24"/>
    <p:sldId id="276" r:id="rId25"/>
    <p:sldId id="277" r:id="rId26"/>
    <p:sldId id="297" r:id="rId27"/>
    <p:sldId id="298" r:id="rId28"/>
    <p:sldId id="270" r:id="rId29"/>
    <p:sldId id="296" r:id="rId30"/>
    <p:sldId id="275" r:id="rId31"/>
    <p:sldId id="299" r:id="rId32"/>
    <p:sldId id="2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61" autoAdjust="0"/>
    <p:restoredTop sz="94660"/>
  </p:normalViewPr>
  <p:slideViewPr>
    <p:cSldViewPr snapToGrid="0">
      <p:cViewPr varScale="1">
        <p:scale>
          <a:sx n="86" d="100"/>
          <a:sy n="86" d="100"/>
        </p:scale>
        <p:origin x="58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22815E-C7D8-4862-9691-B902970EF813}" type="doc">
      <dgm:prSet loTypeId="urn:microsoft.com/office/officeart/2005/8/layout/vList2" loCatId="Inbox" qsTypeId="urn:microsoft.com/office/officeart/2005/8/quickstyle/simple3" qsCatId="simple" csTypeId="urn:microsoft.com/office/officeart/2005/8/colors/accent4_1" csCatId="accent4" phldr="1"/>
      <dgm:spPr/>
      <dgm:t>
        <a:bodyPr/>
        <a:lstStyle/>
        <a:p>
          <a:endParaRPr lang="en-US"/>
        </a:p>
      </dgm:t>
    </dgm:pt>
    <dgm:pt modelId="{7ED51080-2009-4240-8E4D-31D72A665630}">
      <dgm:prSet/>
      <dgm:spPr/>
      <dgm:t>
        <a:bodyPr/>
        <a:lstStyle/>
        <a:p>
          <a:r>
            <a:rPr lang="en-US" b="1" dirty="0">
              <a:solidFill>
                <a:schemeClr val="accent6">
                  <a:lumMod val="75000"/>
                </a:schemeClr>
              </a:solidFill>
            </a:rPr>
            <a:t>Constraints</a:t>
          </a:r>
          <a:endParaRPr lang="en-US" dirty="0">
            <a:solidFill>
              <a:schemeClr val="accent6">
                <a:lumMod val="75000"/>
              </a:schemeClr>
            </a:solidFill>
          </a:endParaRPr>
        </a:p>
      </dgm:t>
    </dgm:pt>
    <dgm:pt modelId="{9A0F412D-F510-4188-9BD2-8FBD9C2AC4F4}" type="parTrans" cxnId="{0307418B-FFC6-41AA-80F3-E7EDC11C821A}">
      <dgm:prSet/>
      <dgm:spPr/>
      <dgm:t>
        <a:bodyPr/>
        <a:lstStyle/>
        <a:p>
          <a:endParaRPr lang="en-US"/>
        </a:p>
      </dgm:t>
    </dgm:pt>
    <dgm:pt modelId="{D004F4BE-5819-4815-9661-C75E561CA132}" type="sibTrans" cxnId="{0307418B-FFC6-41AA-80F3-E7EDC11C821A}">
      <dgm:prSet/>
      <dgm:spPr/>
      <dgm:t>
        <a:bodyPr/>
        <a:lstStyle/>
        <a:p>
          <a:endParaRPr lang="en-US"/>
        </a:p>
      </dgm:t>
    </dgm:pt>
    <dgm:pt modelId="{270FDA34-EB2E-440C-9103-C5D0400C277A}">
      <dgm:prSet/>
      <dgm:spPr/>
      <dgm:t>
        <a:bodyPr/>
        <a:lstStyle/>
        <a:p>
          <a:r>
            <a:rPr lang="en-US" dirty="0"/>
            <a:t>In order to receive personalized recommendations, users will need to have stored listening history in the project database. Otherwise, the playlist recommendations will be purely popularity-based.</a:t>
          </a:r>
        </a:p>
      </dgm:t>
    </dgm:pt>
    <dgm:pt modelId="{EB82CEC4-7424-4934-9665-1BD045260EC4}" type="parTrans" cxnId="{6E3B7B92-5293-4ED2-8A5E-A4CF8CB7C8B2}">
      <dgm:prSet/>
      <dgm:spPr/>
      <dgm:t>
        <a:bodyPr/>
        <a:lstStyle/>
        <a:p>
          <a:endParaRPr lang="en-US"/>
        </a:p>
      </dgm:t>
    </dgm:pt>
    <dgm:pt modelId="{90644C8B-AFD9-4D81-9BC4-F4F82BB2CCEF}" type="sibTrans" cxnId="{6E3B7B92-5293-4ED2-8A5E-A4CF8CB7C8B2}">
      <dgm:prSet/>
      <dgm:spPr/>
      <dgm:t>
        <a:bodyPr/>
        <a:lstStyle/>
        <a:p>
          <a:endParaRPr lang="en-US"/>
        </a:p>
      </dgm:t>
    </dgm:pt>
    <dgm:pt modelId="{98BBA163-EDC7-462F-9E33-B2AF9A931726}">
      <dgm:prSet/>
      <dgm:spPr/>
      <dgm:t>
        <a:bodyPr/>
        <a:lstStyle/>
        <a:p>
          <a:r>
            <a:rPr lang="en-US" dirty="0"/>
            <a:t>The application is accessible at any time.</a:t>
          </a:r>
        </a:p>
      </dgm:t>
    </dgm:pt>
    <dgm:pt modelId="{3CE52EA8-CA26-4D7A-92AD-B917D7E42AE1}" type="parTrans" cxnId="{5EA66345-D2FD-4431-8D9D-93DF96EE7C0B}">
      <dgm:prSet/>
      <dgm:spPr/>
      <dgm:t>
        <a:bodyPr/>
        <a:lstStyle/>
        <a:p>
          <a:endParaRPr lang="en-US"/>
        </a:p>
      </dgm:t>
    </dgm:pt>
    <dgm:pt modelId="{83F1FC7A-F60C-464F-A828-82092AAF5E16}" type="sibTrans" cxnId="{5EA66345-D2FD-4431-8D9D-93DF96EE7C0B}">
      <dgm:prSet/>
      <dgm:spPr/>
      <dgm:t>
        <a:bodyPr/>
        <a:lstStyle/>
        <a:p>
          <a:endParaRPr lang="en-US"/>
        </a:p>
      </dgm:t>
    </dgm:pt>
    <dgm:pt modelId="{12258428-6367-43D8-AF0B-9248FC557674}">
      <dgm:prSet/>
      <dgm:spPr/>
      <dgm:t>
        <a:bodyPr/>
        <a:lstStyle/>
        <a:p>
          <a:r>
            <a:rPr lang="en-US" dirty="0"/>
            <a:t>The data in the database must be secured from exposure.</a:t>
          </a:r>
        </a:p>
      </dgm:t>
    </dgm:pt>
    <dgm:pt modelId="{A09106BE-622C-4D3C-B8FD-DBD4518079E5}" type="parTrans" cxnId="{E26107A2-3AE4-485D-BCFE-21DBF76ED26B}">
      <dgm:prSet/>
      <dgm:spPr/>
      <dgm:t>
        <a:bodyPr/>
        <a:lstStyle/>
        <a:p>
          <a:endParaRPr lang="en-US"/>
        </a:p>
      </dgm:t>
    </dgm:pt>
    <dgm:pt modelId="{E1CE6446-A145-40B7-B836-5F9CF6D0BE4B}" type="sibTrans" cxnId="{E26107A2-3AE4-485D-BCFE-21DBF76ED26B}">
      <dgm:prSet/>
      <dgm:spPr/>
      <dgm:t>
        <a:bodyPr/>
        <a:lstStyle/>
        <a:p>
          <a:endParaRPr lang="en-US"/>
        </a:p>
      </dgm:t>
    </dgm:pt>
    <dgm:pt modelId="{89E98DB9-FD9E-47F0-8E7D-8C56263FC390}">
      <dgm:prSet/>
      <dgm:spPr/>
      <dgm:t>
        <a:bodyPr/>
        <a:lstStyle/>
        <a:p>
          <a:r>
            <a:rPr lang="en-US" b="1" dirty="0">
              <a:solidFill>
                <a:schemeClr val="accent6">
                  <a:lumMod val="75000"/>
                </a:schemeClr>
              </a:solidFill>
            </a:rPr>
            <a:t>Assumptions</a:t>
          </a:r>
          <a:endParaRPr lang="en-US" dirty="0">
            <a:solidFill>
              <a:schemeClr val="accent6">
                <a:lumMod val="75000"/>
              </a:schemeClr>
            </a:solidFill>
          </a:endParaRPr>
        </a:p>
      </dgm:t>
    </dgm:pt>
    <dgm:pt modelId="{44D146D1-CF86-4870-B769-A8D7E5DCF62D}" type="parTrans" cxnId="{6B35A3DC-2477-4C3B-A35A-77A4C2A128F9}">
      <dgm:prSet/>
      <dgm:spPr/>
      <dgm:t>
        <a:bodyPr/>
        <a:lstStyle/>
        <a:p>
          <a:endParaRPr lang="en-US"/>
        </a:p>
      </dgm:t>
    </dgm:pt>
    <dgm:pt modelId="{790128DF-8F6E-4A52-8272-7540B8E2B054}" type="sibTrans" cxnId="{6B35A3DC-2477-4C3B-A35A-77A4C2A128F9}">
      <dgm:prSet/>
      <dgm:spPr/>
      <dgm:t>
        <a:bodyPr/>
        <a:lstStyle/>
        <a:p>
          <a:endParaRPr lang="en-US"/>
        </a:p>
      </dgm:t>
    </dgm:pt>
    <dgm:pt modelId="{4815579A-759C-45DE-A428-F0318C832CB5}">
      <dgm:prSet/>
      <dgm:spPr/>
      <dgm:t>
        <a:bodyPr/>
        <a:lstStyle/>
        <a:p>
          <a:r>
            <a:rPr lang="en-US" dirty="0"/>
            <a:t>Assume the user is internet literate and has sufficient connectivity.</a:t>
          </a:r>
        </a:p>
      </dgm:t>
    </dgm:pt>
    <dgm:pt modelId="{F09A7A3C-9D07-4F0F-A21C-2FB1EF0BDB5B}" type="parTrans" cxnId="{D1407C77-A4DF-4F56-83AA-1F8FFBC63BD3}">
      <dgm:prSet/>
      <dgm:spPr/>
      <dgm:t>
        <a:bodyPr/>
        <a:lstStyle/>
        <a:p>
          <a:endParaRPr lang="en-US"/>
        </a:p>
      </dgm:t>
    </dgm:pt>
    <dgm:pt modelId="{416DE889-9211-4051-9D97-7763EA1271C3}" type="sibTrans" cxnId="{D1407C77-A4DF-4F56-83AA-1F8FFBC63BD3}">
      <dgm:prSet/>
      <dgm:spPr/>
      <dgm:t>
        <a:bodyPr/>
        <a:lstStyle/>
        <a:p>
          <a:endParaRPr lang="en-US"/>
        </a:p>
      </dgm:t>
    </dgm:pt>
    <dgm:pt modelId="{1199212C-2314-4B95-BE10-E09E6939C048}" type="pres">
      <dgm:prSet presAssocID="{AE22815E-C7D8-4862-9691-B902970EF813}" presName="linear" presStyleCnt="0">
        <dgm:presLayoutVars>
          <dgm:animLvl val="lvl"/>
          <dgm:resizeHandles val="exact"/>
        </dgm:presLayoutVars>
      </dgm:prSet>
      <dgm:spPr/>
    </dgm:pt>
    <dgm:pt modelId="{E3471371-D15A-46E2-B70F-89489458D958}" type="pres">
      <dgm:prSet presAssocID="{7ED51080-2009-4240-8E4D-31D72A665630}" presName="parentText" presStyleLbl="node1" presStyleIdx="0" presStyleCnt="2">
        <dgm:presLayoutVars>
          <dgm:chMax val="0"/>
          <dgm:bulletEnabled val="1"/>
        </dgm:presLayoutVars>
      </dgm:prSet>
      <dgm:spPr/>
    </dgm:pt>
    <dgm:pt modelId="{901B28F6-12AE-4615-83A0-3D4158FAC080}" type="pres">
      <dgm:prSet presAssocID="{7ED51080-2009-4240-8E4D-31D72A665630}" presName="childText" presStyleLbl="revTx" presStyleIdx="0" presStyleCnt="2">
        <dgm:presLayoutVars>
          <dgm:bulletEnabled val="1"/>
        </dgm:presLayoutVars>
      </dgm:prSet>
      <dgm:spPr/>
    </dgm:pt>
    <dgm:pt modelId="{71378442-4611-4B1A-8235-C33BDD3B41F7}" type="pres">
      <dgm:prSet presAssocID="{89E98DB9-FD9E-47F0-8E7D-8C56263FC390}" presName="parentText" presStyleLbl="node1" presStyleIdx="1" presStyleCnt="2">
        <dgm:presLayoutVars>
          <dgm:chMax val="0"/>
          <dgm:bulletEnabled val="1"/>
        </dgm:presLayoutVars>
      </dgm:prSet>
      <dgm:spPr/>
    </dgm:pt>
    <dgm:pt modelId="{60FD364C-A8F2-4744-8E98-FA12F68EB722}" type="pres">
      <dgm:prSet presAssocID="{89E98DB9-FD9E-47F0-8E7D-8C56263FC390}" presName="childText" presStyleLbl="revTx" presStyleIdx="1" presStyleCnt="2">
        <dgm:presLayoutVars>
          <dgm:bulletEnabled val="1"/>
        </dgm:presLayoutVars>
      </dgm:prSet>
      <dgm:spPr/>
    </dgm:pt>
  </dgm:ptLst>
  <dgm:cxnLst>
    <dgm:cxn modelId="{C296C023-A6F6-4A28-BDD0-CA40DA92A780}" type="presOf" srcId="{4815579A-759C-45DE-A428-F0318C832CB5}" destId="{60FD364C-A8F2-4744-8E98-FA12F68EB722}" srcOrd="0" destOrd="0" presId="urn:microsoft.com/office/officeart/2005/8/layout/vList2"/>
    <dgm:cxn modelId="{3092E129-743D-44C2-8FF1-F7ED327D396E}" type="presOf" srcId="{12258428-6367-43D8-AF0B-9248FC557674}" destId="{901B28F6-12AE-4615-83A0-3D4158FAC080}" srcOrd="0" destOrd="2" presId="urn:microsoft.com/office/officeart/2005/8/layout/vList2"/>
    <dgm:cxn modelId="{5EA66345-D2FD-4431-8D9D-93DF96EE7C0B}" srcId="{7ED51080-2009-4240-8E4D-31D72A665630}" destId="{98BBA163-EDC7-462F-9E33-B2AF9A931726}" srcOrd="1" destOrd="0" parTransId="{3CE52EA8-CA26-4D7A-92AD-B917D7E42AE1}" sibTransId="{83F1FC7A-F60C-464F-A828-82092AAF5E16}"/>
    <dgm:cxn modelId="{78391E53-34B5-44F7-9915-1D73C51817C4}" type="presOf" srcId="{AE22815E-C7D8-4862-9691-B902970EF813}" destId="{1199212C-2314-4B95-BE10-E09E6939C048}" srcOrd="0" destOrd="0" presId="urn:microsoft.com/office/officeart/2005/8/layout/vList2"/>
    <dgm:cxn modelId="{D1407C77-A4DF-4F56-83AA-1F8FFBC63BD3}" srcId="{89E98DB9-FD9E-47F0-8E7D-8C56263FC390}" destId="{4815579A-759C-45DE-A428-F0318C832CB5}" srcOrd="0" destOrd="0" parTransId="{F09A7A3C-9D07-4F0F-A21C-2FB1EF0BDB5B}" sibTransId="{416DE889-9211-4051-9D97-7763EA1271C3}"/>
    <dgm:cxn modelId="{0307418B-FFC6-41AA-80F3-E7EDC11C821A}" srcId="{AE22815E-C7D8-4862-9691-B902970EF813}" destId="{7ED51080-2009-4240-8E4D-31D72A665630}" srcOrd="0" destOrd="0" parTransId="{9A0F412D-F510-4188-9BD2-8FBD9C2AC4F4}" sibTransId="{D004F4BE-5819-4815-9661-C75E561CA132}"/>
    <dgm:cxn modelId="{6E3B7B92-5293-4ED2-8A5E-A4CF8CB7C8B2}" srcId="{7ED51080-2009-4240-8E4D-31D72A665630}" destId="{270FDA34-EB2E-440C-9103-C5D0400C277A}" srcOrd="0" destOrd="0" parTransId="{EB82CEC4-7424-4934-9665-1BD045260EC4}" sibTransId="{90644C8B-AFD9-4D81-9BC4-F4F82BB2CCEF}"/>
    <dgm:cxn modelId="{E26107A2-3AE4-485D-BCFE-21DBF76ED26B}" srcId="{7ED51080-2009-4240-8E4D-31D72A665630}" destId="{12258428-6367-43D8-AF0B-9248FC557674}" srcOrd="2" destOrd="0" parTransId="{A09106BE-622C-4D3C-B8FD-DBD4518079E5}" sibTransId="{E1CE6446-A145-40B7-B836-5F9CF6D0BE4B}"/>
    <dgm:cxn modelId="{5B4627D1-68E4-474B-9A31-466020A1F7FA}" type="presOf" srcId="{7ED51080-2009-4240-8E4D-31D72A665630}" destId="{E3471371-D15A-46E2-B70F-89489458D958}" srcOrd="0" destOrd="0" presId="urn:microsoft.com/office/officeart/2005/8/layout/vList2"/>
    <dgm:cxn modelId="{00F44FD6-299F-43C0-AAAF-B324E591CFB0}" type="presOf" srcId="{89E98DB9-FD9E-47F0-8E7D-8C56263FC390}" destId="{71378442-4611-4B1A-8235-C33BDD3B41F7}" srcOrd="0" destOrd="0" presId="urn:microsoft.com/office/officeart/2005/8/layout/vList2"/>
    <dgm:cxn modelId="{6B35A3DC-2477-4C3B-A35A-77A4C2A128F9}" srcId="{AE22815E-C7D8-4862-9691-B902970EF813}" destId="{89E98DB9-FD9E-47F0-8E7D-8C56263FC390}" srcOrd="1" destOrd="0" parTransId="{44D146D1-CF86-4870-B769-A8D7E5DCF62D}" sibTransId="{790128DF-8F6E-4A52-8272-7540B8E2B054}"/>
    <dgm:cxn modelId="{E83F91E4-3F63-4025-8F56-1BE1D88F8172}" type="presOf" srcId="{98BBA163-EDC7-462F-9E33-B2AF9A931726}" destId="{901B28F6-12AE-4615-83A0-3D4158FAC080}" srcOrd="0" destOrd="1" presId="urn:microsoft.com/office/officeart/2005/8/layout/vList2"/>
    <dgm:cxn modelId="{7037A2E6-E77D-4552-8EA2-1ABEDBDD7432}" type="presOf" srcId="{270FDA34-EB2E-440C-9103-C5D0400C277A}" destId="{901B28F6-12AE-4615-83A0-3D4158FAC080}" srcOrd="0" destOrd="0" presId="urn:microsoft.com/office/officeart/2005/8/layout/vList2"/>
    <dgm:cxn modelId="{811B7199-CBB3-4980-AFC7-ACD2092A0877}" type="presParOf" srcId="{1199212C-2314-4B95-BE10-E09E6939C048}" destId="{E3471371-D15A-46E2-B70F-89489458D958}" srcOrd="0" destOrd="0" presId="urn:microsoft.com/office/officeart/2005/8/layout/vList2"/>
    <dgm:cxn modelId="{49FD0165-90DA-4282-8FEA-E91500C46B3B}" type="presParOf" srcId="{1199212C-2314-4B95-BE10-E09E6939C048}" destId="{901B28F6-12AE-4615-83A0-3D4158FAC080}" srcOrd="1" destOrd="0" presId="urn:microsoft.com/office/officeart/2005/8/layout/vList2"/>
    <dgm:cxn modelId="{6A30E3B5-BD8B-4B26-A5C6-F8BBF221FA88}" type="presParOf" srcId="{1199212C-2314-4B95-BE10-E09E6939C048}" destId="{71378442-4611-4B1A-8235-C33BDD3B41F7}" srcOrd="2" destOrd="0" presId="urn:microsoft.com/office/officeart/2005/8/layout/vList2"/>
    <dgm:cxn modelId="{1887DB60-F457-4622-B85B-72C0F15B9079}" type="presParOf" srcId="{1199212C-2314-4B95-BE10-E09E6939C048}" destId="{60FD364C-A8F2-4744-8E98-FA12F68EB72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71371-D15A-46E2-B70F-89489458D958}">
      <dsp:nvSpPr>
        <dsp:cNvPr id="0" name=""/>
        <dsp:cNvSpPr/>
      </dsp:nvSpPr>
      <dsp:spPr>
        <a:xfrm>
          <a:off x="0" y="29193"/>
          <a:ext cx="6269037" cy="743535"/>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solidFill>
                <a:schemeClr val="accent6">
                  <a:lumMod val="75000"/>
                </a:schemeClr>
              </a:solidFill>
            </a:rPr>
            <a:t>Constraints</a:t>
          </a:r>
          <a:endParaRPr lang="en-US" sz="3100" kern="1200" dirty="0">
            <a:solidFill>
              <a:schemeClr val="accent6">
                <a:lumMod val="75000"/>
              </a:schemeClr>
            </a:solidFill>
          </a:endParaRPr>
        </a:p>
      </dsp:txBody>
      <dsp:txXfrm>
        <a:off x="36296" y="65489"/>
        <a:ext cx="6196445" cy="670943"/>
      </dsp:txXfrm>
    </dsp:sp>
    <dsp:sp modelId="{901B28F6-12AE-4615-83A0-3D4158FAC080}">
      <dsp:nvSpPr>
        <dsp:cNvPr id="0" name=""/>
        <dsp:cNvSpPr/>
      </dsp:nvSpPr>
      <dsp:spPr>
        <a:xfrm>
          <a:off x="0" y="772728"/>
          <a:ext cx="6269037" cy="3272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04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In order to receive personalized recommendations, users will need to have stored listening history in the project database. Otherwise, the playlist recommendations will be purely popularity-based.</a:t>
          </a:r>
        </a:p>
        <a:p>
          <a:pPr marL="228600" lvl="1" indent="-228600" algn="l" defTabSz="1066800">
            <a:lnSpc>
              <a:spcPct val="90000"/>
            </a:lnSpc>
            <a:spcBef>
              <a:spcPct val="0"/>
            </a:spcBef>
            <a:spcAft>
              <a:spcPct val="20000"/>
            </a:spcAft>
            <a:buChar char="•"/>
          </a:pPr>
          <a:r>
            <a:rPr lang="en-US" sz="2400" kern="1200" dirty="0"/>
            <a:t>The application is accessible at any time.</a:t>
          </a:r>
        </a:p>
        <a:p>
          <a:pPr marL="228600" lvl="1" indent="-228600" algn="l" defTabSz="1066800">
            <a:lnSpc>
              <a:spcPct val="90000"/>
            </a:lnSpc>
            <a:spcBef>
              <a:spcPct val="0"/>
            </a:spcBef>
            <a:spcAft>
              <a:spcPct val="20000"/>
            </a:spcAft>
            <a:buChar char="•"/>
          </a:pPr>
          <a:r>
            <a:rPr lang="en-US" sz="2400" kern="1200" dirty="0"/>
            <a:t>The data in the database must be secured from exposure.</a:t>
          </a:r>
        </a:p>
      </dsp:txBody>
      <dsp:txXfrm>
        <a:off x="0" y="772728"/>
        <a:ext cx="6269037" cy="3272670"/>
      </dsp:txXfrm>
    </dsp:sp>
    <dsp:sp modelId="{71378442-4611-4B1A-8235-C33BDD3B41F7}">
      <dsp:nvSpPr>
        <dsp:cNvPr id="0" name=""/>
        <dsp:cNvSpPr/>
      </dsp:nvSpPr>
      <dsp:spPr>
        <a:xfrm>
          <a:off x="0" y="4045398"/>
          <a:ext cx="6269037" cy="743535"/>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solidFill>
                <a:schemeClr val="accent6">
                  <a:lumMod val="75000"/>
                </a:schemeClr>
              </a:solidFill>
            </a:rPr>
            <a:t>Assumptions</a:t>
          </a:r>
          <a:endParaRPr lang="en-US" sz="3100" kern="1200" dirty="0">
            <a:solidFill>
              <a:schemeClr val="accent6">
                <a:lumMod val="75000"/>
              </a:schemeClr>
            </a:solidFill>
          </a:endParaRPr>
        </a:p>
      </dsp:txBody>
      <dsp:txXfrm>
        <a:off x="36296" y="4081694"/>
        <a:ext cx="6196445" cy="670943"/>
      </dsp:txXfrm>
    </dsp:sp>
    <dsp:sp modelId="{60FD364C-A8F2-4744-8E98-FA12F68EB722}">
      <dsp:nvSpPr>
        <dsp:cNvPr id="0" name=""/>
        <dsp:cNvSpPr/>
      </dsp:nvSpPr>
      <dsp:spPr>
        <a:xfrm>
          <a:off x="0" y="4788933"/>
          <a:ext cx="6269037"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04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Assume the user is internet literate and has sufficient connectivity.</a:t>
          </a:r>
        </a:p>
      </dsp:txBody>
      <dsp:txXfrm>
        <a:off x="0" y="4788933"/>
        <a:ext cx="6269037" cy="7539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6EC60-73F8-1445-94C3-89D1663E4469}" type="datetimeFigureOut">
              <a:rPr lang="en-US" smtClean="0"/>
              <a:t>11/27/2017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D650B-3227-A241-B3FA-4606C941E22D}" type="slidenum">
              <a:rPr lang="en-US" smtClean="0"/>
              <a:t>‹#›</a:t>
            </a:fld>
            <a:endParaRPr lang="en-US"/>
          </a:p>
        </p:txBody>
      </p:sp>
    </p:spTree>
    <p:extLst>
      <p:ext uri="{BB962C8B-B14F-4D97-AF65-F5344CB8AC3E}">
        <p14:creationId xmlns:p14="http://schemas.microsoft.com/office/powerpoint/2010/main" val="1566073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73FC-9CC1-4D18-9A8B-444B216C2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A7E3F-7432-40B3-AC9E-189F133C5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C25179-2B4C-4056-B821-366A6F89EAB0}"/>
              </a:ext>
            </a:extLst>
          </p:cNvPr>
          <p:cNvSpPr>
            <a:spLocks noGrp="1"/>
          </p:cNvSpPr>
          <p:nvPr>
            <p:ph type="dt" sz="half" idx="10"/>
          </p:nvPr>
        </p:nvSpPr>
        <p:spPr/>
        <p:txBody>
          <a:bodyPr/>
          <a:lstStyle/>
          <a:p>
            <a:fld id="{9D444166-166F-494D-9ECB-4E5FFBFBAE6F}" type="datetimeFigureOut">
              <a:rPr lang="en-US" smtClean="0"/>
              <a:t>11/27/2017</a:t>
            </a:fld>
            <a:endParaRPr lang="en-US"/>
          </a:p>
        </p:txBody>
      </p:sp>
      <p:sp>
        <p:nvSpPr>
          <p:cNvPr id="5" name="Footer Placeholder 4">
            <a:extLst>
              <a:ext uri="{FF2B5EF4-FFF2-40B4-BE49-F238E27FC236}">
                <a16:creationId xmlns:a16="http://schemas.microsoft.com/office/drawing/2014/main" id="{422BD10B-AD83-4729-9801-079557FD2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B4CFD-F956-4EEC-8605-E65E2C740B55}"/>
              </a:ext>
            </a:extLst>
          </p:cNvPr>
          <p:cNvSpPr>
            <a:spLocks noGrp="1"/>
          </p:cNvSpPr>
          <p:nvPr>
            <p:ph type="sldNum" sz="quarter" idx="12"/>
          </p:nvPr>
        </p:nvSpPr>
        <p:spPr/>
        <p:txBody>
          <a:bodyPr/>
          <a:lstStyle/>
          <a:p>
            <a:fld id="{493EAF6E-7ABC-4318-B133-2B1FFAA2518C}" type="slidenum">
              <a:rPr lang="en-US" smtClean="0"/>
              <a:t>‹#›</a:t>
            </a:fld>
            <a:endParaRPr lang="en-US"/>
          </a:p>
        </p:txBody>
      </p:sp>
    </p:spTree>
    <p:extLst>
      <p:ext uri="{BB962C8B-B14F-4D97-AF65-F5344CB8AC3E}">
        <p14:creationId xmlns:p14="http://schemas.microsoft.com/office/powerpoint/2010/main" val="139345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A4CB-0479-43FE-BE85-799DE0B07B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4C78D4-C1EF-4066-9AF0-44B0DCF7E1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99E14-A501-4368-93B4-867E06A5BC29}"/>
              </a:ext>
            </a:extLst>
          </p:cNvPr>
          <p:cNvSpPr>
            <a:spLocks noGrp="1"/>
          </p:cNvSpPr>
          <p:nvPr>
            <p:ph type="dt" sz="half" idx="10"/>
          </p:nvPr>
        </p:nvSpPr>
        <p:spPr/>
        <p:txBody>
          <a:bodyPr/>
          <a:lstStyle/>
          <a:p>
            <a:fld id="{9D444166-166F-494D-9ECB-4E5FFBFBAE6F}" type="datetimeFigureOut">
              <a:rPr lang="en-US" smtClean="0"/>
              <a:t>11/27/2017</a:t>
            </a:fld>
            <a:endParaRPr lang="en-US"/>
          </a:p>
        </p:txBody>
      </p:sp>
      <p:sp>
        <p:nvSpPr>
          <p:cNvPr id="5" name="Footer Placeholder 4">
            <a:extLst>
              <a:ext uri="{FF2B5EF4-FFF2-40B4-BE49-F238E27FC236}">
                <a16:creationId xmlns:a16="http://schemas.microsoft.com/office/drawing/2014/main" id="{2911401E-CE2F-4F74-BD60-AD3F7FC8E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19345-A78E-4C55-AE73-2976E70764D0}"/>
              </a:ext>
            </a:extLst>
          </p:cNvPr>
          <p:cNvSpPr>
            <a:spLocks noGrp="1"/>
          </p:cNvSpPr>
          <p:nvPr>
            <p:ph type="sldNum" sz="quarter" idx="12"/>
          </p:nvPr>
        </p:nvSpPr>
        <p:spPr/>
        <p:txBody>
          <a:bodyPr/>
          <a:lstStyle/>
          <a:p>
            <a:fld id="{493EAF6E-7ABC-4318-B133-2B1FFAA2518C}" type="slidenum">
              <a:rPr lang="en-US" smtClean="0"/>
              <a:t>‹#›</a:t>
            </a:fld>
            <a:endParaRPr lang="en-US"/>
          </a:p>
        </p:txBody>
      </p:sp>
    </p:spTree>
    <p:extLst>
      <p:ext uri="{BB962C8B-B14F-4D97-AF65-F5344CB8AC3E}">
        <p14:creationId xmlns:p14="http://schemas.microsoft.com/office/powerpoint/2010/main" val="367535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21C53A-D77B-4089-8410-E69AA9B19C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4D0962-BE0C-441D-882A-C488AF410A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D54C3-EC6A-47E2-9297-02E217D56F52}"/>
              </a:ext>
            </a:extLst>
          </p:cNvPr>
          <p:cNvSpPr>
            <a:spLocks noGrp="1"/>
          </p:cNvSpPr>
          <p:nvPr>
            <p:ph type="dt" sz="half" idx="10"/>
          </p:nvPr>
        </p:nvSpPr>
        <p:spPr/>
        <p:txBody>
          <a:bodyPr/>
          <a:lstStyle/>
          <a:p>
            <a:fld id="{9D444166-166F-494D-9ECB-4E5FFBFBAE6F}" type="datetimeFigureOut">
              <a:rPr lang="en-US" smtClean="0"/>
              <a:t>11/27/2017</a:t>
            </a:fld>
            <a:endParaRPr lang="en-US"/>
          </a:p>
        </p:txBody>
      </p:sp>
      <p:sp>
        <p:nvSpPr>
          <p:cNvPr id="5" name="Footer Placeholder 4">
            <a:extLst>
              <a:ext uri="{FF2B5EF4-FFF2-40B4-BE49-F238E27FC236}">
                <a16:creationId xmlns:a16="http://schemas.microsoft.com/office/drawing/2014/main" id="{2AFFDB3C-CD76-4217-B242-5CD69A3DC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D3376-6EF7-4D94-8993-DC418B8B7CE6}"/>
              </a:ext>
            </a:extLst>
          </p:cNvPr>
          <p:cNvSpPr>
            <a:spLocks noGrp="1"/>
          </p:cNvSpPr>
          <p:nvPr>
            <p:ph type="sldNum" sz="quarter" idx="12"/>
          </p:nvPr>
        </p:nvSpPr>
        <p:spPr/>
        <p:txBody>
          <a:bodyPr/>
          <a:lstStyle/>
          <a:p>
            <a:fld id="{493EAF6E-7ABC-4318-B133-2B1FFAA2518C}" type="slidenum">
              <a:rPr lang="en-US" smtClean="0"/>
              <a:t>‹#›</a:t>
            </a:fld>
            <a:endParaRPr lang="en-US"/>
          </a:p>
        </p:txBody>
      </p:sp>
    </p:spTree>
    <p:extLst>
      <p:ext uri="{BB962C8B-B14F-4D97-AF65-F5344CB8AC3E}">
        <p14:creationId xmlns:p14="http://schemas.microsoft.com/office/powerpoint/2010/main" val="329831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08DE-5197-4D9D-A3C5-03DD10866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8B0C1-4B2F-4A92-BE94-3354604825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3A5BB-8F43-46CA-B39C-034F9FDFDB71}"/>
              </a:ext>
            </a:extLst>
          </p:cNvPr>
          <p:cNvSpPr>
            <a:spLocks noGrp="1"/>
          </p:cNvSpPr>
          <p:nvPr>
            <p:ph type="dt" sz="half" idx="10"/>
          </p:nvPr>
        </p:nvSpPr>
        <p:spPr/>
        <p:txBody>
          <a:bodyPr/>
          <a:lstStyle/>
          <a:p>
            <a:fld id="{9D444166-166F-494D-9ECB-4E5FFBFBAE6F}" type="datetimeFigureOut">
              <a:rPr lang="en-US" smtClean="0"/>
              <a:t>11/27/2017</a:t>
            </a:fld>
            <a:endParaRPr lang="en-US"/>
          </a:p>
        </p:txBody>
      </p:sp>
      <p:sp>
        <p:nvSpPr>
          <p:cNvPr id="5" name="Footer Placeholder 4">
            <a:extLst>
              <a:ext uri="{FF2B5EF4-FFF2-40B4-BE49-F238E27FC236}">
                <a16:creationId xmlns:a16="http://schemas.microsoft.com/office/drawing/2014/main" id="{4D89C975-AB62-414F-A19C-FF9DD4204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240AB-F8D9-4F6B-AFD3-736A5073C8DA}"/>
              </a:ext>
            </a:extLst>
          </p:cNvPr>
          <p:cNvSpPr>
            <a:spLocks noGrp="1"/>
          </p:cNvSpPr>
          <p:nvPr>
            <p:ph type="sldNum" sz="quarter" idx="12"/>
          </p:nvPr>
        </p:nvSpPr>
        <p:spPr/>
        <p:txBody>
          <a:bodyPr/>
          <a:lstStyle/>
          <a:p>
            <a:fld id="{493EAF6E-7ABC-4318-B133-2B1FFAA2518C}" type="slidenum">
              <a:rPr lang="en-US" smtClean="0"/>
              <a:t>‹#›</a:t>
            </a:fld>
            <a:endParaRPr lang="en-US"/>
          </a:p>
        </p:txBody>
      </p:sp>
    </p:spTree>
    <p:extLst>
      <p:ext uri="{BB962C8B-B14F-4D97-AF65-F5344CB8AC3E}">
        <p14:creationId xmlns:p14="http://schemas.microsoft.com/office/powerpoint/2010/main" val="2415427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87AD-CB26-47EB-8D95-19ECF8FBE3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3C7A93-2FBE-4275-A9CA-A8A102898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4F0CE4-C649-47EA-A724-2F99EAA7C675}"/>
              </a:ext>
            </a:extLst>
          </p:cNvPr>
          <p:cNvSpPr>
            <a:spLocks noGrp="1"/>
          </p:cNvSpPr>
          <p:nvPr>
            <p:ph type="dt" sz="half" idx="10"/>
          </p:nvPr>
        </p:nvSpPr>
        <p:spPr/>
        <p:txBody>
          <a:bodyPr/>
          <a:lstStyle/>
          <a:p>
            <a:fld id="{9D444166-166F-494D-9ECB-4E5FFBFBAE6F}" type="datetimeFigureOut">
              <a:rPr lang="en-US" smtClean="0"/>
              <a:t>11/27/2017</a:t>
            </a:fld>
            <a:endParaRPr lang="en-US"/>
          </a:p>
        </p:txBody>
      </p:sp>
      <p:sp>
        <p:nvSpPr>
          <p:cNvPr id="5" name="Footer Placeholder 4">
            <a:extLst>
              <a:ext uri="{FF2B5EF4-FFF2-40B4-BE49-F238E27FC236}">
                <a16:creationId xmlns:a16="http://schemas.microsoft.com/office/drawing/2014/main" id="{2B473D07-A5CA-44DA-826F-7E0333F43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906B4-E580-4E46-ACEC-9337111EEDAE}"/>
              </a:ext>
            </a:extLst>
          </p:cNvPr>
          <p:cNvSpPr>
            <a:spLocks noGrp="1"/>
          </p:cNvSpPr>
          <p:nvPr>
            <p:ph type="sldNum" sz="quarter" idx="12"/>
          </p:nvPr>
        </p:nvSpPr>
        <p:spPr/>
        <p:txBody>
          <a:bodyPr/>
          <a:lstStyle/>
          <a:p>
            <a:fld id="{493EAF6E-7ABC-4318-B133-2B1FFAA2518C}" type="slidenum">
              <a:rPr lang="en-US" smtClean="0"/>
              <a:t>‹#›</a:t>
            </a:fld>
            <a:endParaRPr lang="en-US"/>
          </a:p>
        </p:txBody>
      </p:sp>
    </p:spTree>
    <p:extLst>
      <p:ext uri="{BB962C8B-B14F-4D97-AF65-F5344CB8AC3E}">
        <p14:creationId xmlns:p14="http://schemas.microsoft.com/office/powerpoint/2010/main" val="323722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5B57-9358-4C49-9AB6-05F06092B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886559-9D1A-4744-86CC-A361465E16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CA88D9-702C-4C32-9BF5-94391A6A4D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6A1B84-19B6-4465-80F7-29D88A7D5C9C}"/>
              </a:ext>
            </a:extLst>
          </p:cNvPr>
          <p:cNvSpPr>
            <a:spLocks noGrp="1"/>
          </p:cNvSpPr>
          <p:nvPr>
            <p:ph type="dt" sz="half" idx="10"/>
          </p:nvPr>
        </p:nvSpPr>
        <p:spPr/>
        <p:txBody>
          <a:bodyPr/>
          <a:lstStyle/>
          <a:p>
            <a:fld id="{9D444166-166F-494D-9ECB-4E5FFBFBAE6F}" type="datetimeFigureOut">
              <a:rPr lang="en-US" smtClean="0"/>
              <a:t>11/27/2017</a:t>
            </a:fld>
            <a:endParaRPr lang="en-US"/>
          </a:p>
        </p:txBody>
      </p:sp>
      <p:sp>
        <p:nvSpPr>
          <p:cNvPr id="6" name="Footer Placeholder 5">
            <a:extLst>
              <a:ext uri="{FF2B5EF4-FFF2-40B4-BE49-F238E27FC236}">
                <a16:creationId xmlns:a16="http://schemas.microsoft.com/office/drawing/2014/main" id="{BBA12472-DFD4-4470-B3B7-4880962E9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1B06A-49AD-4FE9-8B9E-E69664A29E8F}"/>
              </a:ext>
            </a:extLst>
          </p:cNvPr>
          <p:cNvSpPr>
            <a:spLocks noGrp="1"/>
          </p:cNvSpPr>
          <p:nvPr>
            <p:ph type="sldNum" sz="quarter" idx="12"/>
          </p:nvPr>
        </p:nvSpPr>
        <p:spPr/>
        <p:txBody>
          <a:bodyPr/>
          <a:lstStyle/>
          <a:p>
            <a:fld id="{493EAF6E-7ABC-4318-B133-2B1FFAA2518C}" type="slidenum">
              <a:rPr lang="en-US" smtClean="0"/>
              <a:t>‹#›</a:t>
            </a:fld>
            <a:endParaRPr lang="en-US"/>
          </a:p>
        </p:txBody>
      </p:sp>
    </p:spTree>
    <p:extLst>
      <p:ext uri="{BB962C8B-B14F-4D97-AF65-F5344CB8AC3E}">
        <p14:creationId xmlns:p14="http://schemas.microsoft.com/office/powerpoint/2010/main" val="218431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6AC5D-7733-487D-83C9-4E115164D0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F9102A-0B9D-4F3E-BB95-3AAABF80B9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25476E-14C2-40E4-B572-A03F49C926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0A8AB2-1042-4ECE-BB40-FB99CB74A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7F538F-0285-4331-B1BB-E61B28DB7E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7A1F0F-B390-4FC3-B6AF-7C55856B66E0}"/>
              </a:ext>
            </a:extLst>
          </p:cNvPr>
          <p:cNvSpPr>
            <a:spLocks noGrp="1"/>
          </p:cNvSpPr>
          <p:nvPr>
            <p:ph type="dt" sz="half" idx="10"/>
          </p:nvPr>
        </p:nvSpPr>
        <p:spPr/>
        <p:txBody>
          <a:bodyPr/>
          <a:lstStyle/>
          <a:p>
            <a:fld id="{9D444166-166F-494D-9ECB-4E5FFBFBAE6F}" type="datetimeFigureOut">
              <a:rPr lang="en-US" smtClean="0"/>
              <a:t>11/27/2017</a:t>
            </a:fld>
            <a:endParaRPr lang="en-US"/>
          </a:p>
        </p:txBody>
      </p:sp>
      <p:sp>
        <p:nvSpPr>
          <p:cNvPr id="8" name="Footer Placeholder 7">
            <a:extLst>
              <a:ext uri="{FF2B5EF4-FFF2-40B4-BE49-F238E27FC236}">
                <a16:creationId xmlns:a16="http://schemas.microsoft.com/office/drawing/2014/main" id="{7A162A0A-AFBC-4BDC-AB38-BF54FAFC7B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0F123A-5550-4E75-BD93-9B49B6BED96B}"/>
              </a:ext>
            </a:extLst>
          </p:cNvPr>
          <p:cNvSpPr>
            <a:spLocks noGrp="1"/>
          </p:cNvSpPr>
          <p:nvPr>
            <p:ph type="sldNum" sz="quarter" idx="12"/>
          </p:nvPr>
        </p:nvSpPr>
        <p:spPr/>
        <p:txBody>
          <a:bodyPr/>
          <a:lstStyle/>
          <a:p>
            <a:fld id="{493EAF6E-7ABC-4318-B133-2B1FFAA2518C}" type="slidenum">
              <a:rPr lang="en-US" smtClean="0"/>
              <a:t>‹#›</a:t>
            </a:fld>
            <a:endParaRPr lang="en-US"/>
          </a:p>
        </p:txBody>
      </p:sp>
    </p:spTree>
    <p:extLst>
      <p:ext uri="{BB962C8B-B14F-4D97-AF65-F5344CB8AC3E}">
        <p14:creationId xmlns:p14="http://schemas.microsoft.com/office/powerpoint/2010/main" val="95571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CC99-3719-40BA-BB4D-E8EAB58C89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81AC2D-60AF-49B9-8CD3-BBBB527A56F2}"/>
              </a:ext>
            </a:extLst>
          </p:cNvPr>
          <p:cNvSpPr>
            <a:spLocks noGrp="1"/>
          </p:cNvSpPr>
          <p:nvPr>
            <p:ph type="dt" sz="half" idx="10"/>
          </p:nvPr>
        </p:nvSpPr>
        <p:spPr/>
        <p:txBody>
          <a:bodyPr/>
          <a:lstStyle/>
          <a:p>
            <a:fld id="{9D444166-166F-494D-9ECB-4E5FFBFBAE6F}" type="datetimeFigureOut">
              <a:rPr lang="en-US" smtClean="0"/>
              <a:t>11/27/2017</a:t>
            </a:fld>
            <a:endParaRPr lang="en-US"/>
          </a:p>
        </p:txBody>
      </p:sp>
      <p:sp>
        <p:nvSpPr>
          <p:cNvPr id="4" name="Footer Placeholder 3">
            <a:extLst>
              <a:ext uri="{FF2B5EF4-FFF2-40B4-BE49-F238E27FC236}">
                <a16:creationId xmlns:a16="http://schemas.microsoft.com/office/drawing/2014/main" id="{5E59CE34-F1F1-4D62-B1DA-E180619CD4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B3727F-60D9-49CC-AA12-9E9E1F97999D}"/>
              </a:ext>
            </a:extLst>
          </p:cNvPr>
          <p:cNvSpPr>
            <a:spLocks noGrp="1"/>
          </p:cNvSpPr>
          <p:nvPr>
            <p:ph type="sldNum" sz="quarter" idx="12"/>
          </p:nvPr>
        </p:nvSpPr>
        <p:spPr/>
        <p:txBody>
          <a:bodyPr/>
          <a:lstStyle/>
          <a:p>
            <a:fld id="{493EAF6E-7ABC-4318-B133-2B1FFAA2518C}" type="slidenum">
              <a:rPr lang="en-US" smtClean="0"/>
              <a:t>‹#›</a:t>
            </a:fld>
            <a:endParaRPr lang="en-US"/>
          </a:p>
        </p:txBody>
      </p:sp>
    </p:spTree>
    <p:extLst>
      <p:ext uri="{BB962C8B-B14F-4D97-AF65-F5344CB8AC3E}">
        <p14:creationId xmlns:p14="http://schemas.microsoft.com/office/powerpoint/2010/main" val="216067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B109E1-AA6D-4C4D-9E08-0633D64251BC}"/>
              </a:ext>
            </a:extLst>
          </p:cNvPr>
          <p:cNvSpPr>
            <a:spLocks noGrp="1"/>
          </p:cNvSpPr>
          <p:nvPr>
            <p:ph type="dt" sz="half" idx="10"/>
          </p:nvPr>
        </p:nvSpPr>
        <p:spPr/>
        <p:txBody>
          <a:bodyPr/>
          <a:lstStyle/>
          <a:p>
            <a:fld id="{9D444166-166F-494D-9ECB-4E5FFBFBAE6F}" type="datetimeFigureOut">
              <a:rPr lang="en-US" smtClean="0"/>
              <a:t>11/27/2017</a:t>
            </a:fld>
            <a:endParaRPr lang="en-US"/>
          </a:p>
        </p:txBody>
      </p:sp>
      <p:sp>
        <p:nvSpPr>
          <p:cNvPr id="3" name="Footer Placeholder 2">
            <a:extLst>
              <a:ext uri="{FF2B5EF4-FFF2-40B4-BE49-F238E27FC236}">
                <a16:creationId xmlns:a16="http://schemas.microsoft.com/office/drawing/2014/main" id="{1984AD19-3186-477A-8009-631672DEE6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3F3E5E-51F9-41C4-A460-64524BB709D6}"/>
              </a:ext>
            </a:extLst>
          </p:cNvPr>
          <p:cNvSpPr>
            <a:spLocks noGrp="1"/>
          </p:cNvSpPr>
          <p:nvPr>
            <p:ph type="sldNum" sz="quarter" idx="12"/>
          </p:nvPr>
        </p:nvSpPr>
        <p:spPr/>
        <p:txBody>
          <a:bodyPr/>
          <a:lstStyle/>
          <a:p>
            <a:fld id="{493EAF6E-7ABC-4318-B133-2B1FFAA2518C}" type="slidenum">
              <a:rPr lang="en-US" smtClean="0"/>
              <a:t>‹#›</a:t>
            </a:fld>
            <a:endParaRPr lang="en-US"/>
          </a:p>
        </p:txBody>
      </p:sp>
    </p:spTree>
    <p:extLst>
      <p:ext uri="{BB962C8B-B14F-4D97-AF65-F5344CB8AC3E}">
        <p14:creationId xmlns:p14="http://schemas.microsoft.com/office/powerpoint/2010/main" val="174189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1C21-2C76-487B-8820-B3DE9669E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9E4B08-677E-40DA-BD8B-8ADCE589B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6D8160-9A3D-45D8-8B92-9AEB73C50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1CB6C4-E627-48CF-BDBC-851AADC5D6EB}"/>
              </a:ext>
            </a:extLst>
          </p:cNvPr>
          <p:cNvSpPr>
            <a:spLocks noGrp="1"/>
          </p:cNvSpPr>
          <p:nvPr>
            <p:ph type="dt" sz="half" idx="10"/>
          </p:nvPr>
        </p:nvSpPr>
        <p:spPr/>
        <p:txBody>
          <a:bodyPr/>
          <a:lstStyle/>
          <a:p>
            <a:fld id="{9D444166-166F-494D-9ECB-4E5FFBFBAE6F}" type="datetimeFigureOut">
              <a:rPr lang="en-US" smtClean="0"/>
              <a:t>11/27/2017</a:t>
            </a:fld>
            <a:endParaRPr lang="en-US"/>
          </a:p>
        </p:txBody>
      </p:sp>
      <p:sp>
        <p:nvSpPr>
          <p:cNvPr id="6" name="Footer Placeholder 5">
            <a:extLst>
              <a:ext uri="{FF2B5EF4-FFF2-40B4-BE49-F238E27FC236}">
                <a16:creationId xmlns:a16="http://schemas.microsoft.com/office/drawing/2014/main" id="{AD7F4E3D-FC70-4DAC-B7E9-CFCBFDB63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6B5BC-01A9-4575-BBB8-A4979419D41D}"/>
              </a:ext>
            </a:extLst>
          </p:cNvPr>
          <p:cNvSpPr>
            <a:spLocks noGrp="1"/>
          </p:cNvSpPr>
          <p:nvPr>
            <p:ph type="sldNum" sz="quarter" idx="12"/>
          </p:nvPr>
        </p:nvSpPr>
        <p:spPr/>
        <p:txBody>
          <a:bodyPr/>
          <a:lstStyle/>
          <a:p>
            <a:fld id="{493EAF6E-7ABC-4318-B133-2B1FFAA2518C}" type="slidenum">
              <a:rPr lang="en-US" smtClean="0"/>
              <a:t>‹#›</a:t>
            </a:fld>
            <a:endParaRPr lang="en-US"/>
          </a:p>
        </p:txBody>
      </p:sp>
    </p:spTree>
    <p:extLst>
      <p:ext uri="{BB962C8B-B14F-4D97-AF65-F5344CB8AC3E}">
        <p14:creationId xmlns:p14="http://schemas.microsoft.com/office/powerpoint/2010/main" val="3079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4BC6-8EE5-4B68-9B40-BABCD7657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B4122-BE12-496F-824B-DAD933D40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BBAA37-440A-42A1-A894-710284CF2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746C7E-788A-44DC-942E-8D27C13D0366}"/>
              </a:ext>
            </a:extLst>
          </p:cNvPr>
          <p:cNvSpPr>
            <a:spLocks noGrp="1"/>
          </p:cNvSpPr>
          <p:nvPr>
            <p:ph type="dt" sz="half" idx="10"/>
          </p:nvPr>
        </p:nvSpPr>
        <p:spPr/>
        <p:txBody>
          <a:bodyPr/>
          <a:lstStyle/>
          <a:p>
            <a:fld id="{9D444166-166F-494D-9ECB-4E5FFBFBAE6F}" type="datetimeFigureOut">
              <a:rPr lang="en-US" smtClean="0"/>
              <a:t>11/27/2017</a:t>
            </a:fld>
            <a:endParaRPr lang="en-US"/>
          </a:p>
        </p:txBody>
      </p:sp>
      <p:sp>
        <p:nvSpPr>
          <p:cNvPr id="6" name="Footer Placeholder 5">
            <a:extLst>
              <a:ext uri="{FF2B5EF4-FFF2-40B4-BE49-F238E27FC236}">
                <a16:creationId xmlns:a16="http://schemas.microsoft.com/office/drawing/2014/main" id="{1CEFF195-A63E-4666-BD8B-1009F03E2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81326-51CC-4B99-8D91-465B7908C6ED}"/>
              </a:ext>
            </a:extLst>
          </p:cNvPr>
          <p:cNvSpPr>
            <a:spLocks noGrp="1"/>
          </p:cNvSpPr>
          <p:nvPr>
            <p:ph type="sldNum" sz="quarter" idx="12"/>
          </p:nvPr>
        </p:nvSpPr>
        <p:spPr/>
        <p:txBody>
          <a:bodyPr/>
          <a:lstStyle/>
          <a:p>
            <a:fld id="{493EAF6E-7ABC-4318-B133-2B1FFAA2518C}" type="slidenum">
              <a:rPr lang="en-US" smtClean="0"/>
              <a:t>‹#›</a:t>
            </a:fld>
            <a:endParaRPr lang="en-US"/>
          </a:p>
        </p:txBody>
      </p:sp>
    </p:spTree>
    <p:extLst>
      <p:ext uri="{BB962C8B-B14F-4D97-AF65-F5344CB8AC3E}">
        <p14:creationId xmlns:p14="http://schemas.microsoft.com/office/powerpoint/2010/main" val="153364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0BB9DF-522C-427A-A825-282AEA746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B602B5-1316-466E-AF09-1A2517A4C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37A2F-674A-478A-8074-12E2C82B15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44166-166F-494D-9ECB-4E5FFBFBAE6F}" type="datetimeFigureOut">
              <a:rPr lang="en-US" smtClean="0"/>
              <a:t>11/27/2017</a:t>
            </a:fld>
            <a:endParaRPr lang="en-US"/>
          </a:p>
        </p:txBody>
      </p:sp>
      <p:sp>
        <p:nvSpPr>
          <p:cNvPr id="5" name="Footer Placeholder 4">
            <a:extLst>
              <a:ext uri="{FF2B5EF4-FFF2-40B4-BE49-F238E27FC236}">
                <a16:creationId xmlns:a16="http://schemas.microsoft.com/office/drawing/2014/main" id="{5EEE2A25-E972-49E8-AA40-C069088A0E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A58FC8-124D-413D-9196-21A5DB3D75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EAF6E-7ABC-4318-B133-2B1FFAA2518C}" type="slidenum">
              <a:rPr lang="en-US" smtClean="0"/>
              <a:t>‹#›</a:t>
            </a:fld>
            <a:endParaRPr lang="en-US"/>
          </a:p>
        </p:txBody>
      </p:sp>
    </p:spTree>
    <p:extLst>
      <p:ext uri="{BB962C8B-B14F-4D97-AF65-F5344CB8AC3E}">
        <p14:creationId xmlns:p14="http://schemas.microsoft.com/office/powerpoint/2010/main" val="1846458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agilenutshell.com/how_is_it_different"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sign&#10;&#10;Description generated with very high confidence">
            <a:extLst>
              <a:ext uri="{FF2B5EF4-FFF2-40B4-BE49-F238E27FC236}">
                <a16:creationId xmlns:a16="http://schemas.microsoft.com/office/drawing/2014/main" id="{517CF309-2828-48A3-9AC1-B30B9E38E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674" y="643464"/>
            <a:ext cx="7615021" cy="3275978"/>
          </a:xfrm>
          <a:prstGeom prst="rect">
            <a:avLst/>
          </a:prstGeom>
        </p:spPr>
      </p:pic>
      <p:sp>
        <p:nvSpPr>
          <p:cNvPr id="7" name="AutoShape 2" descr="Image result for uncc charlotte logo">
            <a:extLst>
              <a:ext uri="{FF2B5EF4-FFF2-40B4-BE49-F238E27FC236}">
                <a16:creationId xmlns:a16="http://schemas.microsoft.com/office/drawing/2014/main" id="{ABE2A061-D73A-4C20-94F4-9985AE46715A}"/>
              </a:ext>
            </a:extLst>
          </p:cNvPr>
          <p:cNvSpPr>
            <a:spLocks noChangeAspect="1" noChangeArrowheads="1"/>
          </p:cNvSpPr>
          <p:nvPr/>
        </p:nvSpPr>
        <p:spPr bwMode="auto">
          <a:xfrm flipH="1">
            <a:off x="6248400" y="288758"/>
            <a:ext cx="3292642" cy="32926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54E282B-1E26-4437-983D-E76CB83016F2}"/>
              </a:ext>
            </a:extLst>
          </p:cNvPr>
          <p:cNvSpPr>
            <a:spLocks noGrp="1"/>
          </p:cNvSpPr>
          <p:nvPr>
            <p:ph type="ctrTitle"/>
          </p:nvPr>
        </p:nvSpPr>
        <p:spPr>
          <a:xfrm>
            <a:off x="707011" y="4502330"/>
            <a:ext cx="10765410" cy="1207269"/>
          </a:xfrm>
        </p:spPr>
        <p:txBody>
          <a:bodyPr>
            <a:normAutofit/>
          </a:bodyPr>
          <a:lstStyle/>
          <a:p>
            <a:r>
              <a:rPr lang="en-US" sz="3800" dirty="0">
                <a:solidFill>
                  <a:schemeClr val="bg1"/>
                </a:solidFill>
                <a:latin typeface="Baskerville Old Face" panose="02020602080505020303" pitchFamily="18" charset="0"/>
              </a:rPr>
              <a:t>ITCS 6112 Fall 2017</a:t>
            </a:r>
            <a:br>
              <a:rPr lang="en-US" sz="3800" dirty="0">
                <a:solidFill>
                  <a:schemeClr val="bg1"/>
                </a:solidFill>
                <a:latin typeface="Baskerville Old Face" panose="02020602080505020303" pitchFamily="18" charset="0"/>
              </a:rPr>
            </a:br>
            <a:r>
              <a:rPr lang="en-US" sz="3800" dirty="0">
                <a:solidFill>
                  <a:schemeClr val="bg1"/>
                </a:solidFill>
                <a:latin typeface="Baskerville Old Face" panose="02020602080505020303" pitchFamily="18" charset="0"/>
              </a:rPr>
              <a:t>Automatic Playlist Recommender</a:t>
            </a:r>
          </a:p>
        </p:txBody>
      </p:sp>
      <p:sp>
        <p:nvSpPr>
          <p:cNvPr id="3" name="Subtitle 2">
            <a:extLst>
              <a:ext uri="{FF2B5EF4-FFF2-40B4-BE49-F238E27FC236}">
                <a16:creationId xmlns:a16="http://schemas.microsoft.com/office/drawing/2014/main" id="{FF1CA682-D010-478D-8D80-FE433291883C}"/>
              </a:ext>
            </a:extLst>
          </p:cNvPr>
          <p:cNvSpPr>
            <a:spLocks noGrp="1"/>
          </p:cNvSpPr>
          <p:nvPr>
            <p:ph type="subTitle" idx="1"/>
          </p:nvPr>
        </p:nvSpPr>
        <p:spPr>
          <a:xfrm>
            <a:off x="1376313" y="5665510"/>
            <a:ext cx="9426806" cy="719122"/>
          </a:xfrm>
        </p:spPr>
        <p:txBody>
          <a:bodyPr>
            <a:normAutofit/>
          </a:bodyPr>
          <a:lstStyle/>
          <a:p>
            <a:r>
              <a:rPr lang="en-US" sz="2200">
                <a:solidFill>
                  <a:schemeClr val="bg2"/>
                </a:solidFill>
              </a:rPr>
              <a:t>Elizabeth Thomas, Priyanka Sharma, Indrajeet Mishra, Sairam Rajagopalan, Dhiksha Ramkumar</a:t>
            </a:r>
          </a:p>
        </p:txBody>
      </p:sp>
    </p:spTree>
    <p:extLst>
      <p:ext uri="{BB962C8B-B14F-4D97-AF65-F5344CB8AC3E}">
        <p14:creationId xmlns:p14="http://schemas.microsoft.com/office/powerpoint/2010/main" val="30397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46E6-4845-4DCC-A090-08B453628013}"/>
              </a:ext>
            </a:extLst>
          </p:cNvPr>
          <p:cNvSpPr>
            <a:spLocks noGrp="1"/>
          </p:cNvSpPr>
          <p:nvPr>
            <p:ph type="title"/>
          </p:nvPr>
        </p:nvSpPr>
        <p:spPr/>
        <p:txBody>
          <a:bodyPr/>
          <a:lstStyle/>
          <a:p>
            <a:r>
              <a:rPr lang="en-US" b="1" dirty="0">
                <a:solidFill>
                  <a:schemeClr val="accent6"/>
                </a:solidFill>
              </a:rPr>
              <a:t>APR Component</a:t>
            </a:r>
          </a:p>
        </p:txBody>
      </p:sp>
      <p:sp>
        <p:nvSpPr>
          <p:cNvPr id="3" name="Content Placeholder 2">
            <a:extLst>
              <a:ext uri="{FF2B5EF4-FFF2-40B4-BE49-F238E27FC236}">
                <a16:creationId xmlns:a16="http://schemas.microsoft.com/office/drawing/2014/main" id="{E4044FA0-C418-4700-8B95-2F0BE90EEACA}"/>
              </a:ext>
            </a:extLst>
          </p:cNvPr>
          <p:cNvSpPr>
            <a:spLocks noGrp="1"/>
          </p:cNvSpPr>
          <p:nvPr>
            <p:ph idx="1"/>
          </p:nvPr>
        </p:nvSpPr>
        <p:spPr/>
        <p:txBody>
          <a:bodyPr/>
          <a:lstStyle/>
          <a:p>
            <a:r>
              <a:rPr lang="en-US" dirty="0"/>
              <a:t>The application has two below components </a:t>
            </a:r>
          </a:p>
          <a:p>
            <a:endParaRPr lang="en-US" dirty="0"/>
          </a:p>
          <a:p>
            <a:r>
              <a:rPr lang="en-US" dirty="0"/>
              <a:t>1. </a:t>
            </a:r>
            <a:r>
              <a:rPr lang="en-US" dirty="0" err="1"/>
              <a:t>APRSystem</a:t>
            </a:r>
            <a:r>
              <a:rPr lang="en-US" dirty="0"/>
              <a:t> (Recommender System)</a:t>
            </a:r>
          </a:p>
          <a:p>
            <a:r>
              <a:rPr lang="en-US" dirty="0"/>
              <a:t>2. </a:t>
            </a:r>
            <a:r>
              <a:rPr lang="en-US" dirty="0" err="1"/>
              <a:t>APRWebApplication</a:t>
            </a:r>
            <a:endParaRPr lang="en-US" dirty="0"/>
          </a:p>
          <a:p>
            <a:pPr marL="0" indent="0">
              <a:buNone/>
            </a:pPr>
            <a:endParaRPr lang="en-US" dirty="0"/>
          </a:p>
        </p:txBody>
      </p:sp>
    </p:spTree>
    <p:extLst>
      <p:ext uri="{BB962C8B-B14F-4D97-AF65-F5344CB8AC3E}">
        <p14:creationId xmlns:p14="http://schemas.microsoft.com/office/powerpoint/2010/main" val="929552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4DB6-9F75-4168-B513-D317E5383503}"/>
              </a:ext>
            </a:extLst>
          </p:cNvPr>
          <p:cNvSpPr>
            <a:spLocks noGrp="1"/>
          </p:cNvSpPr>
          <p:nvPr>
            <p:ph type="title"/>
          </p:nvPr>
        </p:nvSpPr>
        <p:spPr/>
        <p:txBody>
          <a:bodyPr/>
          <a:lstStyle/>
          <a:p>
            <a:r>
              <a:rPr lang="en-US" b="1" dirty="0" err="1">
                <a:solidFill>
                  <a:schemeClr val="accent6"/>
                </a:solidFill>
              </a:rPr>
              <a:t>APRSystem</a:t>
            </a:r>
            <a:r>
              <a:rPr lang="en-US" b="1" dirty="0">
                <a:solidFill>
                  <a:schemeClr val="accent6"/>
                </a:solidFill>
              </a:rPr>
              <a:t> (Recommender System)</a:t>
            </a:r>
          </a:p>
        </p:txBody>
      </p:sp>
      <p:sp>
        <p:nvSpPr>
          <p:cNvPr id="3" name="Content Placeholder 2">
            <a:extLst>
              <a:ext uri="{FF2B5EF4-FFF2-40B4-BE49-F238E27FC236}">
                <a16:creationId xmlns:a16="http://schemas.microsoft.com/office/drawing/2014/main" id="{3AF268D2-DD8E-4F66-841E-F79D94443DDE}"/>
              </a:ext>
            </a:extLst>
          </p:cNvPr>
          <p:cNvSpPr>
            <a:spLocks noGrp="1"/>
          </p:cNvSpPr>
          <p:nvPr>
            <p:ph idx="1"/>
          </p:nvPr>
        </p:nvSpPr>
        <p:spPr/>
        <p:txBody>
          <a:bodyPr/>
          <a:lstStyle/>
          <a:p>
            <a:r>
              <a:rPr lang="en-US" dirty="0"/>
              <a:t>This application creates two recommendation model which are as follows:</a:t>
            </a:r>
          </a:p>
          <a:p>
            <a:r>
              <a:rPr lang="en-US" u="sng" dirty="0"/>
              <a:t>Popularity based recommendation</a:t>
            </a:r>
            <a:r>
              <a:rPr lang="en-US" dirty="0"/>
              <a:t>: This model generates the recommendation based on the most popular songs in the database which means the song with the highest listen counts.</a:t>
            </a:r>
          </a:p>
          <a:p>
            <a:r>
              <a:rPr lang="en-US" u="sng" dirty="0"/>
              <a:t>Personalized recommendation</a:t>
            </a:r>
            <a:r>
              <a:rPr lang="en-US" dirty="0"/>
              <a:t>: This model generates the recommendation using collaborative filtering algorithm which takes the users listening behavior into consideration for generating recommendation.</a:t>
            </a:r>
          </a:p>
        </p:txBody>
      </p:sp>
    </p:spTree>
    <p:extLst>
      <p:ext uri="{BB962C8B-B14F-4D97-AF65-F5344CB8AC3E}">
        <p14:creationId xmlns:p14="http://schemas.microsoft.com/office/powerpoint/2010/main" val="402199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26EB1-A496-4BD7-9F23-319ECDCF8E7E}"/>
              </a:ext>
            </a:extLst>
          </p:cNvPr>
          <p:cNvSpPr>
            <a:spLocks noGrp="1"/>
          </p:cNvSpPr>
          <p:nvPr>
            <p:ph type="title"/>
          </p:nvPr>
        </p:nvSpPr>
        <p:spPr/>
        <p:txBody>
          <a:bodyPr/>
          <a:lstStyle/>
          <a:p>
            <a:r>
              <a:rPr lang="en-US" b="1" dirty="0" err="1">
                <a:solidFill>
                  <a:schemeClr val="accent6"/>
                </a:solidFill>
              </a:rPr>
              <a:t>PlaylistRecommenderAPI</a:t>
            </a:r>
            <a:endParaRPr lang="en-US" b="1" dirty="0">
              <a:solidFill>
                <a:schemeClr val="accent6"/>
              </a:solidFill>
            </a:endParaRPr>
          </a:p>
        </p:txBody>
      </p:sp>
      <p:sp>
        <p:nvSpPr>
          <p:cNvPr id="3" name="Content Placeholder 2">
            <a:extLst>
              <a:ext uri="{FF2B5EF4-FFF2-40B4-BE49-F238E27FC236}">
                <a16:creationId xmlns:a16="http://schemas.microsoft.com/office/drawing/2014/main" id="{00A0CC68-78AB-4893-8D0A-5660515FF301}"/>
              </a:ext>
            </a:extLst>
          </p:cNvPr>
          <p:cNvSpPr>
            <a:spLocks noGrp="1"/>
          </p:cNvSpPr>
          <p:nvPr>
            <p:ph idx="1"/>
          </p:nvPr>
        </p:nvSpPr>
        <p:spPr/>
        <p:txBody>
          <a:bodyPr/>
          <a:lstStyle/>
          <a:p>
            <a:r>
              <a:rPr lang="en-US" dirty="0"/>
              <a:t>This is a web service that </a:t>
            </a:r>
            <a:r>
              <a:rPr lang="en-US" dirty="0" err="1"/>
              <a:t>APRSystem</a:t>
            </a:r>
            <a:r>
              <a:rPr lang="en-US" dirty="0"/>
              <a:t> exposes to be consumed by other application to get the recommendations from the APR system. </a:t>
            </a:r>
          </a:p>
          <a:p>
            <a:r>
              <a:rPr lang="en-US" dirty="0"/>
              <a:t>This is a flask web API that takes the </a:t>
            </a:r>
            <a:r>
              <a:rPr lang="en-US" dirty="0" err="1"/>
              <a:t>json</a:t>
            </a:r>
            <a:r>
              <a:rPr lang="en-US" dirty="0"/>
              <a:t> data from the request and calls the recommendation engine to generate the recommendations which it sends as response to the consumer application.</a:t>
            </a:r>
          </a:p>
        </p:txBody>
      </p:sp>
    </p:spTree>
    <p:extLst>
      <p:ext uri="{BB962C8B-B14F-4D97-AF65-F5344CB8AC3E}">
        <p14:creationId xmlns:p14="http://schemas.microsoft.com/office/powerpoint/2010/main" val="1595654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11CA-EF6F-4E02-9968-8D4CA64A812E}"/>
              </a:ext>
            </a:extLst>
          </p:cNvPr>
          <p:cNvSpPr>
            <a:spLocks noGrp="1"/>
          </p:cNvSpPr>
          <p:nvPr>
            <p:ph type="title"/>
          </p:nvPr>
        </p:nvSpPr>
        <p:spPr/>
        <p:txBody>
          <a:bodyPr/>
          <a:lstStyle/>
          <a:p>
            <a:r>
              <a:rPr lang="en-US" b="1" dirty="0" err="1">
                <a:solidFill>
                  <a:schemeClr val="accent6"/>
                </a:solidFill>
              </a:rPr>
              <a:t>APRWebApplication</a:t>
            </a:r>
            <a:endParaRPr lang="en-US" b="1" dirty="0">
              <a:solidFill>
                <a:schemeClr val="accent6"/>
              </a:solidFill>
            </a:endParaRPr>
          </a:p>
        </p:txBody>
      </p:sp>
      <p:sp>
        <p:nvSpPr>
          <p:cNvPr id="3" name="Content Placeholder 2">
            <a:extLst>
              <a:ext uri="{FF2B5EF4-FFF2-40B4-BE49-F238E27FC236}">
                <a16:creationId xmlns:a16="http://schemas.microsoft.com/office/drawing/2014/main" id="{6A7F9080-1668-4B76-A924-F53106569FE0}"/>
              </a:ext>
            </a:extLst>
          </p:cNvPr>
          <p:cNvSpPr>
            <a:spLocks noGrp="1"/>
          </p:cNvSpPr>
          <p:nvPr>
            <p:ph idx="1"/>
          </p:nvPr>
        </p:nvSpPr>
        <p:spPr/>
        <p:txBody>
          <a:bodyPr/>
          <a:lstStyle/>
          <a:p>
            <a:r>
              <a:rPr lang="en-US" dirty="0"/>
              <a:t>This is the web application which users interact with, to get the playlist recommendations. This application consumes the </a:t>
            </a:r>
            <a:r>
              <a:rPr lang="en-US" dirty="0" err="1"/>
              <a:t>PlaylistRecommenderAPI</a:t>
            </a:r>
            <a:r>
              <a:rPr lang="en-US" dirty="0"/>
              <a:t> webservice and displays the recommended playlists to user.</a:t>
            </a:r>
          </a:p>
          <a:p>
            <a:r>
              <a:rPr lang="en-US" dirty="0"/>
              <a:t>This web application has been developed using struts2 framework and use jersey client to communicate with the recommendation web API.</a:t>
            </a:r>
          </a:p>
          <a:p>
            <a:r>
              <a:rPr lang="en-US" dirty="0"/>
              <a:t>The application uses a </a:t>
            </a:r>
            <a:r>
              <a:rPr lang="en-US" dirty="0" err="1"/>
              <a:t>mysql</a:t>
            </a:r>
            <a:r>
              <a:rPr lang="en-US" dirty="0"/>
              <a:t> database to store the all the user data including credentials.</a:t>
            </a:r>
          </a:p>
          <a:p>
            <a:pPr marL="0" indent="0">
              <a:buNone/>
            </a:pPr>
            <a:endParaRPr lang="en-US" dirty="0"/>
          </a:p>
        </p:txBody>
      </p:sp>
    </p:spTree>
    <p:extLst>
      <p:ext uri="{BB962C8B-B14F-4D97-AF65-F5344CB8AC3E}">
        <p14:creationId xmlns:p14="http://schemas.microsoft.com/office/powerpoint/2010/main" val="389759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19C9A-2BB7-4631-8D34-323C821B79E1}"/>
              </a:ext>
            </a:extLst>
          </p:cNvPr>
          <p:cNvSpPr>
            <a:spLocks noGrp="1"/>
          </p:cNvSpPr>
          <p:nvPr>
            <p:ph type="title"/>
          </p:nvPr>
        </p:nvSpPr>
        <p:spPr/>
        <p:txBody>
          <a:bodyPr/>
          <a:lstStyle/>
          <a:p>
            <a:r>
              <a:rPr lang="en-US" b="1" dirty="0">
                <a:solidFill>
                  <a:schemeClr val="accent6"/>
                </a:solidFill>
              </a:rPr>
              <a:t>Web Interface-Signup</a:t>
            </a:r>
          </a:p>
        </p:txBody>
      </p:sp>
      <p:pic>
        <p:nvPicPr>
          <p:cNvPr id="5" name="Content Placeholder 4">
            <a:extLst>
              <a:ext uri="{FF2B5EF4-FFF2-40B4-BE49-F238E27FC236}">
                <a16:creationId xmlns:a16="http://schemas.microsoft.com/office/drawing/2014/main" id="{66C18B06-12BC-48A1-9EC0-3A80C32FA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0340" y="1825625"/>
            <a:ext cx="3851320" cy="4351338"/>
          </a:xfrm>
        </p:spPr>
      </p:pic>
    </p:spTree>
    <p:extLst>
      <p:ext uri="{BB962C8B-B14F-4D97-AF65-F5344CB8AC3E}">
        <p14:creationId xmlns:p14="http://schemas.microsoft.com/office/powerpoint/2010/main" val="1401322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CBD5-E27E-4F55-A5C6-7F85A98D7811}"/>
              </a:ext>
            </a:extLst>
          </p:cNvPr>
          <p:cNvSpPr>
            <a:spLocks noGrp="1"/>
          </p:cNvSpPr>
          <p:nvPr>
            <p:ph type="title"/>
          </p:nvPr>
        </p:nvSpPr>
        <p:spPr/>
        <p:txBody>
          <a:bodyPr/>
          <a:lstStyle/>
          <a:p>
            <a:r>
              <a:rPr lang="en-US" b="1" dirty="0">
                <a:solidFill>
                  <a:schemeClr val="accent6"/>
                </a:solidFill>
              </a:rPr>
              <a:t>Web Interface-New User</a:t>
            </a:r>
          </a:p>
        </p:txBody>
      </p:sp>
      <p:pic>
        <p:nvPicPr>
          <p:cNvPr id="5" name="Content Placeholder 4">
            <a:extLst>
              <a:ext uri="{FF2B5EF4-FFF2-40B4-BE49-F238E27FC236}">
                <a16:creationId xmlns:a16="http://schemas.microsoft.com/office/drawing/2014/main" id="{F4AE227E-8583-4142-A9B8-CB1570AD54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129" y="1825625"/>
            <a:ext cx="8831741" cy="4351338"/>
          </a:xfrm>
        </p:spPr>
      </p:pic>
    </p:spTree>
    <p:extLst>
      <p:ext uri="{BB962C8B-B14F-4D97-AF65-F5344CB8AC3E}">
        <p14:creationId xmlns:p14="http://schemas.microsoft.com/office/powerpoint/2010/main" val="342240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0723-D83D-460A-ADCB-C82E4AD8BC38}"/>
              </a:ext>
            </a:extLst>
          </p:cNvPr>
          <p:cNvSpPr>
            <a:spLocks noGrp="1"/>
          </p:cNvSpPr>
          <p:nvPr>
            <p:ph type="title"/>
          </p:nvPr>
        </p:nvSpPr>
        <p:spPr/>
        <p:txBody>
          <a:bodyPr/>
          <a:lstStyle/>
          <a:p>
            <a:r>
              <a:rPr lang="en-US" b="1" dirty="0">
                <a:solidFill>
                  <a:schemeClr val="accent6"/>
                </a:solidFill>
              </a:rPr>
              <a:t>Web Interface-Login</a:t>
            </a:r>
          </a:p>
        </p:txBody>
      </p:sp>
      <p:pic>
        <p:nvPicPr>
          <p:cNvPr id="5" name="Content Placeholder 4">
            <a:extLst>
              <a:ext uri="{FF2B5EF4-FFF2-40B4-BE49-F238E27FC236}">
                <a16:creationId xmlns:a16="http://schemas.microsoft.com/office/drawing/2014/main" id="{EE2B7490-15E7-4963-B882-303124C61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0183" y="2214249"/>
            <a:ext cx="5471634" cy="3574090"/>
          </a:xfrm>
        </p:spPr>
      </p:pic>
    </p:spTree>
    <p:extLst>
      <p:ext uri="{BB962C8B-B14F-4D97-AF65-F5344CB8AC3E}">
        <p14:creationId xmlns:p14="http://schemas.microsoft.com/office/powerpoint/2010/main" val="16485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2061-0A56-4FA9-9EE4-3C5E154A3FE7}"/>
              </a:ext>
            </a:extLst>
          </p:cNvPr>
          <p:cNvSpPr>
            <a:spLocks noGrp="1"/>
          </p:cNvSpPr>
          <p:nvPr>
            <p:ph type="title"/>
          </p:nvPr>
        </p:nvSpPr>
        <p:spPr/>
        <p:txBody>
          <a:bodyPr/>
          <a:lstStyle/>
          <a:p>
            <a:r>
              <a:rPr lang="en-US" b="1" dirty="0">
                <a:solidFill>
                  <a:schemeClr val="accent6"/>
                </a:solidFill>
              </a:rPr>
              <a:t>Web Interface-Home</a:t>
            </a:r>
          </a:p>
        </p:txBody>
      </p:sp>
      <p:pic>
        <p:nvPicPr>
          <p:cNvPr id="5" name="Content Placeholder 4">
            <a:extLst>
              <a:ext uri="{FF2B5EF4-FFF2-40B4-BE49-F238E27FC236}">
                <a16:creationId xmlns:a16="http://schemas.microsoft.com/office/drawing/2014/main" id="{8AF0032E-C8A2-4C56-9B79-5BA3FD2C3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582" y="1825625"/>
            <a:ext cx="8812836" cy="4351338"/>
          </a:xfrm>
        </p:spPr>
      </p:pic>
    </p:spTree>
    <p:extLst>
      <p:ext uri="{BB962C8B-B14F-4D97-AF65-F5344CB8AC3E}">
        <p14:creationId xmlns:p14="http://schemas.microsoft.com/office/powerpoint/2010/main" val="3608551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A937-8541-4014-88A7-DACB4399B8DA}"/>
              </a:ext>
            </a:extLst>
          </p:cNvPr>
          <p:cNvSpPr>
            <a:spLocks noGrp="1"/>
          </p:cNvSpPr>
          <p:nvPr>
            <p:ph type="title"/>
          </p:nvPr>
        </p:nvSpPr>
        <p:spPr/>
        <p:txBody>
          <a:bodyPr/>
          <a:lstStyle/>
          <a:p>
            <a:r>
              <a:rPr lang="en-US" b="1" dirty="0">
                <a:solidFill>
                  <a:schemeClr val="accent6"/>
                </a:solidFill>
              </a:rPr>
              <a:t>Web Interface-Playlist similar to a song</a:t>
            </a:r>
          </a:p>
        </p:txBody>
      </p:sp>
      <p:pic>
        <p:nvPicPr>
          <p:cNvPr id="5" name="Content Placeholder 4">
            <a:extLst>
              <a:ext uri="{FF2B5EF4-FFF2-40B4-BE49-F238E27FC236}">
                <a16:creationId xmlns:a16="http://schemas.microsoft.com/office/drawing/2014/main" id="{942A4789-1955-4BC4-A183-483968DFE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910" y="1825625"/>
            <a:ext cx="8850179" cy="4351338"/>
          </a:xfrm>
        </p:spPr>
      </p:pic>
    </p:spTree>
    <p:extLst>
      <p:ext uri="{BB962C8B-B14F-4D97-AF65-F5344CB8AC3E}">
        <p14:creationId xmlns:p14="http://schemas.microsoft.com/office/powerpoint/2010/main" val="93668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B704-3DCB-4EF2-85C8-7136BA4484CE}"/>
              </a:ext>
            </a:extLst>
          </p:cNvPr>
          <p:cNvSpPr>
            <a:spLocks noGrp="1"/>
          </p:cNvSpPr>
          <p:nvPr>
            <p:ph type="title"/>
          </p:nvPr>
        </p:nvSpPr>
        <p:spPr/>
        <p:txBody>
          <a:bodyPr/>
          <a:lstStyle/>
          <a:p>
            <a:r>
              <a:rPr lang="en-US" b="1" dirty="0">
                <a:solidFill>
                  <a:schemeClr val="accent6"/>
                </a:solidFill>
              </a:rPr>
              <a:t>Web Interface-Most popular Songs</a:t>
            </a:r>
          </a:p>
        </p:txBody>
      </p:sp>
      <p:sp>
        <p:nvSpPr>
          <p:cNvPr id="4" name="Content Placeholder 3">
            <a:extLst>
              <a:ext uri="{FF2B5EF4-FFF2-40B4-BE49-F238E27FC236}">
                <a16:creationId xmlns:a16="http://schemas.microsoft.com/office/drawing/2014/main" id="{0B577B67-AC9F-48D4-9F0F-E142E9C46FBE}"/>
              </a:ext>
            </a:extLst>
          </p:cNvPr>
          <p:cNvSpPr>
            <a:spLocks noGrp="1"/>
          </p:cNvSpPr>
          <p:nvPr>
            <p:ph idx="1"/>
          </p:nvPr>
        </p:nvSpPr>
        <p:spPr>
          <a:xfrm>
            <a:off x="3860174" y="1825625"/>
            <a:ext cx="3774624" cy="4351338"/>
          </a:xfrm>
        </p:spPr>
        <p:txBody>
          <a:bodyPr/>
          <a:lstStyle/>
          <a:p>
            <a:endParaRPr lang="en-US" dirty="0"/>
          </a:p>
        </p:txBody>
      </p:sp>
      <p:pic>
        <p:nvPicPr>
          <p:cNvPr id="6" name="Picture 5">
            <a:extLst>
              <a:ext uri="{FF2B5EF4-FFF2-40B4-BE49-F238E27FC236}">
                <a16:creationId xmlns:a16="http://schemas.microsoft.com/office/drawing/2014/main" id="{9DD937B4-F726-4B5A-BE17-85D7B44DBD11}"/>
              </a:ext>
            </a:extLst>
          </p:cNvPr>
          <p:cNvPicPr>
            <a:picLocks noChangeAspect="1"/>
          </p:cNvPicPr>
          <p:nvPr/>
        </p:nvPicPr>
        <p:blipFill>
          <a:blip r:embed="rId2"/>
          <a:stretch>
            <a:fillRect/>
          </a:stretch>
        </p:blipFill>
        <p:spPr>
          <a:xfrm>
            <a:off x="3860174" y="1791266"/>
            <a:ext cx="3774624" cy="4420056"/>
          </a:xfrm>
          <a:prstGeom prst="rect">
            <a:avLst/>
          </a:prstGeom>
        </p:spPr>
      </p:pic>
    </p:spTree>
    <p:extLst>
      <p:ext uri="{BB962C8B-B14F-4D97-AF65-F5344CB8AC3E}">
        <p14:creationId xmlns:p14="http://schemas.microsoft.com/office/powerpoint/2010/main" val="285112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D4455E5-38DD-4E18-AA0D-E65E5DAE7393}"/>
              </a:ext>
            </a:extLst>
          </p:cNvPr>
          <p:cNvSpPr>
            <a:spLocks noGrp="1"/>
          </p:cNvSpPr>
          <p:nvPr>
            <p:ph type="title"/>
          </p:nvPr>
        </p:nvSpPr>
        <p:spPr>
          <a:xfrm>
            <a:off x="838200" y="963877"/>
            <a:ext cx="3494362" cy="4930246"/>
          </a:xfrm>
        </p:spPr>
        <p:txBody>
          <a:bodyPr>
            <a:normAutofit/>
          </a:bodyPr>
          <a:lstStyle/>
          <a:p>
            <a:pPr algn="r"/>
            <a:r>
              <a:rPr lang="en-US" b="1" dirty="0">
                <a:solidFill>
                  <a:schemeClr val="accent6">
                    <a:lumMod val="75000"/>
                  </a:schemeClr>
                </a:solidFill>
              </a:rPr>
              <a:t>Description </a:t>
            </a:r>
          </a:p>
        </p:txBody>
      </p:sp>
      <p:sp>
        <p:nvSpPr>
          <p:cNvPr id="3" name="Content Placeholder 2">
            <a:extLst>
              <a:ext uri="{FF2B5EF4-FFF2-40B4-BE49-F238E27FC236}">
                <a16:creationId xmlns:a16="http://schemas.microsoft.com/office/drawing/2014/main" id="{2CD2C5CB-3827-4C9E-95D7-37598A99E20F}"/>
              </a:ext>
            </a:extLst>
          </p:cNvPr>
          <p:cNvSpPr>
            <a:spLocks noGrp="1"/>
          </p:cNvSpPr>
          <p:nvPr>
            <p:ph idx="1"/>
          </p:nvPr>
        </p:nvSpPr>
        <p:spPr>
          <a:xfrm>
            <a:off x="4976031" y="963877"/>
            <a:ext cx="6377769" cy="4930246"/>
          </a:xfrm>
        </p:spPr>
        <p:txBody>
          <a:bodyPr anchor="ctr">
            <a:normAutofit/>
          </a:bodyPr>
          <a:lstStyle/>
          <a:p>
            <a:r>
              <a:rPr lang="en-US" sz="2000" b="1" dirty="0"/>
              <a:t>Project Description</a:t>
            </a:r>
            <a:r>
              <a:rPr lang="en-US" sz="2000" dirty="0"/>
              <a:t>:</a:t>
            </a:r>
          </a:p>
          <a:p>
            <a:pPr lvl="1"/>
            <a:r>
              <a:rPr lang="en-US" sz="2000" dirty="0"/>
              <a:t>The goal of our project is to create a website that recommends a set of playlists to the active user. The playlists are suggested using most listened songs in the users’ listening history and user can also get a related songs playlist for a particular song. Automatic Playlist Recommender provides a web application that users can interact with, to receive recommendations based on the user listening behavior. </a:t>
            </a:r>
          </a:p>
          <a:p>
            <a:pPr marL="0" indent="0">
              <a:buNone/>
            </a:pPr>
            <a:br>
              <a:rPr lang="en-US" sz="2000" dirty="0"/>
            </a:br>
            <a:endParaRPr lang="en-US" sz="2000" dirty="0"/>
          </a:p>
        </p:txBody>
      </p:sp>
    </p:spTree>
    <p:extLst>
      <p:ext uri="{BB962C8B-B14F-4D97-AF65-F5344CB8AC3E}">
        <p14:creationId xmlns:p14="http://schemas.microsoft.com/office/powerpoint/2010/main" val="366367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5AEE-48BF-4DD4-858D-95EE7C3762E9}"/>
              </a:ext>
            </a:extLst>
          </p:cNvPr>
          <p:cNvSpPr>
            <a:spLocks noGrp="1"/>
          </p:cNvSpPr>
          <p:nvPr>
            <p:ph type="title"/>
          </p:nvPr>
        </p:nvSpPr>
        <p:spPr/>
        <p:txBody>
          <a:bodyPr/>
          <a:lstStyle/>
          <a:p>
            <a:r>
              <a:rPr lang="en-US" b="1" dirty="0">
                <a:solidFill>
                  <a:schemeClr val="accent6"/>
                </a:solidFill>
              </a:rPr>
              <a:t>Password Encryption</a:t>
            </a:r>
          </a:p>
        </p:txBody>
      </p:sp>
      <p:sp>
        <p:nvSpPr>
          <p:cNvPr id="3" name="Content Placeholder 2">
            <a:extLst>
              <a:ext uri="{FF2B5EF4-FFF2-40B4-BE49-F238E27FC236}">
                <a16:creationId xmlns:a16="http://schemas.microsoft.com/office/drawing/2014/main" id="{86822DA3-0420-47AD-9E81-7EA17FDD00A1}"/>
              </a:ext>
            </a:extLst>
          </p:cNvPr>
          <p:cNvSpPr>
            <a:spLocks noGrp="1"/>
          </p:cNvSpPr>
          <p:nvPr>
            <p:ph idx="1"/>
          </p:nvPr>
        </p:nvSpPr>
        <p:spPr/>
        <p:txBody>
          <a:bodyPr/>
          <a:lstStyle/>
          <a:p>
            <a:r>
              <a:rPr lang="en-US" dirty="0"/>
              <a:t>The </a:t>
            </a:r>
            <a:r>
              <a:rPr lang="en-US" dirty="0" err="1"/>
              <a:t>APRWebApplication</a:t>
            </a:r>
            <a:r>
              <a:rPr lang="en-US" dirty="0"/>
              <a:t> uses SHA-256 encryption algorithm to encrypt the passwords.</a:t>
            </a:r>
          </a:p>
          <a:p>
            <a:r>
              <a:rPr lang="en-US" dirty="0"/>
              <a:t>A text is being added to the user’s password to created a salted password before doing the encryption in order to give the </a:t>
            </a:r>
            <a:r>
              <a:rPr lang="en-US" dirty="0" err="1"/>
              <a:t>paswords</a:t>
            </a:r>
            <a:r>
              <a:rPr lang="en-US" dirty="0"/>
              <a:t> an extra layer of security. </a:t>
            </a:r>
          </a:p>
          <a:p>
            <a:pPr marL="0" indent="0">
              <a:buNone/>
            </a:pPr>
            <a:endParaRPr lang="en-US" dirty="0"/>
          </a:p>
        </p:txBody>
      </p:sp>
    </p:spTree>
    <p:extLst>
      <p:ext uri="{BB962C8B-B14F-4D97-AF65-F5344CB8AC3E}">
        <p14:creationId xmlns:p14="http://schemas.microsoft.com/office/powerpoint/2010/main" val="1695573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5941-1838-46EF-AD8D-F89B4A8491D1}"/>
              </a:ext>
            </a:extLst>
          </p:cNvPr>
          <p:cNvSpPr>
            <a:spLocks noGrp="1"/>
          </p:cNvSpPr>
          <p:nvPr>
            <p:ph type="title"/>
          </p:nvPr>
        </p:nvSpPr>
        <p:spPr/>
        <p:txBody>
          <a:bodyPr/>
          <a:lstStyle/>
          <a:p>
            <a:r>
              <a:rPr lang="en-US" b="1" dirty="0">
                <a:solidFill>
                  <a:schemeClr val="accent6"/>
                </a:solidFill>
              </a:rPr>
              <a:t>Password Encryption</a:t>
            </a:r>
          </a:p>
        </p:txBody>
      </p:sp>
      <p:pic>
        <p:nvPicPr>
          <p:cNvPr id="5" name="Content Placeholder 4">
            <a:extLst>
              <a:ext uri="{FF2B5EF4-FFF2-40B4-BE49-F238E27FC236}">
                <a16:creationId xmlns:a16="http://schemas.microsoft.com/office/drawing/2014/main" id="{3F44CBBC-20A4-4BC2-B4BA-72723696BC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025" y="2355708"/>
            <a:ext cx="8933176" cy="1801832"/>
          </a:xfrm>
        </p:spPr>
      </p:pic>
    </p:spTree>
    <p:extLst>
      <p:ext uri="{BB962C8B-B14F-4D97-AF65-F5344CB8AC3E}">
        <p14:creationId xmlns:p14="http://schemas.microsoft.com/office/powerpoint/2010/main" val="2793950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D5D53160-C8FD-43E2-BA4A-4982743EA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19" y="1643738"/>
            <a:ext cx="5614835" cy="3417304"/>
          </a:xfrm>
          <a:prstGeom prst="rect">
            <a:avLst/>
          </a:prstGeom>
          <a:effectLst/>
        </p:spPr>
      </p:pic>
      <p:sp>
        <p:nvSpPr>
          <p:cNvPr id="2" name="Title 1">
            <a:extLst>
              <a:ext uri="{FF2B5EF4-FFF2-40B4-BE49-F238E27FC236}">
                <a16:creationId xmlns:a16="http://schemas.microsoft.com/office/drawing/2014/main" id="{1E6A8FCA-DD6F-48EE-846B-664901A8B417}"/>
              </a:ext>
            </a:extLst>
          </p:cNvPr>
          <p:cNvSpPr>
            <a:spLocks noGrp="1"/>
          </p:cNvSpPr>
          <p:nvPr>
            <p:ph type="title"/>
          </p:nvPr>
        </p:nvSpPr>
        <p:spPr>
          <a:xfrm>
            <a:off x="648929" y="629266"/>
            <a:ext cx="3505495" cy="1622321"/>
          </a:xfrm>
        </p:spPr>
        <p:txBody>
          <a:bodyPr>
            <a:normAutofit/>
          </a:bodyPr>
          <a:lstStyle/>
          <a:p>
            <a:r>
              <a:rPr lang="en-US" sz="3700" dirty="0">
                <a:solidFill>
                  <a:schemeClr val="accent6">
                    <a:lumMod val="75000"/>
                  </a:schemeClr>
                </a:solidFill>
              </a:rPr>
              <a:t>Development Process: Agile Model</a:t>
            </a:r>
          </a:p>
        </p:txBody>
      </p:sp>
      <p:sp>
        <p:nvSpPr>
          <p:cNvPr id="10" name="Content Placeholder 9"/>
          <p:cNvSpPr>
            <a:spLocks noGrp="1"/>
          </p:cNvSpPr>
          <p:nvPr>
            <p:ph idx="1"/>
          </p:nvPr>
        </p:nvSpPr>
        <p:spPr>
          <a:xfrm>
            <a:off x="648931" y="2438400"/>
            <a:ext cx="3505494" cy="3785419"/>
          </a:xfrm>
        </p:spPr>
        <p:txBody>
          <a:bodyPr>
            <a:normAutofit lnSpcReduction="10000"/>
          </a:bodyPr>
          <a:lstStyle/>
          <a:p>
            <a:r>
              <a:rPr lang="en-US" sz="2000" dirty="0"/>
              <a:t>Agile: Iterative approach to software development, in which interleaves the phases of software design. </a:t>
            </a:r>
          </a:p>
          <a:p>
            <a:r>
              <a:rPr lang="en-US" sz="2000" dirty="0"/>
              <a:t>Sprints: phases of development.</a:t>
            </a:r>
          </a:p>
          <a:p>
            <a:r>
              <a:rPr lang="en-US" sz="2000" dirty="0"/>
              <a:t>Important Principles:</a:t>
            </a:r>
          </a:p>
          <a:p>
            <a:pPr lvl="1"/>
            <a:r>
              <a:rPr lang="en-US" sz="1200" dirty="0"/>
              <a:t>Working software over heavy documentation</a:t>
            </a:r>
          </a:p>
          <a:p>
            <a:pPr lvl="1"/>
            <a:r>
              <a:rPr lang="en-US" sz="1200" dirty="0"/>
              <a:t>People over process</a:t>
            </a:r>
          </a:p>
          <a:p>
            <a:pPr lvl="1"/>
            <a:r>
              <a:rPr lang="en-US" sz="1200" dirty="0"/>
              <a:t>Anticipation of  change</a:t>
            </a:r>
          </a:p>
          <a:p>
            <a:r>
              <a:rPr lang="en-US" sz="2000" dirty="0"/>
              <a:t>Image source: </a:t>
            </a:r>
            <a:r>
              <a:rPr lang="en-US" sz="2000" dirty="0">
                <a:hlinkClick r:id="rId3"/>
              </a:rPr>
              <a:t>Agile in a Nutshell</a:t>
            </a:r>
            <a:endParaRPr lang="en-US" sz="2000" dirty="0"/>
          </a:p>
        </p:txBody>
      </p:sp>
    </p:spTree>
    <p:extLst>
      <p:ext uri="{BB962C8B-B14F-4D97-AF65-F5344CB8AC3E}">
        <p14:creationId xmlns:p14="http://schemas.microsoft.com/office/powerpoint/2010/main" val="487684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256E9B2C-7475-44B6-A6F0-5B304F3BCD85}"/>
              </a:ext>
            </a:extLst>
          </p:cNvPr>
          <p:cNvPicPr>
            <a:picLocks noGrp="1"/>
          </p:cNvPicPr>
          <p:nvPr>
            <p:ph idx="1"/>
          </p:nvPr>
        </p:nvPicPr>
        <p:blipFill rotWithShape="1">
          <a:blip r:embed="rId2"/>
          <a:srcRect t="12512" r="25390"/>
          <a:stretch/>
        </p:blipFill>
        <p:spPr>
          <a:xfrm>
            <a:off x="3179298" y="0"/>
            <a:ext cx="9012702" cy="6857999"/>
          </a:xfrm>
          <a:prstGeom prst="rect">
            <a:avLst/>
          </a:prstGeom>
        </p:spPr>
      </p:pic>
      <p:sp>
        <p:nvSpPr>
          <p:cNvPr id="2" name="Title 1">
            <a:extLst>
              <a:ext uri="{FF2B5EF4-FFF2-40B4-BE49-F238E27FC236}">
                <a16:creationId xmlns:a16="http://schemas.microsoft.com/office/drawing/2014/main" id="{41FB4053-ECB8-449F-953A-24F1407841D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Development Process: Trello</a:t>
            </a:r>
          </a:p>
        </p:txBody>
      </p:sp>
    </p:spTree>
    <p:extLst>
      <p:ext uri="{BB962C8B-B14F-4D97-AF65-F5344CB8AC3E}">
        <p14:creationId xmlns:p14="http://schemas.microsoft.com/office/powerpoint/2010/main" val="1508390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omputer&#10;&#10;Description generated with very high confidence">
            <a:extLst>
              <a:ext uri="{FF2B5EF4-FFF2-40B4-BE49-F238E27FC236}">
                <a16:creationId xmlns:a16="http://schemas.microsoft.com/office/drawing/2014/main" id="{B80D2D36-D823-465B-8F23-33ED04E76E7C}"/>
              </a:ext>
            </a:extLst>
          </p:cNvPr>
          <p:cNvPicPr/>
          <p:nvPr/>
        </p:nvPicPr>
        <p:blipFill rotWithShape="1">
          <a:blip r:embed="rId2"/>
          <a:srcRect l="9324" t="12673" r="1" b="2"/>
          <a:stretch/>
        </p:blipFill>
        <p:spPr>
          <a:xfrm>
            <a:off x="5162052" y="2715065"/>
            <a:ext cx="6105382" cy="4142934"/>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2320D23A-815D-493E-B727-F07AFBB1F2EC}"/>
              </a:ext>
            </a:extLst>
          </p:cNvPr>
          <p:cNvPicPr/>
          <p:nvPr/>
        </p:nvPicPr>
        <p:blipFill rotWithShape="1">
          <a:blip r:embed="rId3"/>
          <a:srcRect l="-1" t="12312" r="483"/>
          <a:stretch/>
        </p:blipFill>
        <p:spPr>
          <a:xfrm>
            <a:off x="0" y="0"/>
            <a:ext cx="6372645" cy="4550897"/>
          </a:xfrm>
          <a:custGeom>
            <a:avLst/>
            <a:gdLst>
              <a:gd name="connsiteX0" fmla="*/ 0 w 7279913"/>
              <a:gd name="connsiteY0" fmla="*/ 0 h 3895335"/>
              <a:gd name="connsiteX1" fmla="*/ 7279913 w 7279913"/>
              <a:gd name="connsiteY1" fmla="*/ 0 h 3895335"/>
              <a:gd name="connsiteX2" fmla="*/ 7279913 w 7279913"/>
              <a:gd name="connsiteY2" fmla="*/ 3116976 h 3895335"/>
              <a:gd name="connsiteX3" fmla="*/ 5011287 w 7279913"/>
              <a:gd name="connsiteY3" fmla="*/ 3116976 h 3895335"/>
              <a:gd name="connsiteX4" fmla="*/ 5011287 w 7279913"/>
              <a:gd name="connsiteY4" fmla="*/ 3895335 h 3895335"/>
              <a:gd name="connsiteX5" fmla="*/ 0 w 7279913"/>
              <a:gd name="connsiteY5" fmla="*/ 3895335 h 389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79913" h="3895335">
                <a:moveTo>
                  <a:pt x="0" y="0"/>
                </a:moveTo>
                <a:lnTo>
                  <a:pt x="7279913" y="0"/>
                </a:lnTo>
                <a:lnTo>
                  <a:pt x="7279913" y="3116976"/>
                </a:lnTo>
                <a:lnTo>
                  <a:pt x="5011287" y="3116976"/>
                </a:lnTo>
                <a:lnTo>
                  <a:pt x="5011287" y="3895335"/>
                </a:lnTo>
                <a:lnTo>
                  <a:pt x="0" y="3895335"/>
                </a:lnTo>
                <a:close/>
              </a:path>
            </a:pathLst>
          </a:custGeom>
        </p:spPr>
      </p:pic>
      <p:sp>
        <p:nvSpPr>
          <p:cNvPr id="39" name="Rectangle 28">
            <a:extLst>
              <a:ext uri="{FF2B5EF4-FFF2-40B4-BE49-F238E27FC236}">
                <a16:creationId xmlns:a16="http://schemas.microsoft.com/office/drawing/2014/main" id="{73EDB3DA-AEF0-428A-A317-C42827E6C8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302" y="0"/>
            <a:ext cx="3809132" cy="311698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0">
            <a:extLst>
              <a:ext uri="{FF2B5EF4-FFF2-40B4-BE49-F238E27FC236}">
                <a16:creationId xmlns:a16="http://schemas.microsoft.com/office/drawing/2014/main" id="{4A06AD8B-0227-4FF6-AEB4-C66C5A5398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69422"/>
            <a:ext cx="5001186" cy="2788578"/>
          </a:xfrm>
          <a:prstGeom prst="rect">
            <a:avLst/>
          </a:prstGeom>
          <a:solidFill>
            <a:schemeClr val="bg2">
              <a:lumMod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DFACEB2-7564-4FB9-B739-C2CE339BA3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23904" y="0"/>
            <a:ext cx="768096" cy="6858000"/>
          </a:xfrm>
          <a:prstGeom prst="rect">
            <a:avLst/>
          </a:prstGeom>
          <a:solidFill>
            <a:srgbClr val="6440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526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2F8B227F-0876-4833-805D-3F8ABDD649FB}"/>
              </a:ext>
            </a:extLst>
          </p:cNvPr>
          <p:cNvPicPr/>
          <p:nvPr/>
        </p:nvPicPr>
        <p:blipFill rotWithShape="1">
          <a:blip r:embed="rId2"/>
          <a:srcRect l="5333" t="12512"/>
          <a:stretch/>
        </p:blipFill>
        <p:spPr>
          <a:xfrm>
            <a:off x="20" y="0"/>
            <a:ext cx="12191980" cy="6857999"/>
          </a:xfrm>
          <a:prstGeom prst="rect">
            <a:avLst/>
          </a:prstGeom>
        </p:spPr>
      </p:pic>
    </p:spTree>
    <p:extLst>
      <p:ext uri="{BB962C8B-B14F-4D97-AF65-F5344CB8AC3E}">
        <p14:creationId xmlns:p14="http://schemas.microsoft.com/office/powerpoint/2010/main" val="1083615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39CE-F7E4-4C3F-AA39-71B5BE80530F}"/>
              </a:ext>
            </a:extLst>
          </p:cNvPr>
          <p:cNvSpPr>
            <a:spLocks noGrp="1"/>
          </p:cNvSpPr>
          <p:nvPr>
            <p:ph type="title"/>
          </p:nvPr>
        </p:nvSpPr>
        <p:spPr/>
        <p:txBody>
          <a:bodyPr/>
          <a:lstStyle/>
          <a:p>
            <a:r>
              <a:rPr lang="en-US" b="1" dirty="0">
                <a:solidFill>
                  <a:schemeClr val="accent6"/>
                </a:solidFill>
              </a:rPr>
              <a:t>Qualification Tests</a:t>
            </a:r>
          </a:p>
        </p:txBody>
      </p:sp>
      <p:pic>
        <p:nvPicPr>
          <p:cNvPr id="3" name="Picture 2">
            <a:extLst>
              <a:ext uri="{FF2B5EF4-FFF2-40B4-BE49-F238E27FC236}">
                <a16:creationId xmlns:a16="http://schemas.microsoft.com/office/drawing/2014/main" id="{56CB3D61-5E9C-45C0-B07A-EC418B8F789C}"/>
              </a:ext>
            </a:extLst>
          </p:cNvPr>
          <p:cNvPicPr>
            <a:picLocks noChangeAspect="1"/>
          </p:cNvPicPr>
          <p:nvPr/>
        </p:nvPicPr>
        <p:blipFill rotWithShape="1">
          <a:blip r:embed="rId2"/>
          <a:srcRect r="32594"/>
          <a:stretch/>
        </p:blipFill>
        <p:spPr>
          <a:xfrm>
            <a:off x="1028700" y="1690688"/>
            <a:ext cx="10325100" cy="5037137"/>
          </a:xfrm>
          <a:prstGeom prst="rect">
            <a:avLst/>
          </a:prstGeom>
        </p:spPr>
      </p:pic>
    </p:spTree>
    <p:extLst>
      <p:ext uri="{BB962C8B-B14F-4D97-AF65-F5344CB8AC3E}">
        <p14:creationId xmlns:p14="http://schemas.microsoft.com/office/powerpoint/2010/main" val="2050639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A369-5EDD-4F9E-8F7A-748CE48B2386}"/>
              </a:ext>
            </a:extLst>
          </p:cNvPr>
          <p:cNvSpPr>
            <a:spLocks noGrp="1"/>
          </p:cNvSpPr>
          <p:nvPr>
            <p:ph type="title"/>
          </p:nvPr>
        </p:nvSpPr>
        <p:spPr>
          <a:xfrm>
            <a:off x="697267" y="152061"/>
            <a:ext cx="10515600" cy="1325563"/>
          </a:xfrm>
        </p:spPr>
        <p:txBody>
          <a:bodyPr/>
          <a:lstStyle/>
          <a:p>
            <a:r>
              <a:rPr lang="en-US" b="1" dirty="0">
                <a:solidFill>
                  <a:schemeClr val="accent6"/>
                </a:solidFill>
              </a:rPr>
              <a:t>Minutes of Meeting</a:t>
            </a:r>
          </a:p>
        </p:txBody>
      </p:sp>
      <p:pic>
        <p:nvPicPr>
          <p:cNvPr id="3" name="Picture 2">
            <a:extLst>
              <a:ext uri="{FF2B5EF4-FFF2-40B4-BE49-F238E27FC236}">
                <a16:creationId xmlns:a16="http://schemas.microsoft.com/office/drawing/2014/main" id="{9B94F130-6AAA-4F1E-B49B-AF2E731584DA}"/>
              </a:ext>
            </a:extLst>
          </p:cNvPr>
          <p:cNvPicPr>
            <a:picLocks noChangeAspect="1"/>
          </p:cNvPicPr>
          <p:nvPr/>
        </p:nvPicPr>
        <p:blipFill rotWithShape="1">
          <a:blip r:embed="rId2"/>
          <a:srcRect l="31562" t="19009" r="31984" b="3430"/>
          <a:stretch/>
        </p:blipFill>
        <p:spPr>
          <a:xfrm>
            <a:off x="3678592" y="1230389"/>
            <a:ext cx="5305610" cy="5410107"/>
          </a:xfrm>
          <a:prstGeom prst="rect">
            <a:avLst/>
          </a:prstGeom>
        </p:spPr>
      </p:pic>
    </p:spTree>
    <p:extLst>
      <p:ext uri="{BB962C8B-B14F-4D97-AF65-F5344CB8AC3E}">
        <p14:creationId xmlns:p14="http://schemas.microsoft.com/office/powerpoint/2010/main" val="410928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D4455E5-38DD-4E18-AA0D-E65E5DAE7393}"/>
              </a:ext>
            </a:extLst>
          </p:cNvPr>
          <p:cNvSpPr>
            <a:spLocks noGrp="1"/>
          </p:cNvSpPr>
          <p:nvPr>
            <p:ph type="title"/>
          </p:nvPr>
        </p:nvSpPr>
        <p:spPr>
          <a:xfrm>
            <a:off x="838199" y="963877"/>
            <a:ext cx="3621185" cy="4930246"/>
          </a:xfrm>
        </p:spPr>
        <p:txBody>
          <a:bodyPr>
            <a:normAutofit/>
          </a:bodyPr>
          <a:lstStyle/>
          <a:p>
            <a:pPr algn="r"/>
            <a:r>
              <a:rPr lang="en-US" b="1" dirty="0">
                <a:solidFill>
                  <a:schemeClr val="accent6">
                    <a:lumMod val="75000"/>
                  </a:schemeClr>
                </a:solidFill>
              </a:rPr>
              <a:t>Developmental Process: Lessons Learned</a:t>
            </a:r>
          </a:p>
        </p:txBody>
      </p:sp>
      <p:sp>
        <p:nvSpPr>
          <p:cNvPr id="3" name="Content Placeholder 2">
            <a:extLst>
              <a:ext uri="{FF2B5EF4-FFF2-40B4-BE49-F238E27FC236}">
                <a16:creationId xmlns:a16="http://schemas.microsoft.com/office/drawing/2014/main" id="{2CD2C5CB-3827-4C9E-95D7-37598A99E20F}"/>
              </a:ext>
            </a:extLst>
          </p:cNvPr>
          <p:cNvSpPr>
            <a:spLocks noGrp="1"/>
          </p:cNvSpPr>
          <p:nvPr>
            <p:ph idx="1"/>
          </p:nvPr>
        </p:nvSpPr>
        <p:spPr>
          <a:xfrm>
            <a:off x="4976031" y="963877"/>
            <a:ext cx="6377769" cy="4930246"/>
          </a:xfrm>
        </p:spPr>
        <p:txBody>
          <a:bodyPr anchor="ctr">
            <a:normAutofit/>
          </a:bodyPr>
          <a:lstStyle/>
          <a:p>
            <a:r>
              <a:rPr lang="en-US" sz="2000" b="1" dirty="0"/>
              <a:t>Importance of strong communication when working in agile framework.</a:t>
            </a:r>
          </a:p>
          <a:p>
            <a:r>
              <a:rPr lang="en-US" sz="2000" b="1" dirty="0"/>
              <a:t>Usefulness of virtual tools, such as Slack, Trello, and Skype, to integrate all of our team members.</a:t>
            </a:r>
          </a:p>
          <a:p>
            <a:r>
              <a:rPr lang="en-US" sz="2000" b="1" dirty="0"/>
              <a:t>Time management</a:t>
            </a:r>
          </a:p>
          <a:p>
            <a:r>
              <a:rPr lang="en-US" sz="2000" b="1" dirty="0"/>
              <a:t>Importance of being specific when defining requirements</a:t>
            </a:r>
          </a:p>
          <a:p>
            <a:r>
              <a:rPr lang="en-US" sz="2000" b="1" dirty="0"/>
              <a:t>Usefulness of small group (paired programming) meetings</a:t>
            </a:r>
          </a:p>
          <a:p>
            <a:r>
              <a:rPr lang="en-US" sz="2000" b="1" dirty="0"/>
              <a:t>Productivity greatly aided by having a team leader.</a:t>
            </a:r>
            <a:br>
              <a:rPr lang="en-US" sz="2000" dirty="0"/>
            </a:br>
            <a:endParaRPr lang="en-US" sz="2000" dirty="0"/>
          </a:p>
        </p:txBody>
      </p:sp>
    </p:spTree>
    <p:extLst>
      <p:ext uri="{BB962C8B-B14F-4D97-AF65-F5344CB8AC3E}">
        <p14:creationId xmlns:p14="http://schemas.microsoft.com/office/powerpoint/2010/main" val="3639964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C82DE0E-BFF7-425E-97DB-5D2C796ABBD4}"/>
              </a:ext>
            </a:extLst>
          </p:cNvPr>
          <p:cNvSpPr>
            <a:spLocks noGrp="1"/>
          </p:cNvSpPr>
          <p:nvPr>
            <p:ph type="title"/>
          </p:nvPr>
        </p:nvSpPr>
        <p:spPr>
          <a:xfrm>
            <a:off x="838200" y="963877"/>
            <a:ext cx="3494362" cy="4930246"/>
          </a:xfrm>
        </p:spPr>
        <p:txBody>
          <a:bodyPr>
            <a:normAutofit/>
          </a:bodyPr>
          <a:lstStyle/>
          <a:p>
            <a:pPr algn="r"/>
            <a:r>
              <a:rPr lang="en-US" dirty="0">
                <a:solidFill>
                  <a:schemeClr val="accent6">
                    <a:lumMod val="75000"/>
                  </a:schemeClr>
                </a:solidFill>
              </a:rPr>
              <a:t>Future Goals and Growth Plan</a:t>
            </a:r>
          </a:p>
        </p:txBody>
      </p:sp>
      <p:sp>
        <p:nvSpPr>
          <p:cNvPr id="3" name="Content Placeholder 2">
            <a:extLst>
              <a:ext uri="{FF2B5EF4-FFF2-40B4-BE49-F238E27FC236}">
                <a16:creationId xmlns:a16="http://schemas.microsoft.com/office/drawing/2014/main" id="{C559A331-A4EB-43FE-9B3B-FB778F435AAE}"/>
              </a:ext>
            </a:extLst>
          </p:cNvPr>
          <p:cNvSpPr>
            <a:spLocks noGrp="1"/>
          </p:cNvSpPr>
          <p:nvPr>
            <p:ph idx="1"/>
          </p:nvPr>
        </p:nvSpPr>
        <p:spPr>
          <a:xfrm>
            <a:off x="4849198" y="839126"/>
            <a:ext cx="6934200" cy="5179748"/>
          </a:xfrm>
        </p:spPr>
        <p:txBody>
          <a:bodyPr anchor="ctr">
            <a:normAutofit/>
          </a:bodyPr>
          <a:lstStyle/>
          <a:p>
            <a:r>
              <a:rPr lang="en-US" sz="2000" dirty="0"/>
              <a:t>By using </a:t>
            </a:r>
            <a:r>
              <a:rPr lang="en-US" sz="2000" b="1" dirty="0"/>
              <a:t>agile</a:t>
            </a:r>
            <a:r>
              <a:rPr lang="en-US" sz="2000" dirty="0"/>
              <a:t>, our system is a dynamic project, which will be able to </a:t>
            </a:r>
            <a:r>
              <a:rPr lang="en-US" sz="2000" b="1" dirty="0"/>
              <a:t>evolve with future versions</a:t>
            </a:r>
            <a:r>
              <a:rPr lang="en-US" sz="2000" dirty="0"/>
              <a:t>.</a:t>
            </a:r>
          </a:p>
          <a:p>
            <a:r>
              <a:rPr lang="en-US" sz="2000" dirty="0"/>
              <a:t>Our ideal is that the system someday be </a:t>
            </a:r>
            <a:r>
              <a:rPr lang="en-US" sz="2000" b="1" dirty="0"/>
              <a:t>integrated with a music listening system</a:t>
            </a:r>
            <a:r>
              <a:rPr lang="en-US" sz="2000" dirty="0"/>
              <a:t>, which can dynamically update the users’ music listening history in the database.</a:t>
            </a:r>
          </a:p>
          <a:p>
            <a:r>
              <a:rPr lang="en-US" sz="2000" dirty="0"/>
              <a:t>Additionally, we had a few initial ideas initially that were unable to be accomplished due to time constraints:</a:t>
            </a:r>
          </a:p>
          <a:p>
            <a:pPr lvl="1"/>
            <a:r>
              <a:rPr lang="en-US" sz="2000" dirty="0"/>
              <a:t>Adding </a:t>
            </a:r>
            <a:r>
              <a:rPr lang="en-US" sz="2000" b="1" dirty="0"/>
              <a:t>functionality for an administrator </a:t>
            </a:r>
            <a:r>
              <a:rPr lang="en-US" sz="2000" dirty="0"/>
              <a:t>to be able to log in to the system and access a control view, where he or she could add or remove songs and users from the database. Perhaps this could even allow the administrator to  view statistics about the recommendations and site-activity.</a:t>
            </a:r>
          </a:p>
          <a:p>
            <a:pPr lvl="1"/>
            <a:r>
              <a:rPr lang="en-US" sz="2000" dirty="0"/>
              <a:t>Adding a </a:t>
            </a:r>
            <a:r>
              <a:rPr lang="en-US" sz="2000" b="1" dirty="0"/>
              <a:t>“subscribe to an artist” feature</a:t>
            </a:r>
            <a:r>
              <a:rPr lang="en-US" sz="2000" dirty="0"/>
              <a:t>, which would allow users to receive playlists designed around a particular artist.</a:t>
            </a:r>
          </a:p>
        </p:txBody>
      </p:sp>
    </p:spTree>
    <p:extLst>
      <p:ext uri="{BB962C8B-B14F-4D97-AF65-F5344CB8AC3E}">
        <p14:creationId xmlns:p14="http://schemas.microsoft.com/office/powerpoint/2010/main" val="135888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D7481200-3BB2-4CA3-9D54-1077F6F765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579E0-1C19-457F-91E5-838FD479757A}"/>
              </a:ext>
            </a:extLst>
          </p:cNvPr>
          <p:cNvSpPr>
            <a:spLocks noGrp="1"/>
          </p:cNvSpPr>
          <p:nvPr>
            <p:ph type="title"/>
          </p:nvPr>
        </p:nvSpPr>
        <p:spPr>
          <a:xfrm>
            <a:off x="8199459" y="642938"/>
            <a:ext cx="3670808" cy="5502264"/>
          </a:xfrm>
        </p:spPr>
        <p:txBody>
          <a:bodyPr>
            <a:normAutofit/>
          </a:bodyPr>
          <a:lstStyle/>
          <a:p>
            <a:r>
              <a:rPr lang="en-US" dirty="0">
                <a:solidFill>
                  <a:srgbClr val="FFFFFF"/>
                </a:solidFill>
              </a:rPr>
              <a:t>Constraints and Assumptions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701259601"/>
              </p:ext>
            </p:extLst>
          </p:nvPr>
        </p:nvGraphicFramePr>
        <p:xfrm>
          <a:off x="642938" y="642938"/>
          <a:ext cx="6269037"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8762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55E5-38DD-4E18-AA0D-E65E5DAE7393}"/>
              </a:ext>
            </a:extLst>
          </p:cNvPr>
          <p:cNvSpPr>
            <a:spLocks noGrp="1"/>
          </p:cNvSpPr>
          <p:nvPr>
            <p:ph type="title"/>
          </p:nvPr>
        </p:nvSpPr>
        <p:spPr>
          <a:xfrm>
            <a:off x="838199" y="963877"/>
            <a:ext cx="2918255" cy="4930246"/>
          </a:xfrm>
        </p:spPr>
        <p:txBody>
          <a:bodyPr>
            <a:normAutofit/>
          </a:bodyPr>
          <a:lstStyle/>
          <a:p>
            <a:pPr algn="r"/>
            <a:r>
              <a:rPr lang="en-US" b="1" dirty="0">
                <a:solidFill>
                  <a:schemeClr val="accent6"/>
                </a:solidFill>
              </a:rPr>
              <a:t>Conclusion:</a:t>
            </a:r>
          </a:p>
        </p:txBody>
      </p:sp>
      <p:sp>
        <p:nvSpPr>
          <p:cNvPr id="3" name="Content Placeholder 2">
            <a:extLst>
              <a:ext uri="{FF2B5EF4-FFF2-40B4-BE49-F238E27FC236}">
                <a16:creationId xmlns:a16="http://schemas.microsoft.com/office/drawing/2014/main" id="{2CD2C5CB-3827-4C9E-95D7-37598A99E20F}"/>
              </a:ext>
            </a:extLst>
          </p:cNvPr>
          <p:cNvSpPr>
            <a:spLocks noGrp="1"/>
          </p:cNvSpPr>
          <p:nvPr>
            <p:ph idx="1"/>
          </p:nvPr>
        </p:nvSpPr>
        <p:spPr>
          <a:xfrm>
            <a:off x="3756455" y="963877"/>
            <a:ext cx="7597346" cy="4930246"/>
          </a:xfrm>
        </p:spPr>
        <p:txBody>
          <a:bodyPr anchor="ctr">
            <a:normAutofit/>
          </a:bodyPr>
          <a:lstStyle/>
          <a:p>
            <a:pPr>
              <a:lnSpc>
                <a:spcPct val="100000"/>
              </a:lnSpc>
              <a:spcBef>
                <a:spcPts val="0"/>
              </a:spcBef>
              <a:defRPr/>
            </a:pPr>
            <a:r>
              <a:rPr lang="en-US" sz="2000" b="1" dirty="0"/>
              <a:t>Thus, this project is efficiently built to recommend songs to the user based on users’ listening behavior.</a:t>
            </a:r>
          </a:p>
          <a:p>
            <a:pPr marL="0" indent="0">
              <a:lnSpc>
                <a:spcPct val="100000"/>
              </a:lnSpc>
              <a:spcBef>
                <a:spcPts val="0"/>
              </a:spcBef>
              <a:buNone/>
              <a:defRPr/>
            </a:pPr>
            <a:endParaRPr lang="en-US" sz="2000" b="1" dirty="0"/>
          </a:p>
          <a:p>
            <a:pPr>
              <a:lnSpc>
                <a:spcPct val="100000"/>
              </a:lnSpc>
              <a:spcBef>
                <a:spcPts val="0"/>
              </a:spcBef>
              <a:defRPr/>
            </a:pPr>
            <a:r>
              <a:rPr lang="en-US" sz="2000" b="1" dirty="0"/>
              <a:t>The user can choose if he wants the recommendations based on his personal interest or if he would like to recommendation for most trending songs.</a:t>
            </a:r>
          </a:p>
          <a:p>
            <a:pPr>
              <a:lnSpc>
                <a:spcPct val="100000"/>
              </a:lnSpc>
              <a:spcBef>
                <a:spcPts val="0"/>
              </a:spcBef>
              <a:defRPr/>
            </a:pPr>
            <a:endParaRPr lang="en-US" sz="2000" b="1" dirty="0"/>
          </a:p>
          <a:p>
            <a:pPr>
              <a:lnSpc>
                <a:spcPct val="100000"/>
              </a:lnSpc>
              <a:spcBef>
                <a:spcPts val="0"/>
              </a:spcBef>
              <a:defRPr/>
            </a:pPr>
            <a:r>
              <a:rPr lang="en-US" sz="2000" b="1" dirty="0"/>
              <a:t>This project can be further extended by adding online learning which can use the recommender system to keep training itself based on the new data it sees as users listens to new songs. In addition, an admin can be added to the application so that new songs can be added to the application.</a:t>
            </a:r>
          </a:p>
        </p:txBody>
      </p:sp>
    </p:spTree>
    <p:extLst>
      <p:ext uri="{BB962C8B-B14F-4D97-AF65-F5344CB8AC3E}">
        <p14:creationId xmlns:p14="http://schemas.microsoft.com/office/powerpoint/2010/main" val="594910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91F19E-4FBC-4CFC-A53B-63C8F7E62625}"/>
              </a:ext>
            </a:extLst>
          </p:cNvPr>
          <p:cNvSpPr>
            <a:spLocks noGrp="1"/>
          </p:cNvSpPr>
          <p:nvPr>
            <p:ph type="title"/>
          </p:nvPr>
        </p:nvSpPr>
        <p:spPr/>
        <p:txBody>
          <a:bodyPr/>
          <a:lstStyle/>
          <a:p>
            <a:pPr algn="ctr"/>
            <a:r>
              <a:rPr lang="en-US" b="1" dirty="0">
                <a:solidFill>
                  <a:schemeClr val="accent6"/>
                </a:solidFill>
              </a:rPr>
              <a:t>DEMO</a:t>
            </a:r>
          </a:p>
        </p:txBody>
      </p:sp>
      <p:sp>
        <p:nvSpPr>
          <p:cNvPr id="3" name="Content Placeholder 2">
            <a:extLst>
              <a:ext uri="{FF2B5EF4-FFF2-40B4-BE49-F238E27FC236}">
                <a16:creationId xmlns:a16="http://schemas.microsoft.com/office/drawing/2014/main" id="{BCFDAC72-2D0D-480F-AD61-15E27C466EBD}"/>
              </a:ext>
            </a:extLst>
          </p:cNvPr>
          <p:cNvSpPr>
            <a:spLocks noGrp="1"/>
          </p:cNvSpPr>
          <p:nvPr>
            <p:ph idx="4294967295"/>
          </p:nvPr>
        </p:nvSpPr>
        <p:spPr>
          <a:xfrm>
            <a:off x="0" y="1825625"/>
            <a:ext cx="10515600" cy="4351338"/>
          </a:xfrm>
        </p:spPr>
        <p:txBody>
          <a:bodyPr/>
          <a:lstStyle/>
          <a:p>
            <a:endParaRPr lang="en-US" dirty="0"/>
          </a:p>
        </p:txBody>
      </p:sp>
    </p:spTree>
    <p:extLst>
      <p:ext uri="{BB962C8B-B14F-4D97-AF65-F5344CB8AC3E}">
        <p14:creationId xmlns:p14="http://schemas.microsoft.com/office/powerpoint/2010/main" val="531947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2454-4FF1-4FD9-968F-2DD820DB3F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3F8496-1828-418F-A516-2CFAEF149C11}"/>
              </a:ext>
            </a:extLst>
          </p:cNvPr>
          <p:cNvSpPr>
            <a:spLocks noGrp="1"/>
          </p:cNvSpPr>
          <p:nvPr>
            <p:ph idx="1"/>
          </p:nvPr>
        </p:nvSpPr>
        <p:spPr/>
        <p:txBody>
          <a:bodyPr>
            <a:normAutofit/>
          </a:bodyPr>
          <a:lstStyle/>
          <a:p>
            <a:pPr marL="0" indent="0" algn="ctr">
              <a:buNone/>
            </a:pPr>
            <a:r>
              <a:rPr lang="en-US" sz="9600" dirty="0">
                <a:solidFill>
                  <a:schemeClr val="accent6"/>
                </a:solidFill>
              </a:rPr>
              <a:t>Questions?</a:t>
            </a:r>
          </a:p>
        </p:txBody>
      </p:sp>
    </p:spTree>
    <p:extLst>
      <p:ext uri="{BB962C8B-B14F-4D97-AF65-F5344CB8AC3E}">
        <p14:creationId xmlns:p14="http://schemas.microsoft.com/office/powerpoint/2010/main" val="24780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96E97F-0488-4F51-A8D5-5F3027F5739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200" kern="1200" dirty="0">
                <a:solidFill>
                  <a:schemeClr val="bg1"/>
                </a:solidFill>
                <a:latin typeface="+mj-lt"/>
                <a:ea typeface="+mj-ea"/>
                <a:cs typeface="+mj-cs"/>
              </a:rPr>
              <a:t>Functional Requirements: Natural Language</a:t>
            </a:r>
          </a:p>
        </p:txBody>
      </p:sp>
      <p:sp>
        <p:nvSpPr>
          <p:cNvPr id="4" name="Content Placeholder 3">
            <a:extLst>
              <a:ext uri="{FF2B5EF4-FFF2-40B4-BE49-F238E27FC236}">
                <a16:creationId xmlns:a16="http://schemas.microsoft.com/office/drawing/2014/main" id="{B168A0F4-2434-4859-A5E1-A7D761234567}"/>
              </a:ext>
            </a:extLst>
          </p:cNvPr>
          <p:cNvSpPr>
            <a:spLocks noGrp="1"/>
          </p:cNvSpPr>
          <p:nvPr>
            <p:ph idx="1"/>
          </p:nvPr>
        </p:nvSpPr>
        <p:spPr>
          <a:xfrm>
            <a:off x="4248150" y="685800"/>
            <a:ext cx="7105650" cy="5491163"/>
          </a:xfrm>
        </p:spPr>
        <p:txBody>
          <a:bodyPr>
            <a:normAutofit fontScale="92500" lnSpcReduction="20000"/>
          </a:bodyPr>
          <a:lstStyle/>
          <a:p>
            <a:r>
              <a:rPr lang="en-US" b="1" dirty="0"/>
              <a:t>Scenarios:</a:t>
            </a:r>
            <a:endParaRPr lang="en-US" dirty="0"/>
          </a:p>
          <a:p>
            <a:pPr lvl="1"/>
            <a:r>
              <a:rPr lang="en-US" dirty="0"/>
              <a:t>User who has a listening history with the system will log in and receive a list of recommendations based on his or her listening history.</a:t>
            </a:r>
          </a:p>
          <a:p>
            <a:pPr lvl="1"/>
            <a:r>
              <a:rPr lang="en-US" dirty="0"/>
              <a:t>New user will register and then be able to log in.</a:t>
            </a:r>
          </a:p>
          <a:p>
            <a:pPr lvl="1"/>
            <a:r>
              <a:rPr lang="en-US" dirty="0"/>
              <a:t>A user will be able to search for recommendations based on a particular track name.</a:t>
            </a:r>
          </a:p>
          <a:p>
            <a:r>
              <a:rPr lang="en-US" b="1" dirty="0"/>
              <a:t>System Participants:</a:t>
            </a:r>
            <a:endParaRPr lang="en-US" dirty="0"/>
          </a:p>
          <a:p>
            <a:pPr lvl="1"/>
            <a:r>
              <a:rPr lang="en-US" dirty="0"/>
              <a:t>Potential participants include fitness instructors, teachers, therapists, and anyone who enjoys listening and discovering new music.</a:t>
            </a:r>
          </a:p>
          <a:p>
            <a:r>
              <a:rPr lang="en-US" b="1" dirty="0"/>
              <a:t>Functional Requirements:</a:t>
            </a:r>
            <a:endParaRPr lang="en-US" dirty="0"/>
          </a:p>
          <a:p>
            <a:pPr lvl="1"/>
            <a:r>
              <a:rPr lang="en-US" dirty="0"/>
              <a:t>The system shall provide recommendations that are relevant to the user, based on that users’ history. If the user has no listening history, the system shall provide recommendations based using a popularity-based scheme. The system shall recommend songs by a specific track to users who have performed a search. </a:t>
            </a:r>
          </a:p>
        </p:txBody>
      </p:sp>
    </p:spTree>
    <p:extLst>
      <p:ext uri="{BB962C8B-B14F-4D97-AF65-F5344CB8AC3E}">
        <p14:creationId xmlns:p14="http://schemas.microsoft.com/office/powerpoint/2010/main" val="49900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6E97F-0488-4F51-A8D5-5F3027F5739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200" kern="1200">
                <a:solidFill>
                  <a:schemeClr val="bg1"/>
                </a:solidFill>
                <a:latin typeface="+mj-lt"/>
                <a:ea typeface="+mj-ea"/>
                <a:cs typeface="+mj-cs"/>
              </a:rPr>
              <a:t>Functional Requirements: Use Cases</a:t>
            </a:r>
          </a:p>
        </p:txBody>
      </p:sp>
      <p:pic>
        <p:nvPicPr>
          <p:cNvPr id="9" name="Content Placeholder 8" descr="A close up of a map&#10;&#10;Description generated with very high confidence">
            <a:extLst>
              <a:ext uri="{FF2B5EF4-FFF2-40B4-BE49-F238E27FC236}">
                <a16:creationId xmlns:a16="http://schemas.microsoft.com/office/drawing/2014/main" id="{42E1C017-8156-48FF-9C11-002200CD0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9600" y="563311"/>
            <a:ext cx="6804779" cy="5731377"/>
          </a:xfrm>
        </p:spPr>
      </p:pic>
    </p:spTree>
    <p:extLst>
      <p:ext uri="{BB962C8B-B14F-4D97-AF65-F5344CB8AC3E}">
        <p14:creationId xmlns:p14="http://schemas.microsoft.com/office/powerpoint/2010/main" val="342356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6E97F-0488-4F51-A8D5-5F3027F5739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200" kern="1200" dirty="0">
                <a:solidFill>
                  <a:schemeClr val="bg1"/>
                </a:solidFill>
                <a:latin typeface="+mj-lt"/>
                <a:ea typeface="+mj-ea"/>
                <a:cs typeface="+mj-cs"/>
              </a:rPr>
              <a:t>Functional Requirements: Sequence Diagram</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3B06F048-1B49-4EFA-A3F1-8075055958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184" y="251791"/>
            <a:ext cx="7994007" cy="6334539"/>
          </a:xfrm>
        </p:spPr>
      </p:pic>
    </p:spTree>
    <p:extLst>
      <p:ext uri="{BB962C8B-B14F-4D97-AF65-F5344CB8AC3E}">
        <p14:creationId xmlns:p14="http://schemas.microsoft.com/office/powerpoint/2010/main" val="388059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D4455E5-38DD-4E18-AA0D-E65E5DAE7393}"/>
              </a:ext>
            </a:extLst>
          </p:cNvPr>
          <p:cNvSpPr>
            <a:spLocks noGrp="1"/>
          </p:cNvSpPr>
          <p:nvPr>
            <p:ph type="title"/>
          </p:nvPr>
        </p:nvSpPr>
        <p:spPr>
          <a:xfrm>
            <a:off x="838200" y="963877"/>
            <a:ext cx="3494362" cy="4930246"/>
          </a:xfrm>
        </p:spPr>
        <p:txBody>
          <a:bodyPr>
            <a:normAutofit/>
          </a:bodyPr>
          <a:lstStyle/>
          <a:p>
            <a:pPr algn="r"/>
            <a:r>
              <a:rPr lang="en-US" b="1" dirty="0">
                <a:solidFill>
                  <a:schemeClr val="accent6">
                    <a:lumMod val="75000"/>
                  </a:schemeClr>
                </a:solidFill>
              </a:rPr>
              <a:t>Non-Functional Requirements</a:t>
            </a:r>
          </a:p>
        </p:txBody>
      </p:sp>
      <p:sp>
        <p:nvSpPr>
          <p:cNvPr id="3" name="Content Placeholder 2">
            <a:extLst>
              <a:ext uri="{FF2B5EF4-FFF2-40B4-BE49-F238E27FC236}">
                <a16:creationId xmlns:a16="http://schemas.microsoft.com/office/drawing/2014/main" id="{2CD2C5CB-3827-4C9E-95D7-37598A99E20F}"/>
              </a:ext>
            </a:extLst>
          </p:cNvPr>
          <p:cNvSpPr>
            <a:spLocks noGrp="1"/>
          </p:cNvSpPr>
          <p:nvPr>
            <p:ph idx="1"/>
          </p:nvPr>
        </p:nvSpPr>
        <p:spPr>
          <a:xfrm>
            <a:off x="4976031" y="963877"/>
            <a:ext cx="6377769" cy="4930246"/>
          </a:xfrm>
        </p:spPr>
        <p:txBody>
          <a:bodyPr anchor="ctr">
            <a:normAutofit/>
          </a:bodyPr>
          <a:lstStyle/>
          <a:p>
            <a:r>
              <a:rPr lang="en-US" sz="2000" b="1" dirty="0"/>
              <a:t>Security</a:t>
            </a:r>
          </a:p>
          <a:p>
            <a:r>
              <a:rPr lang="en-US" sz="2000" b="1" dirty="0"/>
              <a:t>Maintainability and Growth Potential</a:t>
            </a:r>
          </a:p>
          <a:p>
            <a:r>
              <a:rPr lang="en-US" sz="2000" b="1" dirty="0"/>
              <a:t>Performance</a:t>
            </a:r>
          </a:p>
          <a:p>
            <a:r>
              <a:rPr lang="en-US" sz="2000" b="1" dirty="0"/>
              <a:t>Ease of Use, Look and Feel</a:t>
            </a:r>
            <a:br>
              <a:rPr lang="en-US" sz="2000" dirty="0"/>
            </a:br>
            <a:endParaRPr lang="en-US" sz="2000" dirty="0"/>
          </a:p>
        </p:txBody>
      </p:sp>
    </p:spTree>
    <p:extLst>
      <p:ext uri="{BB962C8B-B14F-4D97-AF65-F5344CB8AC3E}">
        <p14:creationId xmlns:p14="http://schemas.microsoft.com/office/powerpoint/2010/main" val="878582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6E97F-0488-4F51-A8D5-5F3027F5739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3600" kern="1200">
                <a:solidFill>
                  <a:schemeClr val="bg1"/>
                </a:solidFill>
                <a:latin typeface="+mj-lt"/>
                <a:ea typeface="+mj-ea"/>
                <a:cs typeface="+mj-cs"/>
              </a:rPr>
              <a:t>Database Logic</a:t>
            </a:r>
            <a:endParaRPr lang="en-US" sz="3600" kern="1200" dirty="0">
              <a:solidFill>
                <a:schemeClr val="bg1"/>
              </a:solidFill>
              <a:latin typeface="+mj-lt"/>
              <a:ea typeface="+mj-ea"/>
              <a:cs typeface="+mj-cs"/>
            </a:endParaRPr>
          </a:p>
        </p:txBody>
      </p:sp>
      <p:pic>
        <p:nvPicPr>
          <p:cNvPr id="7" name="Content Placeholder 6" descr="A screenshot of a cell phone&#10;&#10;Description generated with high confidence">
            <a:extLst>
              <a:ext uri="{FF2B5EF4-FFF2-40B4-BE49-F238E27FC236}">
                <a16:creationId xmlns:a16="http://schemas.microsoft.com/office/drawing/2014/main" id="{619B6FD1-FF58-4B29-BC64-4C55BE266F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0851" y="649357"/>
            <a:ext cx="6386088" cy="5527606"/>
          </a:xfrm>
        </p:spPr>
      </p:pic>
    </p:spTree>
    <p:extLst>
      <p:ext uri="{BB962C8B-B14F-4D97-AF65-F5344CB8AC3E}">
        <p14:creationId xmlns:p14="http://schemas.microsoft.com/office/powerpoint/2010/main" val="2048793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D4455E5-38DD-4E18-AA0D-E65E5DAE7393}"/>
              </a:ext>
            </a:extLst>
          </p:cNvPr>
          <p:cNvSpPr>
            <a:spLocks noGrp="1"/>
          </p:cNvSpPr>
          <p:nvPr>
            <p:ph type="title"/>
          </p:nvPr>
        </p:nvSpPr>
        <p:spPr>
          <a:xfrm>
            <a:off x="619932" y="963877"/>
            <a:ext cx="3712630" cy="4930246"/>
          </a:xfrm>
        </p:spPr>
        <p:txBody>
          <a:bodyPr>
            <a:normAutofit/>
          </a:bodyPr>
          <a:lstStyle/>
          <a:p>
            <a:pPr algn="r"/>
            <a:r>
              <a:rPr lang="en-US" b="1" dirty="0">
                <a:solidFill>
                  <a:schemeClr val="accent6">
                    <a:lumMod val="75000"/>
                  </a:schemeClr>
                </a:solidFill>
              </a:rPr>
              <a:t>Development and Implementation Tools</a:t>
            </a:r>
          </a:p>
        </p:txBody>
      </p:sp>
      <p:sp>
        <p:nvSpPr>
          <p:cNvPr id="3" name="Content Placeholder 2">
            <a:extLst>
              <a:ext uri="{FF2B5EF4-FFF2-40B4-BE49-F238E27FC236}">
                <a16:creationId xmlns:a16="http://schemas.microsoft.com/office/drawing/2014/main" id="{2CD2C5CB-3827-4C9E-95D7-37598A99E20F}"/>
              </a:ext>
            </a:extLst>
          </p:cNvPr>
          <p:cNvSpPr>
            <a:spLocks noGrp="1"/>
          </p:cNvSpPr>
          <p:nvPr>
            <p:ph idx="1"/>
          </p:nvPr>
        </p:nvSpPr>
        <p:spPr>
          <a:xfrm>
            <a:off x="4976031" y="963877"/>
            <a:ext cx="6377769" cy="4930246"/>
          </a:xfrm>
        </p:spPr>
        <p:txBody>
          <a:bodyPr anchor="ctr">
            <a:normAutofit fontScale="70000" lnSpcReduction="20000"/>
          </a:bodyPr>
          <a:lstStyle/>
          <a:p>
            <a:endParaRPr lang="en-US" dirty="0"/>
          </a:p>
          <a:p>
            <a:r>
              <a:rPr lang="en-US" dirty="0"/>
              <a:t>1) Eclipse Oxygen 4.7.0  	</a:t>
            </a:r>
          </a:p>
          <a:p>
            <a:r>
              <a:rPr lang="en-US" dirty="0"/>
              <a:t>2) Java JDK and JRE 1.8</a:t>
            </a:r>
          </a:p>
          <a:p>
            <a:r>
              <a:rPr lang="en-US" dirty="0"/>
              <a:t>3) MySQL 5.7</a:t>
            </a:r>
          </a:p>
          <a:p>
            <a:r>
              <a:rPr lang="en-US" dirty="0"/>
              <a:t>4) Struts (2.5.13)</a:t>
            </a:r>
          </a:p>
          <a:p>
            <a:r>
              <a:rPr lang="en-US" dirty="0"/>
              <a:t>5) apache-log4j(1.2.17)</a:t>
            </a:r>
          </a:p>
          <a:p>
            <a:r>
              <a:rPr lang="en-US" dirty="0"/>
              <a:t>6) Jersey 2</a:t>
            </a:r>
          </a:p>
          <a:p>
            <a:r>
              <a:rPr lang="en-US" dirty="0"/>
              <a:t>7) Python 3.6</a:t>
            </a:r>
          </a:p>
          <a:p>
            <a:r>
              <a:rPr lang="en-US" dirty="0"/>
              <a:t>8) Anaconda 4</a:t>
            </a:r>
          </a:p>
          <a:p>
            <a:r>
              <a:rPr lang="en-US" dirty="0"/>
              <a:t>9) Pandas 0.21.0</a:t>
            </a:r>
          </a:p>
          <a:p>
            <a:r>
              <a:rPr lang="en-US" dirty="0"/>
              <a:t>10) </a:t>
            </a:r>
            <a:r>
              <a:rPr lang="en-US" dirty="0" err="1"/>
              <a:t>Scikit</a:t>
            </a:r>
            <a:r>
              <a:rPr lang="en-US" dirty="0"/>
              <a:t> Learn 0.19.1</a:t>
            </a:r>
          </a:p>
          <a:p>
            <a:r>
              <a:rPr lang="en-US" dirty="0"/>
              <a:t>11) </a:t>
            </a:r>
            <a:r>
              <a:rPr lang="en-US" dirty="0" err="1"/>
              <a:t>Numpy</a:t>
            </a:r>
            <a:r>
              <a:rPr lang="en-US" dirty="0"/>
              <a:t> 1.11.3</a:t>
            </a:r>
          </a:p>
          <a:p>
            <a:r>
              <a:rPr lang="en-US" dirty="0"/>
              <a:t>12) Flask (0.12.2)</a:t>
            </a:r>
          </a:p>
          <a:p>
            <a:pPr marL="0" indent="0">
              <a:buNone/>
            </a:pPr>
            <a:br>
              <a:rPr lang="en-US" sz="2000" dirty="0"/>
            </a:br>
            <a:endParaRPr lang="en-US" sz="2000" dirty="0"/>
          </a:p>
        </p:txBody>
      </p:sp>
    </p:spTree>
    <p:extLst>
      <p:ext uri="{BB962C8B-B14F-4D97-AF65-F5344CB8AC3E}">
        <p14:creationId xmlns:p14="http://schemas.microsoft.com/office/powerpoint/2010/main" val="3980537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292</TotalTime>
  <Words>990</Words>
  <Application>Microsoft Office PowerPoint</Application>
  <PresentationFormat>Widescreen</PresentationFormat>
  <Paragraphs>103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Baskerville Old Face</vt:lpstr>
      <vt:lpstr>Calibri</vt:lpstr>
      <vt:lpstr>Calibri Light</vt:lpstr>
      <vt:lpstr>Office Theme</vt:lpstr>
      <vt:lpstr>ITCS 6112 Fall 2017 Automatic Playlist Recommender</vt:lpstr>
      <vt:lpstr>Description </vt:lpstr>
      <vt:lpstr>Constraints and Assumptions</vt:lpstr>
      <vt:lpstr>Functional Requirements: Natural Language</vt:lpstr>
      <vt:lpstr>Functional Requirements: Use Cases</vt:lpstr>
      <vt:lpstr>Functional Requirements: Sequence Diagram</vt:lpstr>
      <vt:lpstr>Non-Functional Requirements</vt:lpstr>
      <vt:lpstr>Database Logic</vt:lpstr>
      <vt:lpstr>Development and Implementation Tools</vt:lpstr>
      <vt:lpstr>APR Component</vt:lpstr>
      <vt:lpstr>APRSystem (Recommender System)</vt:lpstr>
      <vt:lpstr>PlaylistRecommenderAPI</vt:lpstr>
      <vt:lpstr>APRWebApplication</vt:lpstr>
      <vt:lpstr>Web Interface-Signup</vt:lpstr>
      <vt:lpstr>Web Interface-New User</vt:lpstr>
      <vt:lpstr>Web Interface-Login</vt:lpstr>
      <vt:lpstr>Web Interface-Home</vt:lpstr>
      <vt:lpstr>Web Interface-Playlist similar to a song</vt:lpstr>
      <vt:lpstr>Web Interface-Most popular Songs</vt:lpstr>
      <vt:lpstr>Password Encryption</vt:lpstr>
      <vt:lpstr>Password Encryption</vt:lpstr>
      <vt:lpstr>Development Process: Agile Model</vt:lpstr>
      <vt:lpstr>Development Process: Trello</vt:lpstr>
      <vt:lpstr>PowerPoint Presentation</vt:lpstr>
      <vt:lpstr>PowerPoint Presentation</vt:lpstr>
      <vt:lpstr>Qualification Tests</vt:lpstr>
      <vt:lpstr>Minutes of Meeting</vt:lpstr>
      <vt:lpstr>Developmental Process: Lessons Learned</vt:lpstr>
      <vt:lpstr>Future Goals and Growth Plan</vt:lpstr>
      <vt:lpstr>Conclusion:</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ITCS 6112 Fall 2017 Automatic Playlist Recommendation System</dc:title>
  <dc:creator>Thomas, Lizzy</dc:creator>
  <cp:lastModifiedBy>Jeet Mishra</cp:lastModifiedBy>
  <cp:revision>67</cp:revision>
  <dcterms:created xsi:type="dcterms:W3CDTF">2017-11-26T00:37:34Z</dcterms:created>
  <dcterms:modified xsi:type="dcterms:W3CDTF">2017-11-28T00:32:16Z</dcterms:modified>
</cp:coreProperties>
</file>