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Aggregate Functions in SQL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981200"/>
            <a:ext cx="8742614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following SQL statement lists the number of customers in each country, sorted high to low:</a:t>
            </a:r>
          </a:p>
          <a:p>
            <a:endParaRPr lang="en-US" dirty="0" smtClean="0"/>
          </a:p>
          <a:p>
            <a:r>
              <a:rPr lang="en-IN" dirty="0" smtClean="0"/>
              <a:t>SELECT COUNT(</a:t>
            </a:r>
            <a:r>
              <a:rPr lang="en-IN" dirty="0" err="1" smtClean="0"/>
              <a:t>CustomerID</a:t>
            </a:r>
            <a:r>
              <a:rPr lang="en-IN" dirty="0" smtClean="0"/>
              <a:t>), Country</a:t>
            </a:r>
            <a:br>
              <a:rPr lang="en-IN" dirty="0" smtClean="0"/>
            </a:br>
            <a:r>
              <a:rPr lang="en-IN" dirty="0" smtClean="0"/>
              <a:t>FROM Customers</a:t>
            </a:r>
            <a:br>
              <a:rPr lang="en-IN" dirty="0" smtClean="0"/>
            </a:br>
            <a:r>
              <a:rPr lang="en-IN" dirty="0" smtClean="0"/>
              <a:t>GROUP BY Country</a:t>
            </a:r>
            <a:br>
              <a:rPr lang="en-IN" dirty="0" smtClean="0"/>
            </a:br>
            <a:r>
              <a:rPr lang="en-IN" dirty="0" smtClean="0"/>
              <a:t>ORDER BY COUNT(</a:t>
            </a:r>
            <a:r>
              <a:rPr lang="en-IN" dirty="0" err="1" smtClean="0"/>
              <a:t>CustomerID</a:t>
            </a:r>
            <a:r>
              <a:rPr lang="en-IN" dirty="0" smtClean="0"/>
              <a:t>) DESC;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09800"/>
            <a:ext cx="8580344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828800"/>
            <a:ext cx="6768381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62000" y="4419600"/>
            <a:ext cx="7086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Find out How much Salary each Department has to Pay to its Employees.</a:t>
            </a:r>
            <a:endParaRPr lang="en-IN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out Lowest Salary offered in Each Department.</a:t>
            </a:r>
          </a:p>
          <a:p>
            <a:endParaRPr lang="en-US" dirty="0" smtClean="0"/>
          </a:p>
          <a:p>
            <a:r>
              <a:rPr lang="en-US" dirty="0" smtClean="0"/>
              <a:t>Find out Highest Salary offered in Each Department.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SELECT </a:t>
            </a:r>
            <a:r>
              <a:rPr lang="en-IN" dirty="0" err="1" smtClean="0"/>
              <a:t>dept_id</a:t>
            </a:r>
            <a:r>
              <a:rPr lang="en-IN" dirty="0" smtClean="0"/>
              <a:t>, SUM(salary) AS </a:t>
            </a:r>
            <a:r>
              <a:rPr lang="en-IN" dirty="0" err="1" smtClean="0"/>
              <a:t>total_salaries</a:t>
            </a:r>
            <a:r>
              <a:rPr lang="en-IN" dirty="0" smtClean="0"/>
              <a:t> FROM employees GROUP BY </a:t>
            </a:r>
            <a:r>
              <a:rPr lang="en-IN" dirty="0" err="1" smtClean="0"/>
              <a:t>dept_id</a:t>
            </a:r>
            <a:r>
              <a:rPr lang="en-IN" dirty="0" smtClean="0"/>
              <a:t>;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SELECT </a:t>
            </a:r>
            <a:r>
              <a:rPr lang="en-IN" dirty="0" err="1" smtClean="0"/>
              <a:t>dept_id</a:t>
            </a:r>
            <a:r>
              <a:rPr lang="en-IN" dirty="0" smtClean="0"/>
              <a:t>, MIN(salary) AS </a:t>
            </a:r>
            <a:r>
              <a:rPr lang="en-IN" dirty="0" err="1" smtClean="0"/>
              <a:t>lowest_salary</a:t>
            </a:r>
            <a:r>
              <a:rPr lang="en-IN" dirty="0" smtClean="0"/>
              <a:t> FROM employees GROUP BY </a:t>
            </a:r>
            <a:r>
              <a:rPr lang="en-IN" dirty="0" err="1" smtClean="0"/>
              <a:t>dept_id</a:t>
            </a:r>
            <a:r>
              <a:rPr lang="en-IN" dirty="0" smtClean="0"/>
              <a:t>;</a:t>
            </a:r>
          </a:p>
          <a:p>
            <a:endParaRPr lang="en-IN" dirty="0" smtClean="0"/>
          </a:p>
          <a:p>
            <a:r>
              <a:rPr lang="en-IN" dirty="0" smtClean="0"/>
              <a:t>SELECT </a:t>
            </a:r>
            <a:r>
              <a:rPr lang="en-IN" dirty="0" err="1" smtClean="0"/>
              <a:t>dept_id</a:t>
            </a:r>
            <a:r>
              <a:rPr lang="en-IN" dirty="0" smtClean="0"/>
              <a:t>, MAX(salary) AS </a:t>
            </a:r>
            <a:r>
              <a:rPr lang="en-IN" dirty="0" err="1" smtClean="0"/>
              <a:t>lowest_salary</a:t>
            </a:r>
            <a:r>
              <a:rPr lang="en-IN" dirty="0" smtClean="0"/>
              <a:t> FROM employees GROUP BY </a:t>
            </a:r>
            <a:r>
              <a:rPr lang="en-IN" dirty="0" err="1" smtClean="0"/>
              <a:t>dept_id</a:t>
            </a:r>
            <a:r>
              <a:rPr lang="en-IN" dirty="0" smtClean="0"/>
              <a:t>;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 Clause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HAVING clause was added to SQL because the WHERE keyword could not be used with aggregate functions.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following SQL statement lists the number of customers in each country. Only include countries with more than 5 customers:</a:t>
            </a:r>
          </a:p>
          <a:p>
            <a:r>
              <a:rPr lang="en-IN" dirty="0" smtClean="0"/>
              <a:t>SELECT COUNT(</a:t>
            </a:r>
            <a:r>
              <a:rPr lang="en-IN" dirty="0" err="1" smtClean="0"/>
              <a:t>CustomerID</a:t>
            </a:r>
            <a:r>
              <a:rPr lang="en-IN" dirty="0" smtClean="0"/>
              <a:t>), Country</a:t>
            </a:r>
            <a:br>
              <a:rPr lang="en-IN" dirty="0" smtClean="0"/>
            </a:br>
            <a:r>
              <a:rPr lang="en-IN" dirty="0" smtClean="0"/>
              <a:t>FROM Customers</a:t>
            </a:r>
            <a:br>
              <a:rPr lang="en-IN" dirty="0" smtClean="0"/>
            </a:br>
            <a:r>
              <a:rPr lang="en-IN" dirty="0" smtClean="0"/>
              <a:t>GROUP BY Country</a:t>
            </a:r>
            <a:br>
              <a:rPr lang="en-IN" dirty="0" smtClean="0"/>
            </a:br>
            <a:r>
              <a:rPr lang="en-IN" dirty="0" smtClean="0"/>
              <a:t>HAVING COUNT(</a:t>
            </a:r>
            <a:r>
              <a:rPr lang="en-IN" dirty="0" err="1" smtClean="0"/>
              <a:t>CustomerID</a:t>
            </a:r>
            <a:r>
              <a:rPr lang="en-IN" dirty="0" smtClean="0"/>
              <a:t>) &gt; 5;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Department names where Minimum Salary is at least 20000.</a:t>
            </a:r>
          </a:p>
          <a:p>
            <a:endParaRPr lang="en-US" dirty="0" smtClean="0"/>
          </a:p>
          <a:p>
            <a:r>
              <a:rPr lang="en-US" dirty="0" smtClean="0"/>
              <a:t>Select names of the department where at least 5 female employees work.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by on Multiple Columns</a:t>
            </a:r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1371600"/>
            <a:ext cx="406413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33400" y="4572000"/>
            <a:ext cx="533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select Subject, Count(*) from </a:t>
            </a:r>
            <a:r>
              <a:rPr lang="en-IN" sz="2800" dirty="0" err="1" smtClean="0"/>
              <a:t>Subject_Selection</a:t>
            </a:r>
            <a:r>
              <a:rPr lang="en-IN" sz="2800" dirty="0" smtClean="0"/>
              <a:t> group by Subject</a:t>
            </a:r>
            <a:endParaRPr lang="en-IN" sz="28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4953000"/>
            <a:ext cx="3100192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</a:t>
            </a:r>
          </a:p>
          <a:p>
            <a:r>
              <a:rPr lang="en-US" dirty="0" err="1" smtClean="0"/>
              <a:t>Avg</a:t>
            </a:r>
            <a:endParaRPr lang="en-US" dirty="0" smtClean="0"/>
          </a:p>
          <a:p>
            <a:r>
              <a:rPr lang="en-US" dirty="0" smtClean="0"/>
              <a:t>Max</a:t>
            </a:r>
          </a:p>
          <a:p>
            <a:r>
              <a:rPr lang="en-US" dirty="0" smtClean="0"/>
              <a:t>Min</a:t>
            </a:r>
          </a:p>
          <a:p>
            <a:r>
              <a:rPr lang="en-US" dirty="0" smtClean="0"/>
              <a:t>Sum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select Subject, Semester, Count(*) from </a:t>
            </a:r>
            <a:r>
              <a:rPr lang="en-IN" dirty="0" err="1" smtClean="0"/>
              <a:t>Subject_Selection</a:t>
            </a:r>
            <a:r>
              <a:rPr lang="en-IN" dirty="0" smtClean="0"/>
              <a:t> group by Subject, Semester</a:t>
            </a:r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200400"/>
            <a:ext cx="5105400" cy="1944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Subqueries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 </a:t>
            </a:r>
            <a:r>
              <a:rPr lang="en-IN" dirty="0" err="1" smtClean="0"/>
              <a:t>subquery</a:t>
            </a:r>
            <a:r>
              <a:rPr lang="en-IN" dirty="0" smtClean="0"/>
              <a:t> is a SQL query nested inside a larger query</a:t>
            </a:r>
            <a:r>
              <a:rPr lang="en-IN" dirty="0" smtClean="0"/>
              <a:t>.</a:t>
            </a:r>
          </a:p>
          <a:p>
            <a:r>
              <a:rPr lang="en-IN" dirty="0" smtClean="0"/>
              <a:t>A </a:t>
            </a:r>
            <a:r>
              <a:rPr lang="en-IN" dirty="0" err="1" smtClean="0"/>
              <a:t>subquery</a:t>
            </a:r>
            <a:r>
              <a:rPr lang="en-IN" dirty="0" smtClean="0"/>
              <a:t> may occur in :- </a:t>
            </a:r>
            <a:endParaRPr lang="en-IN" dirty="0" smtClean="0"/>
          </a:p>
          <a:p>
            <a:pPr lvl="1"/>
            <a:r>
              <a:rPr lang="en-IN" dirty="0" smtClean="0"/>
              <a:t>A </a:t>
            </a:r>
            <a:r>
              <a:rPr lang="en-IN" dirty="0" smtClean="0"/>
              <a:t>SELECT </a:t>
            </a:r>
            <a:r>
              <a:rPr lang="en-IN" dirty="0" smtClean="0"/>
              <a:t>clause</a:t>
            </a:r>
          </a:p>
          <a:p>
            <a:pPr lvl="1"/>
            <a:r>
              <a:rPr lang="en-IN" dirty="0" smtClean="0"/>
              <a:t>A FROM </a:t>
            </a:r>
            <a:r>
              <a:rPr lang="en-IN" dirty="0" smtClean="0"/>
              <a:t>clause</a:t>
            </a:r>
          </a:p>
          <a:p>
            <a:pPr lvl="1"/>
            <a:r>
              <a:rPr lang="en-IN" dirty="0" smtClean="0"/>
              <a:t>A WHERE </a:t>
            </a:r>
            <a:r>
              <a:rPr lang="en-IN" dirty="0" smtClean="0"/>
              <a:t>clause</a:t>
            </a:r>
          </a:p>
          <a:p>
            <a:r>
              <a:rPr lang="en-IN" dirty="0" smtClean="0"/>
              <a:t>A </a:t>
            </a:r>
            <a:r>
              <a:rPr lang="en-IN" dirty="0" err="1" smtClean="0"/>
              <a:t>subquery</a:t>
            </a:r>
            <a:r>
              <a:rPr lang="en-IN" dirty="0" smtClean="0"/>
              <a:t> is usually added within the WHERE Clause of another SQL SELECT statement.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 of </a:t>
            </a:r>
            <a:r>
              <a:rPr lang="en-IN" dirty="0" err="1" smtClean="0"/>
              <a:t>Subqueries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Compare an expression to the result of the query.</a:t>
            </a:r>
          </a:p>
          <a:p>
            <a:r>
              <a:rPr lang="en-IN" dirty="0" smtClean="0"/>
              <a:t>Determine if an expression is included in the results of the query.</a:t>
            </a:r>
          </a:p>
          <a:p>
            <a:r>
              <a:rPr lang="en-IN" dirty="0" smtClean="0"/>
              <a:t>Check whether the query selects any rows.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Syntax</a:t>
            </a: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590800"/>
            <a:ext cx="653415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133600"/>
            <a:ext cx="4884666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057400"/>
            <a:ext cx="269557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2590800"/>
            <a:ext cx="224790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143000" y="457200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Find </a:t>
            </a:r>
            <a:r>
              <a:rPr lang="en-IN" sz="2400" dirty="0" smtClean="0"/>
              <a:t>the sales of all stores in the West </a:t>
            </a:r>
            <a:r>
              <a:rPr lang="en-IN" sz="2400" dirty="0" smtClean="0"/>
              <a:t>region.</a:t>
            </a:r>
            <a:endParaRPr lang="en-IN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SELECT SUM (Sales) FROM </a:t>
            </a:r>
            <a:r>
              <a:rPr lang="en-IN" b="1" dirty="0" err="1" smtClean="0"/>
              <a:t>Store_Information</a:t>
            </a: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WHERE </a:t>
            </a:r>
            <a:r>
              <a:rPr lang="en-IN" b="1" dirty="0" err="1" smtClean="0"/>
              <a:t>Store_Name</a:t>
            </a:r>
            <a:r>
              <a:rPr lang="en-IN" b="1" dirty="0" smtClean="0"/>
              <a:t> IN</a:t>
            </a:r>
            <a:br>
              <a:rPr lang="en-IN" b="1" dirty="0" smtClean="0"/>
            </a:br>
            <a:r>
              <a:rPr lang="en-IN" b="1" dirty="0" smtClean="0"/>
              <a:t>(SELECT </a:t>
            </a:r>
            <a:r>
              <a:rPr lang="en-IN" b="1" dirty="0" err="1" smtClean="0"/>
              <a:t>Store_Name</a:t>
            </a:r>
            <a:r>
              <a:rPr lang="en-IN" b="1" dirty="0" smtClean="0"/>
              <a:t> FROM Geography</a:t>
            </a:r>
            <a:br>
              <a:rPr lang="en-IN" b="1" dirty="0" smtClean="0"/>
            </a:br>
            <a:r>
              <a:rPr lang="en-IN" b="1" dirty="0" smtClean="0"/>
              <a:t>WHERE </a:t>
            </a:r>
            <a:r>
              <a:rPr lang="en-IN" b="1" dirty="0" err="1" smtClean="0"/>
              <a:t>Region_Name</a:t>
            </a:r>
            <a:r>
              <a:rPr lang="en-IN" b="1" dirty="0" smtClean="0"/>
              <a:t> = 'West');</a:t>
            </a:r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SELECT COUNT(</a:t>
            </a:r>
            <a:r>
              <a:rPr lang="en-IN" dirty="0" err="1" smtClean="0"/>
              <a:t>ProductID</a:t>
            </a:r>
            <a:r>
              <a:rPr lang="en-IN" dirty="0" smtClean="0"/>
              <a:t>) FROM Products;</a:t>
            </a:r>
          </a:p>
          <a:p>
            <a:r>
              <a:rPr lang="en-IN" dirty="0" smtClean="0"/>
              <a:t>SELECT COUNT(*) FROM Products;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2819400"/>
            <a:ext cx="3429000" cy="2795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with Distinct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SELECT COUNT(DISTINCT Country) FROM Customers;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3200400"/>
            <a:ext cx="3962400" cy="2509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SELECT SUM(Quantity) FROM </a:t>
            </a:r>
            <a:r>
              <a:rPr lang="en-IN" dirty="0" err="1" smtClean="0"/>
              <a:t>OrderDetails</a:t>
            </a:r>
            <a:r>
              <a:rPr lang="en-IN" dirty="0" smtClean="0"/>
              <a:t>;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667000"/>
            <a:ext cx="8251534" cy="2195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5143500"/>
            <a:ext cx="22383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SELECT AVG(Price) FROM Products;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4648200"/>
            <a:ext cx="2514600" cy="187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286000"/>
            <a:ext cx="8534400" cy="2109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 and Max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SELECT MIN(Price) AS </a:t>
            </a:r>
            <a:r>
              <a:rPr lang="en-IN" dirty="0" err="1" smtClean="0"/>
              <a:t>SmallestPrice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FROM Products;</a:t>
            </a:r>
          </a:p>
          <a:p>
            <a:endParaRPr lang="en-US" dirty="0" smtClean="0"/>
          </a:p>
          <a:p>
            <a:r>
              <a:rPr lang="en-IN" dirty="0" smtClean="0"/>
              <a:t>SELECT MAX(Price) AS </a:t>
            </a:r>
            <a:r>
              <a:rPr lang="en-IN" dirty="0" err="1" smtClean="0"/>
              <a:t>LargestPrice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FROM Products;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GROUP BY statement is often used with aggregate functions (COUNT, MAX, MIN, SUM, AVG) to group the result-set by one or more columns.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following SQL statement lists the number of customers in each country:</a:t>
            </a:r>
          </a:p>
          <a:p>
            <a:endParaRPr lang="en-US" dirty="0" smtClean="0"/>
          </a:p>
          <a:p>
            <a:r>
              <a:rPr lang="en-IN" dirty="0" smtClean="0"/>
              <a:t>SELECT COUNT(</a:t>
            </a:r>
            <a:r>
              <a:rPr lang="en-IN" dirty="0" err="1" smtClean="0"/>
              <a:t>CustomerID</a:t>
            </a:r>
            <a:r>
              <a:rPr lang="en-IN" dirty="0" smtClean="0"/>
              <a:t>), Country</a:t>
            </a:r>
            <a:br>
              <a:rPr lang="en-IN" dirty="0" smtClean="0"/>
            </a:br>
            <a:r>
              <a:rPr lang="en-IN" dirty="0" smtClean="0"/>
              <a:t>FROM Customers</a:t>
            </a:r>
            <a:br>
              <a:rPr lang="en-IN" dirty="0" smtClean="0"/>
            </a:br>
            <a:r>
              <a:rPr lang="en-IN" dirty="0" smtClean="0"/>
              <a:t>GROUP BY Country;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384</Words>
  <Application>Microsoft Office PowerPoint</Application>
  <PresentationFormat>On-screen Show (4:3)</PresentationFormat>
  <Paragraphs>65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Aggregate Functions in SQL</vt:lpstr>
      <vt:lpstr>Functions</vt:lpstr>
      <vt:lpstr>Count</vt:lpstr>
      <vt:lpstr>Count with Distinct</vt:lpstr>
      <vt:lpstr>Sum</vt:lpstr>
      <vt:lpstr>Avg</vt:lpstr>
      <vt:lpstr>Min and Max</vt:lpstr>
      <vt:lpstr>Slide 8</vt:lpstr>
      <vt:lpstr>Slide 9</vt:lpstr>
      <vt:lpstr>Slide 10</vt:lpstr>
      <vt:lpstr>Slide 11</vt:lpstr>
      <vt:lpstr>Slide 12</vt:lpstr>
      <vt:lpstr>Example</vt:lpstr>
      <vt:lpstr>Slide 14</vt:lpstr>
      <vt:lpstr>Slide 15</vt:lpstr>
      <vt:lpstr>Having Clause</vt:lpstr>
      <vt:lpstr>Slide 17</vt:lpstr>
      <vt:lpstr>Query Examples</vt:lpstr>
      <vt:lpstr>Group by on Multiple Columns</vt:lpstr>
      <vt:lpstr>Slide 20</vt:lpstr>
      <vt:lpstr>Subqueries</vt:lpstr>
      <vt:lpstr>Use of Subqueries</vt:lpstr>
      <vt:lpstr>Syntax</vt:lpstr>
      <vt:lpstr>Example</vt:lpstr>
      <vt:lpstr>Example</vt:lpstr>
      <vt:lpstr>Slide 26</vt:lpstr>
      <vt:lpstr>Slide 27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Aggregate Functions in SQL</dc:title>
  <dc:creator>JHB</dc:creator>
  <cp:lastModifiedBy>Windows User</cp:lastModifiedBy>
  <cp:revision>20</cp:revision>
  <dcterms:created xsi:type="dcterms:W3CDTF">2006-08-16T00:00:00Z</dcterms:created>
  <dcterms:modified xsi:type="dcterms:W3CDTF">2018-07-18T17:33:40Z</dcterms:modified>
</cp:coreProperties>
</file>