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iteseerx.ist.psu.edu/viewdoc/download?doi=10.1.1.489.5495&amp;rep=rep1&amp;type=pdf"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e84520911_0_8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8" name="Google Shape;198;g3e8452091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they have very few unique values relative to the number of samples </a:t>
            </a:r>
            <a:r>
              <a:rPr b="1" lang="en"/>
              <a:t>and </a:t>
            </a:r>
            <a:r>
              <a:rPr lang="en"/>
              <a:t>the ratio of the frequency of the most common value to the second most common value is large</a:t>
            </a:r>
            <a:endParaRPr/>
          </a:p>
          <a:p>
            <a:pPr indent="0" lvl="0" marL="0">
              <a:spcBef>
                <a:spcPts val="0"/>
              </a:spcBef>
              <a:spcAft>
                <a:spcPts val="0"/>
              </a:spcAft>
              <a:buNone/>
            </a:pPr>
            <a:r>
              <a:t/>
            </a:r>
            <a:endParaRPr/>
          </a:p>
          <a:p>
            <a:pPr indent="0" lvl="0" marL="0" rtl="0">
              <a:spcBef>
                <a:spcPts val="0"/>
              </a:spcBef>
              <a:spcAft>
                <a:spcPts val="0"/>
              </a:spcAft>
              <a:buNone/>
            </a:pPr>
            <a:r>
              <a:rPr lang="en"/>
              <a:t>ECDF, top-left is a normal distribution, low variances are highlighted in yellow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e84520911_0_10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6" name="Google Shape;216;g3e845209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two variables have a high correlation,</a:t>
            </a:r>
            <a:endParaRPr/>
          </a:p>
          <a:p>
            <a:pPr indent="0" lvl="0" marL="0">
              <a:spcBef>
                <a:spcPts val="0"/>
              </a:spcBef>
              <a:spcAft>
                <a:spcPts val="0"/>
              </a:spcAft>
              <a:buNone/>
            </a:pPr>
            <a:r>
              <a:rPr lang="en"/>
              <a:t>the function looks at the mean absolute correlation of each variable and removes the variable with the largest mean absolute correlation, the cumulative average of correlation variance</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e84520911_0_12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4" name="Google Shape;234;g3e8452091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it had an arbitrary 0.002 infogain, i dropped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e84520911_0_14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2" name="Google Shape;252;g3e8452091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Builds Random Forests and uses backwards elimination, removing variables which are confirmed as unimportant, starting at to progressively eliminate </a:t>
            </a:r>
            <a:r>
              <a:rPr lang="en"/>
              <a:t>irrelevant</a:t>
            </a:r>
            <a:r>
              <a:rPr lang="en"/>
              <a:t> features</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e87d94a07_1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Google Shape;270;g3e87d94a0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e87d94a07_1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Google Shape;277;g3e87d94a0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Idea: Trade In Rebate</a:t>
            </a:r>
            <a:endParaRPr sz="1400"/>
          </a:p>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e87d94a07_1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Google Shape;284;g3e87d94a0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Idea: Get them to buy better phones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3e87d94a07_1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Google Shape;291;g3e87d94a0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Idea: offer 1-year of free Spotify or Data Plan to face-time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e84520911_0_16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9" name="Google Shape;299;g3e8452091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e87d94a07_0_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6" name="Google Shape;316;g3e87d94a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22222"/>
                </a:solidFill>
                <a:highlight>
                  <a:srgbClr val="FFFFFF"/>
                </a:highlight>
              </a:rPr>
              <a:t>Bottom 2, FPR/AUC/Lift</a:t>
            </a:r>
            <a:endParaRPr sz="1050">
              <a:solidFill>
                <a:srgbClr val="2222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919934_0_1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Google Shape;71;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e87d94a07_1_10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Google Shape;338;g3e87d94a0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Density can see the tails for false </a:t>
            </a:r>
            <a:r>
              <a:rPr lang="en"/>
              <a:t>positives</a:t>
            </a:r>
            <a:r>
              <a:rPr lang="en"/>
              <a:t> and false negatives</a:t>
            </a:r>
            <a:endParaRPr/>
          </a:p>
          <a:p>
            <a:pPr indent="0" lvl="0" marL="0" rtl="0">
              <a:spcBef>
                <a:spcPts val="0"/>
              </a:spcBef>
              <a:spcAft>
                <a:spcPts val="0"/>
              </a:spcAft>
              <a:buNone/>
            </a:pPr>
            <a:r>
              <a:rPr lang="en"/>
              <a:t>Also top-right, imagine was flipped on its side and two smallest chunks are the FP/FN</a:t>
            </a:r>
            <a:endParaRPr/>
          </a:p>
          <a:p>
            <a:pPr indent="0" lvl="0" marL="0" rtl="0">
              <a:spcBef>
                <a:spcPts val="0"/>
              </a:spcBef>
              <a:spcAft>
                <a:spcPts val="0"/>
              </a:spcAft>
              <a:buNone/>
            </a:pPr>
            <a:r>
              <a:rPr lang="en"/>
              <a:t>Bins show the average prediction at each 10% </a:t>
            </a:r>
            <a:endParaRPr/>
          </a:p>
          <a:p>
            <a:pPr indent="0" lvl="0" marL="0" rtl="0">
              <a:spcBef>
                <a:spcPts val="0"/>
              </a:spcBef>
              <a:spcAft>
                <a:spcPts val="0"/>
              </a:spcAft>
              <a:buNone/>
            </a:pPr>
            <a:r>
              <a:rPr lang="en"/>
              <a:t>AUC is split in classes / clusters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e87d94a07_1_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8" name="Google Shape;348;g3e87d94a0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e87d94a07_1_12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5" name="Google Shape;365;g3e87d94a07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first term within the brackets reflects profit contribution among the βγ fraction of</a:t>
            </a:r>
            <a:endParaRPr/>
          </a:p>
          <a:p>
            <a:pPr indent="0" lvl="0" marL="0">
              <a:spcBef>
                <a:spcPts val="0"/>
              </a:spcBef>
              <a:spcAft>
                <a:spcPts val="0"/>
              </a:spcAft>
              <a:buNone/>
            </a:pPr>
            <a:r>
              <a:rPr lang="en"/>
              <a:t>contacted customers who are would-be churners and decide based on the incentive to stay</a:t>
            </a:r>
            <a:endParaRPr/>
          </a:p>
          <a:p>
            <a:pPr indent="0" lvl="0" marL="0">
              <a:spcBef>
                <a:spcPts val="0"/>
              </a:spcBef>
              <a:spcAft>
                <a:spcPts val="0"/>
              </a:spcAft>
              <a:buNone/>
            </a:pPr>
            <a:r>
              <a:rPr lang="en"/>
              <a:t>with the company. The firm retrieves their lifetime value at a cost of c+δ. </a:t>
            </a:r>
            <a:endParaRPr/>
          </a:p>
          <a:p>
            <a:pPr indent="0" lvl="0" marL="0">
              <a:spcBef>
                <a:spcPts val="0"/>
              </a:spcBef>
              <a:spcAft>
                <a:spcPts val="0"/>
              </a:spcAft>
              <a:buNone/>
            </a:pPr>
            <a:r>
              <a:t/>
            </a:r>
            <a:endParaRPr/>
          </a:p>
          <a:p>
            <a:pPr indent="0" lvl="0" marL="0">
              <a:spcBef>
                <a:spcPts val="0"/>
              </a:spcBef>
              <a:spcAft>
                <a:spcPts val="0"/>
              </a:spcAft>
              <a:buNone/>
            </a:pPr>
            <a:r>
              <a:rPr lang="en"/>
              <a:t>The second term within the brackets reflects profit contribution among the β(1-γ) fraction of</a:t>
            </a:r>
            <a:endParaRPr/>
          </a:p>
          <a:p>
            <a:pPr indent="0" lvl="0" marL="0">
              <a:spcBef>
                <a:spcPts val="0"/>
              </a:spcBef>
              <a:spcAft>
                <a:spcPts val="0"/>
              </a:spcAft>
              <a:buNone/>
            </a:pPr>
            <a:r>
              <a:rPr lang="en"/>
              <a:t>contacted would-be churners who do not accept the offer and leave the firm. The loss</a:t>
            </a:r>
            <a:endParaRPr/>
          </a:p>
          <a:p>
            <a:pPr indent="0" lvl="0" marL="0">
              <a:spcBef>
                <a:spcPts val="0"/>
              </a:spcBef>
              <a:spcAft>
                <a:spcPts val="0"/>
              </a:spcAft>
              <a:buNone/>
            </a:pPr>
            <a:r>
              <a:rPr lang="en"/>
              <a:t>from these customers is c, since they do not accept the offer. </a:t>
            </a:r>
            <a:endParaRPr/>
          </a:p>
          <a:p>
            <a:pPr indent="0" lvl="0" marL="0">
              <a:spcBef>
                <a:spcPts val="0"/>
              </a:spcBef>
              <a:spcAft>
                <a:spcPts val="0"/>
              </a:spcAft>
              <a:buNone/>
            </a:pPr>
            <a:r>
              <a:t/>
            </a:r>
            <a:endParaRPr/>
          </a:p>
          <a:p>
            <a:pPr indent="0" lvl="0" marL="0">
              <a:spcBef>
                <a:spcPts val="0"/>
              </a:spcBef>
              <a:spcAft>
                <a:spcPts val="0"/>
              </a:spcAft>
              <a:buNone/>
            </a:pPr>
            <a:r>
              <a:rPr lang="en"/>
              <a:t>The third term within the brackets reflects profit contribution among the (1-β) fraction of contacted customers who</a:t>
            </a:r>
            <a:endParaRPr/>
          </a:p>
          <a:p>
            <a:pPr indent="0" lvl="0" marL="0">
              <a:spcBef>
                <a:spcPts val="0"/>
              </a:spcBef>
              <a:spcAft>
                <a:spcPts val="0"/>
              </a:spcAft>
              <a:buNone/>
            </a:pPr>
            <a:r>
              <a:rPr lang="en"/>
              <a:t>are not would-be churners. We assume these customers accept the offer and cost the</a:t>
            </a:r>
            <a:endParaRPr/>
          </a:p>
          <a:p>
            <a:pPr indent="0" lvl="0" marL="0">
              <a:spcBef>
                <a:spcPts val="0"/>
              </a:spcBef>
              <a:spcAft>
                <a:spcPts val="0"/>
              </a:spcAft>
              <a:buNone/>
            </a:pPr>
            <a:r>
              <a:rPr lang="en"/>
              <a:t>company c+δ. These customers represent the wasted money for the firm. They were not</a:t>
            </a:r>
            <a:endParaRPr/>
          </a:p>
          <a:p>
            <a:pPr indent="0" lvl="0" marL="0">
              <a:spcBef>
                <a:spcPts val="0"/>
              </a:spcBef>
              <a:spcAft>
                <a:spcPts val="0"/>
              </a:spcAft>
              <a:buNone/>
            </a:pPr>
            <a:r>
              <a:rPr lang="en"/>
              <a:t>going to churn yet the firm spent incentive money on them.</a:t>
            </a:r>
            <a:endParaRPr/>
          </a:p>
          <a:p>
            <a:pPr indent="0" lvl="0" marL="0">
              <a:spcBef>
                <a:spcPts val="0"/>
              </a:spcBef>
              <a:spcAft>
                <a:spcPts val="0"/>
              </a:spcAft>
              <a:buNone/>
            </a:pPr>
            <a:r>
              <a:t/>
            </a:r>
            <a:endParaRPr/>
          </a:p>
          <a:p>
            <a:pPr indent="0" lvl="0" marL="0" rtl="0">
              <a:spcBef>
                <a:spcPts val="0"/>
              </a:spcBef>
              <a:spcAft>
                <a:spcPts val="0"/>
              </a:spcAft>
              <a:buNone/>
            </a:pPr>
            <a:r>
              <a:rPr lang="en"/>
              <a:t>Those in this range of predictions are expected to churn at a rate of 75% at a total value of $27,178,125  where if we are 30% successful, we can retain $8,153,438 of that money -- however, once we factor in punishments for marketing to customers who do not accept the offer and leave, as well as customers who were going to stay and accepted the offer anyway, it rounds the revenue down to $7,831,250. This is why we value a model with high Lift and low FPR, so we can avoid marketing to people who were going to stay.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0155174cf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Google Shape;385;g40155174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http://citeseerx.ist.psu.edu/viewdoc/download?doi=10.1.1.489.5495&amp;rep=rep1&amp;type=pdf</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c6f919934_0_1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2" name="Google Shape;392;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919934_0_2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Google Shape;77;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c6f919934_0_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1" name="Google Shape;111;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c6f919934_0_2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7" name="Google Shape;117;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c6f919934_0_5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2" name="Google Shape;122;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e84520911_0_5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0" name="Google Shape;140;g3e845209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e84520911_0_1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8" name="Google Shape;158;g3e845209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Missing multiple values</a:t>
            </a:r>
            <a:endParaRPr/>
          </a:p>
          <a:p>
            <a:pPr indent="-317500" lvl="0" marL="457200" rtl="0">
              <a:spcBef>
                <a:spcPts val="0"/>
              </a:spcBef>
              <a:spcAft>
                <a:spcPts val="0"/>
              </a:spcAft>
              <a:buSzPts val="1400"/>
              <a:buAutoNum type="arabicPeriod"/>
            </a:pPr>
            <a:r>
              <a:rPr lang="en"/>
              <a:t>Insert median where fit since my distributions were all skewed</a:t>
            </a:r>
            <a:endParaRPr/>
          </a:p>
          <a:p>
            <a:pPr indent="-317500" lvl="0" marL="457200" rtl="0">
              <a:spcBef>
                <a:spcPts val="0"/>
              </a:spcBef>
              <a:spcAft>
                <a:spcPts val="0"/>
              </a:spcAft>
              <a:buSzPts val="1400"/>
              <a:buAutoNum type="arabicPeriod"/>
            </a:pPr>
            <a:r>
              <a:rPr lang="en"/>
              <a:t>Dropped too many NA,  beyond the scope of the project, or had low information</a:t>
            </a:r>
            <a:endParaRPr/>
          </a:p>
          <a:p>
            <a:pPr indent="-317500" lvl="0" marL="457200" rtl="0">
              <a:spcBef>
                <a:spcPts val="0"/>
              </a:spcBef>
              <a:spcAft>
                <a:spcPts val="0"/>
              </a:spcAft>
              <a:buSzPts val="1400"/>
              <a:buAutoNum type="arabicPeriod"/>
            </a:pPr>
            <a:r>
              <a:rPr lang="en"/>
              <a:t>Dropped to prep for outliers</a:t>
            </a:r>
            <a:endParaRPr/>
          </a:p>
          <a:p>
            <a:pPr indent="0" lvl="0" marL="45720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e84520911_0_4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8" name="Google Shape;178;g3e8452091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 score and chi-square in 99 confidence, box below shows the counts per variable,</a:t>
            </a:r>
            <a:endParaRPr/>
          </a:p>
          <a:p>
            <a:pPr indent="0" lvl="0" marL="0">
              <a:spcBef>
                <a:spcPts val="0"/>
              </a:spcBef>
              <a:spcAft>
                <a:spcPts val="0"/>
              </a:spcAft>
              <a:buNone/>
            </a:pPr>
            <a:r>
              <a:rPr lang="en"/>
              <a:t> i went with z-scores as I’d normalize my data based on z-scores and </a:t>
            </a:r>
            <a:endParaRPr/>
          </a:p>
          <a:p>
            <a:pPr indent="0" lvl="0" marL="0" rtl="0">
              <a:spcBef>
                <a:spcPts val="0"/>
              </a:spcBef>
              <a:spcAft>
                <a:spcPts val="0"/>
              </a:spcAft>
              <a:buNone/>
            </a:pPr>
            <a:r>
              <a:rPr lang="en"/>
              <a:t>reduced my rows by nearly 20,000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imjakedaniels/ryersoncapston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hyperlink" Target="https://public.tableau.com/profile/jake.daniels#!/vizhome/SimpleChurnDashboard/ChurnSimpleDas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hyperlink" Target="https://github.com/imjakedaniels/ryersoncapstone/tree/master/4)%20Modelling" TargetMode="External"/><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github.com/imjakedaniels/ryersoncapstone/blob/master/1)%20Setup%20AWS/R%20-%20Preparing%20SQL%20Tables.R" TargetMode="External"/><Relationship Id="rId4" Type="http://schemas.openxmlformats.org/officeDocument/2006/relationships/hyperlink" Target="https://github.com/imjakedaniels/ryersoncapstone/blob/master/1)%20Setup%20AWS/SQL%20-%20Data%20Import_AWS"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github.com/imjakedaniels/ryersoncapstone/blob/master/1)%20Setup%20AWS/AWS_connection.Rm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github.com/imjakedaniels/ryersoncapstone/blob/master/2)%20Data%20Prep%20%26%20Clean/Cleaning%20NA.Rmd" TargetMode="External"/><Relationship Id="rId4" Type="http://schemas.openxmlformats.org/officeDocument/2006/relationships/image" Target="../media/image2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github.com/imjakedaniels/ryersoncapstone/tree/master/3)%20Dimensionality%20Redu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Churn Management Program</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Capstone Presentation</a:t>
            </a:r>
            <a:endParaRPr/>
          </a:p>
          <a:p>
            <a:pPr indent="0" lvl="0" marL="0">
              <a:spcBef>
                <a:spcPts val="0"/>
              </a:spcBef>
              <a:spcAft>
                <a:spcPts val="0"/>
              </a:spcAft>
              <a:buNone/>
            </a:pPr>
            <a:r>
              <a:t/>
            </a:r>
            <a:endParaRPr/>
          </a:p>
          <a:p>
            <a:pPr indent="0" lvl="0" marL="0">
              <a:spcBef>
                <a:spcPts val="0"/>
              </a:spcBef>
              <a:spcAft>
                <a:spcPts val="0"/>
              </a:spcAft>
              <a:buNone/>
            </a:pPr>
            <a:r>
              <a:rPr lang="en"/>
              <a:t>Jake Daniels</a:t>
            </a:r>
            <a:endParaRPr/>
          </a:p>
          <a:p>
            <a:pPr indent="0" lvl="0" marL="0">
              <a:spcBef>
                <a:spcPts val="0"/>
              </a:spcBef>
              <a:spcAft>
                <a:spcPts val="0"/>
              </a:spcAft>
              <a:buNone/>
            </a:pPr>
            <a:r>
              <a:rPr lang="en"/>
              <a:t>August 8th, 2018</a:t>
            </a:r>
            <a:endParaRPr/>
          </a:p>
          <a:p>
            <a:pPr indent="0" lvl="0" marL="0">
              <a:spcBef>
                <a:spcPts val="0"/>
              </a:spcBef>
              <a:spcAft>
                <a:spcPts val="0"/>
              </a:spcAft>
              <a:buNone/>
            </a:pPr>
            <a:r>
              <a:t/>
            </a:r>
            <a:endParaRPr/>
          </a:p>
          <a:p>
            <a:pPr indent="0" lvl="0" marL="0">
              <a:spcBef>
                <a:spcPts val="0"/>
              </a:spcBef>
              <a:spcAft>
                <a:spcPts val="0"/>
              </a:spcAft>
              <a:buNone/>
            </a:pPr>
            <a:r>
              <a:rPr lang="en" u="sng">
                <a:solidFill>
                  <a:schemeClr val="hlink"/>
                </a:solidFill>
                <a:hlinkClick r:id="rId3"/>
              </a:rPr>
              <a:t>https://github.com/imjakedaniels/ryersoncapstone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Dimensionality Reduction</a:t>
            </a:r>
            <a:endParaRPr/>
          </a:p>
        </p:txBody>
      </p:sp>
      <p:sp>
        <p:nvSpPr>
          <p:cNvPr id="201" name="Google Shape;201;p2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spcBef>
                <a:spcPts val="0"/>
              </a:spcBef>
              <a:spcAft>
                <a:spcPts val="0"/>
              </a:spcAft>
              <a:buNone/>
            </a:pPr>
            <a:r>
              <a:t/>
            </a:r>
            <a:endParaRPr>
              <a:solidFill>
                <a:srgbClr val="666666"/>
              </a:solidFill>
            </a:endParaRPr>
          </a:p>
          <a:p>
            <a:pPr indent="0" lvl="0" marL="0" rtl="0">
              <a:spcBef>
                <a:spcPts val="1600"/>
              </a:spcBef>
              <a:spcAft>
                <a:spcPts val="1600"/>
              </a:spcAft>
              <a:buNone/>
            </a:pPr>
            <a:r>
              <a:t/>
            </a:r>
            <a:endParaRPr>
              <a:solidFill>
                <a:srgbClr val="666666"/>
              </a:solidFill>
            </a:endParaRPr>
          </a:p>
        </p:txBody>
      </p:sp>
      <p:sp>
        <p:nvSpPr>
          <p:cNvPr id="202" name="Google Shape;202;p22"/>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03" name="Google Shape;203;p22"/>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204" name="Google Shape;204;p22"/>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05" name="Google Shape;205;p22"/>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2</a:t>
            </a:r>
            <a:endParaRPr>
              <a:solidFill>
                <a:srgbClr val="FFFFFF"/>
              </a:solidFill>
            </a:endParaRPr>
          </a:p>
        </p:txBody>
      </p:sp>
      <p:sp>
        <p:nvSpPr>
          <p:cNvPr id="206" name="Google Shape;206;p22"/>
          <p:cNvSpPr/>
          <p:nvPr/>
        </p:nvSpPr>
        <p:spPr>
          <a:xfrm>
            <a:off x="3415148" y="0"/>
            <a:ext cx="2051100" cy="7455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spcBef>
                <a:spcPts val="0"/>
              </a:spcBef>
              <a:spcAft>
                <a:spcPts val="0"/>
              </a:spcAft>
              <a:buNone/>
            </a:pPr>
            <a:r>
              <a:t/>
            </a:r>
            <a:endParaRPr>
              <a:solidFill>
                <a:srgbClr val="FFFFFF"/>
              </a:solidFill>
            </a:endParaRPr>
          </a:p>
        </p:txBody>
      </p:sp>
      <p:sp>
        <p:nvSpPr>
          <p:cNvPr id="207" name="Google Shape;207;p22"/>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3</a:t>
            </a:r>
            <a:endParaRPr>
              <a:solidFill>
                <a:srgbClr val="000000"/>
              </a:solidFill>
            </a:endParaRPr>
          </a:p>
        </p:txBody>
      </p:sp>
      <p:sp>
        <p:nvSpPr>
          <p:cNvPr id="208" name="Google Shape;208;p22"/>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09" name="Google Shape;209;p22"/>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sp>
        <p:nvSpPr>
          <p:cNvPr id="210" name="Google Shape;210;p22"/>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11" name="Google Shape;211;p22"/>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sp>
        <p:nvSpPr>
          <p:cNvPr id="212" name="Google Shape;212;p22"/>
          <p:cNvSpPr txBox="1"/>
          <p:nvPr/>
        </p:nvSpPr>
        <p:spPr>
          <a:xfrm>
            <a:off x="471900" y="2013400"/>
            <a:ext cx="4092000" cy="4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Numeric Variables</a:t>
            </a:r>
            <a:endParaRPr sz="1800">
              <a:solidFill>
                <a:srgbClr val="666666"/>
              </a:solidFill>
            </a:endParaRPr>
          </a:p>
          <a:p>
            <a:pPr indent="-342900" lvl="0" marL="457200" rtl="0">
              <a:spcBef>
                <a:spcPts val="0"/>
              </a:spcBef>
              <a:spcAft>
                <a:spcPts val="0"/>
              </a:spcAft>
              <a:buClr>
                <a:srgbClr val="666666"/>
              </a:buClr>
              <a:buSzPts val="1800"/>
              <a:buChar char="●"/>
            </a:pPr>
            <a:r>
              <a:rPr b="1" lang="en" sz="1800">
                <a:solidFill>
                  <a:srgbClr val="666666"/>
                </a:solidFill>
              </a:rPr>
              <a:t>Near-Zero Variance</a:t>
            </a:r>
            <a:endParaRPr b="1"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Multicolinearity</a:t>
            </a:r>
            <a:endParaRPr sz="1800">
              <a:solidFill>
                <a:srgbClr val="666666"/>
              </a:solidFill>
            </a:endParaRPr>
          </a:p>
          <a:p>
            <a:pPr indent="0" lvl="0" marL="45720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Categoricals</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Information Gain</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Boruta Permutation</a:t>
            </a:r>
            <a:endParaRPr sz="1800">
              <a:solidFill>
                <a:srgbClr val="666666"/>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sz="1800">
              <a:solidFill>
                <a:srgbClr val="434343"/>
              </a:solidFill>
            </a:endParaRPr>
          </a:p>
        </p:txBody>
      </p:sp>
      <p:pic>
        <p:nvPicPr>
          <p:cNvPr id="213" name="Google Shape;213;p22"/>
          <p:cNvPicPr preferRelativeResize="0"/>
          <p:nvPr/>
        </p:nvPicPr>
        <p:blipFill rotWithShape="1">
          <a:blip r:embed="rId3">
            <a:alphaModFix/>
          </a:blip>
          <a:srcRect b="0" l="0" r="0" t="36224"/>
          <a:stretch/>
        </p:blipFill>
        <p:spPr>
          <a:xfrm>
            <a:off x="3602925" y="1978900"/>
            <a:ext cx="5173176" cy="3008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Dimensionality Reduction</a:t>
            </a:r>
            <a:endParaRPr/>
          </a:p>
        </p:txBody>
      </p:sp>
      <p:sp>
        <p:nvSpPr>
          <p:cNvPr id="219" name="Google Shape;219;p2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spcBef>
                <a:spcPts val="0"/>
              </a:spcBef>
              <a:spcAft>
                <a:spcPts val="0"/>
              </a:spcAft>
              <a:buNone/>
            </a:pPr>
            <a:r>
              <a:t/>
            </a:r>
            <a:endParaRPr>
              <a:solidFill>
                <a:srgbClr val="666666"/>
              </a:solidFill>
            </a:endParaRPr>
          </a:p>
          <a:p>
            <a:pPr indent="0" lvl="0" marL="0" rtl="0">
              <a:spcBef>
                <a:spcPts val="1600"/>
              </a:spcBef>
              <a:spcAft>
                <a:spcPts val="1600"/>
              </a:spcAft>
              <a:buNone/>
            </a:pPr>
            <a:r>
              <a:t/>
            </a:r>
            <a:endParaRPr>
              <a:solidFill>
                <a:srgbClr val="666666"/>
              </a:solidFill>
            </a:endParaRPr>
          </a:p>
        </p:txBody>
      </p:sp>
      <p:sp>
        <p:nvSpPr>
          <p:cNvPr id="220" name="Google Shape;220;p23"/>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21" name="Google Shape;221;p23"/>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222" name="Google Shape;222;p23"/>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23" name="Google Shape;223;p23"/>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2</a:t>
            </a:r>
            <a:endParaRPr>
              <a:solidFill>
                <a:srgbClr val="FFFFFF"/>
              </a:solidFill>
            </a:endParaRPr>
          </a:p>
        </p:txBody>
      </p:sp>
      <p:sp>
        <p:nvSpPr>
          <p:cNvPr id="224" name="Google Shape;224;p23"/>
          <p:cNvSpPr/>
          <p:nvPr/>
        </p:nvSpPr>
        <p:spPr>
          <a:xfrm>
            <a:off x="3415148" y="0"/>
            <a:ext cx="2051100" cy="7455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spcBef>
                <a:spcPts val="0"/>
              </a:spcBef>
              <a:spcAft>
                <a:spcPts val="0"/>
              </a:spcAft>
              <a:buNone/>
            </a:pPr>
            <a:r>
              <a:t/>
            </a:r>
            <a:endParaRPr>
              <a:solidFill>
                <a:srgbClr val="FFFFFF"/>
              </a:solidFill>
            </a:endParaRPr>
          </a:p>
        </p:txBody>
      </p:sp>
      <p:sp>
        <p:nvSpPr>
          <p:cNvPr id="225" name="Google Shape;225;p23"/>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3</a:t>
            </a:r>
            <a:endParaRPr>
              <a:solidFill>
                <a:srgbClr val="000000"/>
              </a:solidFill>
            </a:endParaRPr>
          </a:p>
        </p:txBody>
      </p:sp>
      <p:sp>
        <p:nvSpPr>
          <p:cNvPr id="226" name="Google Shape;226;p23"/>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27" name="Google Shape;227;p23"/>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sp>
        <p:nvSpPr>
          <p:cNvPr id="228" name="Google Shape;228;p23"/>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29" name="Google Shape;229;p23"/>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sp>
        <p:nvSpPr>
          <p:cNvPr id="230" name="Google Shape;230;p23"/>
          <p:cNvSpPr txBox="1"/>
          <p:nvPr/>
        </p:nvSpPr>
        <p:spPr>
          <a:xfrm>
            <a:off x="471900" y="2013400"/>
            <a:ext cx="4092000" cy="4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Numeric </a:t>
            </a:r>
            <a:r>
              <a:rPr lang="en" sz="1800">
                <a:solidFill>
                  <a:srgbClr val="666666"/>
                </a:solidFill>
              </a:rPr>
              <a:t>Variables</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Near-Zero Variance</a:t>
            </a:r>
            <a:endParaRPr sz="1800">
              <a:solidFill>
                <a:srgbClr val="666666"/>
              </a:solidFill>
            </a:endParaRPr>
          </a:p>
          <a:p>
            <a:pPr indent="-342900" lvl="0" marL="457200" rtl="0">
              <a:spcBef>
                <a:spcPts val="0"/>
              </a:spcBef>
              <a:spcAft>
                <a:spcPts val="0"/>
              </a:spcAft>
              <a:buClr>
                <a:srgbClr val="666666"/>
              </a:buClr>
              <a:buSzPts val="1800"/>
              <a:buChar char="●"/>
            </a:pPr>
            <a:r>
              <a:rPr b="1" lang="en" sz="1800">
                <a:solidFill>
                  <a:srgbClr val="666666"/>
                </a:solidFill>
              </a:rPr>
              <a:t>Multicolinearity</a:t>
            </a:r>
            <a:endParaRPr b="1"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Categoricals</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Information Gain</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Boruta Permutation</a:t>
            </a:r>
            <a:endParaRPr sz="1800">
              <a:solidFill>
                <a:srgbClr val="666666"/>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sz="1800">
              <a:solidFill>
                <a:srgbClr val="434343"/>
              </a:solidFill>
            </a:endParaRPr>
          </a:p>
        </p:txBody>
      </p:sp>
      <p:pic>
        <p:nvPicPr>
          <p:cNvPr id="231" name="Google Shape;231;p23"/>
          <p:cNvPicPr preferRelativeResize="0"/>
          <p:nvPr/>
        </p:nvPicPr>
        <p:blipFill>
          <a:blip r:embed="rId3">
            <a:alphaModFix/>
          </a:blip>
          <a:stretch>
            <a:fillRect/>
          </a:stretch>
        </p:blipFill>
        <p:spPr>
          <a:xfrm>
            <a:off x="3457200" y="2141463"/>
            <a:ext cx="5276850" cy="145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Dimensionality Reduction</a:t>
            </a:r>
            <a:endParaRPr/>
          </a:p>
        </p:txBody>
      </p:sp>
      <p:sp>
        <p:nvSpPr>
          <p:cNvPr id="237" name="Google Shape;237;p2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spcBef>
                <a:spcPts val="0"/>
              </a:spcBef>
              <a:spcAft>
                <a:spcPts val="0"/>
              </a:spcAft>
              <a:buNone/>
            </a:pPr>
            <a:r>
              <a:t/>
            </a:r>
            <a:endParaRPr>
              <a:solidFill>
                <a:srgbClr val="666666"/>
              </a:solidFill>
            </a:endParaRPr>
          </a:p>
          <a:p>
            <a:pPr indent="0" lvl="0" marL="0" rtl="0">
              <a:spcBef>
                <a:spcPts val="1600"/>
              </a:spcBef>
              <a:spcAft>
                <a:spcPts val="1600"/>
              </a:spcAft>
              <a:buNone/>
            </a:pPr>
            <a:r>
              <a:t/>
            </a:r>
            <a:endParaRPr>
              <a:solidFill>
                <a:srgbClr val="666666"/>
              </a:solidFill>
            </a:endParaRPr>
          </a:p>
        </p:txBody>
      </p:sp>
      <p:sp>
        <p:nvSpPr>
          <p:cNvPr id="238" name="Google Shape;238;p24"/>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39" name="Google Shape;239;p24"/>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240" name="Google Shape;240;p24"/>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41" name="Google Shape;241;p24"/>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2</a:t>
            </a:r>
            <a:endParaRPr>
              <a:solidFill>
                <a:srgbClr val="FFFFFF"/>
              </a:solidFill>
            </a:endParaRPr>
          </a:p>
        </p:txBody>
      </p:sp>
      <p:sp>
        <p:nvSpPr>
          <p:cNvPr id="242" name="Google Shape;242;p24"/>
          <p:cNvSpPr/>
          <p:nvPr/>
        </p:nvSpPr>
        <p:spPr>
          <a:xfrm>
            <a:off x="3415148" y="0"/>
            <a:ext cx="2051100" cy="7455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spcBef>
                <a:spcPts val="0"/>
              </a:spcBef>
              <a:spcAft>
                <a:spcPts val="0"/>
              </a:spcAft>
              <a:buNone/>
            </a:pPr>
            <a:r>
              <a:t/>
            </a:r>
            <a:endParaRPr>
              <a:solidFill>
                <a:srgbClr val="FFFFFF"/>
              </a:solidFill>
            </a:endParaRPr>
          </a:p>
        </p:txBody>
      </p:sp>
      <p:sp>
        <p:nvSpPr>
          <p:cNvPr id="243" name="Google Shape;243;p24"/>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3</a:t>
            </a:r>
            <a:endParaRPr>
              <a:solidFill>
                <a:srgbClr val="000000"/>
              </a:solidFill>
            </a:endParaRPr>
          </a:p>
        </p:txBody>
      </p:sp>
      <p:sp>
        <p:nvSpPr>
          <p:cNvPr id="244" name="Google Shape;244;p24"/>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45" name="Google Shape;245;p24"/>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sp>
        <p:nvSpPr>
          <p:cNvPr id="246" name="Google Shape;246;p24"/>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47" name="Google Shape;247;p24"/>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sp>
        <p:nvSpPr>
          <p:cNvPr id="248" name="Google Shape;248;p24"/>
          <p:cNvSpPr txBox="1"/>
          <p:nvPr/>
        </p:nvSpPr>
        <p:spPr>
          <a:xfrm>
            <a:off x="471900" y="2013400"/>
            <a:ext cx="4092000" cy="4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Numeric </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Near-Zero Variance</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Multicolinearity</a:t>
            </a:r>
            <a:endParaRPr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Categorical</a:t>
            </a:r>
            <a:endParaRPr sz="1800">
              <a:solidFill>
                <a:srgbClr val="666666"/>
              </a:solidFill>
            </a:endParaRPr>
          </a:p>
          <a:p>
            <a:pPr indent="-342900" lvl="0" marL="457200" rtl="0">
              <a:spcBef>
                <a:spcPts val="0"/>
              </a:spcBef>
              <a:spcAft>
                <a:spcPts val="0"/>
              </a:spcAft>
              <a:buClr>
                <a:srgbClr val="666666"/>
              </a:buClr>
              <a:buSzPts val="1800"/>
              <a:buChar char="●"/>
            </a:pPr>
            <a:r>
              <a:rPr b="1" lang="en" sz="1800">
                <a:solidFill>
                  <a:srgbClr val="666666"/>
                </a:solidFill>
              </a:rPr>
              <a:t>Information Gain</a:t>
            </a:r>
            <a:endParaRPr b="1"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Boruta Permutation</a:t>
            </a:r>
            <a:endParaRPr sz="1800">
              <a:solidFill>
                <a:srgbClr val="666666"/>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sz="1800">
              <a:solidFill>
                <a:srgbClr val="434343"/>
              </a:solidFill>
            </a:endParaRPr>
          </a:p>
        </p:txBody>
      </p:sp>
      <p:pic>
        <p:nvPicPr>
          <p:cNvPr id="249" name="Google Shape;249;p24"/>
          <p:cNvPicPr preferRelativeResize="0"/>
          <p:nvPr/>
        </p:nvPicPr>
        <p:blipFill>
          <a:blip r:embed="rId3">
            <a:alphaModFix/>
          </a:blip>
          <a:stretch>
            <a:fillRect/>
          </a:stretch>
        </p:blipFill>
        <p:spPr>
          <a:xfrm>
            <a:off x="3983613" y="1718950"/>
            <a:ext cx="3947585" cy="33836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Dimensionality Reduction</a:t>
            </a:r>
            <a:endParaRPr/>
          </a:p>
        </p:txBody>
      </p:sp>
      <p:sp>
        <p:nvSpPr>
          <p:cNvPr id="255" name="Google Shape;255;p2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spcBef>
                <a:spcPts val="0"/>
              </a:spcBef>
              <a:spcAft>
                <a:spcPts val="0"/>
              </a:spcAft>
              <a:buNone/>
            </a:pPr>
            <a:r>
              <a:t/>
            </a:r>
            <a:endParaRPr>
              <a:solidFill>
                <a:srgbClr val="666666"/>
              </a:solidFill>
            </a:endParaRPr>
          </a:p>
          <a:p>
            <a:pPr indent="0" lvl="0" marL="0" rtl="0">
              <a:spcBef>
                <a:spcPts val="1600"/>
              </a:spcBef>
              <a:spcAft>
                <a:spcPts val="1600"/>
              </a:spcAft>
              <a:buNone/>
            </a:pPr>
            <a:r>
              <a:t/>
            </a:r>
            <a:endParaRPr>
              <a:solidFill>
                <a:srgbClr val="666666"/>
              </a:solidFill>
            </a:endParaRPr>
          </a:p>
        </p:txBody>
      </p:sp>
      <p:sp>
        <p:nvSpPr>
          <p:cNvPr id="256" name="Google Shape;256;p25"/>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57" name="Google Shape;257;p25"/>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258" name="Google Shape;258;p25"/>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59" name="Google Shape;259;p25"/>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2</a:t>
            </a:r>
            <a:endParaRPr>
              <a:solidFill>
                <a:srgbClr val="FFFFFF"/>
              </a:solidFill>
            </a:endParaRPr>
          </a:p>
        </p:txBody>
      </p:sp>
      <p:sp>
        <p:nvSpPr>
          <p:cNvPr id="260" name="Google Shape;260;p25"/>
          <p:cNvSpPr/>
          <p:nvPr/>
        </p:nvSpPr>
        <p:spPr>
          <a:xfrm>
            <a:off x="3415148" y="0"/>
            <a:ext cx="2051100" cy="7455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spcBef>
                <a:spcPts val="0"/>
              </a:spcBef>
              <a:spcAft>
                <a:spcPts val="0"/>
              </a:spcAft>
              <a:buNone/>
            </a:pPr>
            <a:r>
              <a:t/>
            </a:r>
            <a:endParaRPr>
              <a:solidFill>
                <a:srgbClr val="FFFFFF"/>
              </a:solidFill>
            </a:endParaRPr>
          </a:p>
        </p:txBody>
      </p:sp>
      <p:sp>
        <p:nvSpPr>
          <p:cNvPr id="261" name="Google Shape;261;p25"/>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3</a:t>
            </a:r>
            <a:endParaRPr>
              <a:solidFill>
                <a:srgbClr val="000000"/>
              </a:solidFill>
            </a:endParaRPr>
          </a:p>
        </p:txBody>
      </p:sp>
      <p:sp>
        <p:nvSpPr>
          <p:cNvPr id="262" name="Google Shape;262;p25"/>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63" name="Google Shape;263;p25"/>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sp>
        <p:nvSpPr>
          <p:cNvPr id="264" name="Google Shape;264;p25"/>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65" name="Google Shape;265;p25"/>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sp>
        <p:nvSpPr>
          <p:cNvPr id="266" name="Google Shape;266;p25"/>
          <p:cNvSpPr txBox="1"/>
          <p:nvPr/>
        </p:nvSpPr>
        <p:spPr>
          <a:xfrm>
            <a:off x="471900" y="2013400"/>
            <a:ext cx="4092000" cy="4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Numeric Variables</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Near-Zero Variance</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Multicolinearity</a:t>
            </a:r>
            <a:endParaRPr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Categoricals</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Information Gain</a:t>
            </a:r>
            <a:endParaRPr sz="1800">
              <a:solidFill>
                <a:srgbClr val="666666"/>
              </a:solidFill>
            </a:endParaRPr>
          </a:p>
          <a:p>
            <a:pPr indent="-342900" lvl="0" marL="457200" rtl="0">
              <a:spcBef>
                <a:spcPts val="0"/>
              </a:spcBef>
              <a:spcAft>
                <a:spcPts val="0"/>
              </a:spcAft>
              <a:buClr>
                <a:srgbClr val="666666"/>
              </a:buClr>
              <a:buSzPts val="1800"/>
              <a:buChar char="●"/>
            </a:pPr>
            <a:r>
              <a:rPr b="1" lang="en" sz="1800">
                <a:solidFill>
                  <a:srgbClr val="666666"/>
                </a:solidFill>
              </a:rPr>
              <a:t>Boruta Permutation</a:t>
            </a:r>
            <a:endParaRPr b="1" sz="1800">
              <a:solidFill>
                <a:srgbClr val="666666"/>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en" sz="1800">
                <a:solidFill>
                  <a:srgbClr val="666666"/>
                </a:solidFill>
              </a:rPr>
              <a:t>93 to 50 variables</a:t>
            </a:r>
            <a:endParaRPr sz="1800">
              <a:solidFill>
                <a:srgbClr val="666666"/>
              </a:solidFill>
            </a:endParaRPr>
          </a:p>
        </p:txBody>
      </p:sp>
      <p:pic>
        <p:nvPicPr>
          <p:cNvPr id="267" name="Google Shape;267;p25"/>
          <p:cNvPicPr preferRelativeResize="0"/>
          <p:nvPr/>
        </p:nvPicPr>
        <p:blipFill>
          <a:blip r:embed="rId3">
            <a:alphaModFix/>
          </a:blip>
          <a:stretch>
            <a:fillRect/>
          </a:stretch>
        </p:blipFill>
        <p:spPr>
          <a:xfrm>
            <a:off x="3164274" y="1861329"/>
            <a:ext cx="5827326" cy="3120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Looking at trends in the data off information from InfoGain and Boruta</a:t>
            </a:r>
            <a:endParaRPr/>
          </a:p>
        </p:txBody>
      </p:sp>
      <p:pic>
        <p:nvPicPr>
          <p:cNvPr id="273" name="Google Shape;273;p26"/>
          <p:cNvPicPr preferRelativeResize="0"/>
          <p:nvPr/>
        </p:nvPicPr>
        <p:blipFill rotWithShape="1">
          <a:blip r:embed="rId3">
            <a:alphaModFix/>
          </a:blip>
          <a:srcRect b="69132" l="5633" r="0" t="0"/>
          <a:stretch/>
        </p:blipFill>
        <p:spPr>
          <a:xfrm>
            <a:off x="1066812" y="750250"/>
            <a:ext cx="6496928" cy="1821501"/>
          </a:xfrm>
          <a:prstGeom prst="rect">
            <a:avLst/>
          </a:prstGeom>
          <a:noFill/>
          <a:ln>
            <a:noFill/>
          </a:ln>
        </p:spPr>
      </p:pic>
      <p:pic>
        <p:nvPicPr>
          <p:cNvPr id="274" name="Google Shape;274;p26"/>
          <p:cNvPicPr preferRelativeResize="0"/>
          <p:nvPr/>
        </p:nvPicPr>
        <p:blipFill>
          <a:blip r:embed="rId4">
            <a:alphaModFix/>
          </a:blip>
          <a:stretch>
            <a:fillRect/>
          </a:stretch>
        </p:blipFill>
        <p:spPr>
          <a:xfrm rot="5400000">
            <a:off x="3625725" y="-274350"/>
            <a:ext cx="1771650" cy="8134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Investigating Strong Predictors </a:t>
            </a:r>
            <a:r>
              <a:rPr lang="en"/>
              <a:t>for Marketing</a:t>
            </a:r>
            <a:endParaRPr/>
          </a:p>
        </p:txBody>
      </p:sp>
      <p:pic>
        <p:nvPicPr>
          <p:cNvPr id="280" name="Google Shape;280;p27"/>
          <p:cNvPicPr preferRelativeResize="0"/>
          <p:nvPr/>
        </p:nvPicPr>
        <p:blipFill>
          <a:blip r:embed="rId3">
            <a:alphaModFix/>
          </a:blip>
          <a:stretch>
            <a:fillRect/>
          </a:stretch>
        </p:blipFill>
        <p:spPr>
          <a:xfrm>
            <a:off x="2705325" y="695250"/>
            <a:ext cx="5634817" cy="4448250"/>
          </a:xfrm>
          <a:prstGeom prst="rect">
            <a:avLst/>
          </a:prstGeom>
          <a:noFill/>
          <a:ln>
            <a:noFill/>
          </a:ln>
        </p:spPr>
      </p:pic>
      <p:sp>
        <p:nvSpPr>
          <p:cNvPr id="281" name="Google Shape;281;p27"/>
          <p:cNvSpPr txBox="1"/>
          <p:nvPr/>
        </p:nvSpPr>
        <p:spPr>
          <a:xfrm>
            <a:off x="289575" y="466650"/>
            <a:ext cx="4389000" cy="51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1800">
              <a:solidFill>
                <a:srgbClr val="666666"/>
              </a:solidFill>
            </a:endParaRPr>
          </a:p>
          <a:p>
            <a:pPr indent="0" lvl="0" marL="0">
              <a:spcBef>
                <a:spcPts val="0"/>
              </a:spcBef>
              <a:spcAft>
                <a:spcPts val="0"/>
              </a:spcAft>
              <a:buNone/>
            </a:pPr>
            <a:r>
              <a:rPr b="1" lang="en" sz="1800">
                <a:solidFill>
                  <a:srgbClr val="666666"/>
                </a:solidFill>
              </a:rPr>
              <a:t>Product Age </a:t>
            </a:r>
            <a:endParaRPr b="1" sz="1800">
              <a:solidFill>
                <a:srgbClr val="666666"/>
              </a:solidFill>
            </a:endParaRPr>
          </a:p>
          <a:p>
            <a:pPr indent="0" lvl="0" marL="0">
              <a:spcBef>
                <a:spcPts val="0"/>
              </a:spcBef>
              <a:spcAft>
                <a:spcPts val="0"/>
              </a:spcAft>
              <a:buNone/>
            </a:pPr>
            <a:r>
              <a:rPr b="1" lang="en" sz="1800">
                <a:solidFill>
                  <a:srgbClr val="666666"/>
                </a:solidFill>
              </a:rPr>
              <a:t>(eqpdays)</a:t>
            </a:r>
            <a:endParaRPr b="1" sz="1800">
              <a:solidFill>
                <a:srgbClr val="666666"/>
              </a:solidFill>
            </a:endParaRPr>
          </a:p>
          <a:p>
            <a:pPr indent="0" lvl="0" marL="0">
              <a:spcBef>
                <a:spcPts val="0"/>
              </a:spcBef>
              <a:spcAft>
                <a:spcPts val="0"/>
              </a:spcAft>
              <a:buNone/>
            </a:pPr>
            <a:r>
              <a:t/>
            </a:r>
            <a:endParaRPr sz="1800">
              <a:solidFill>
                <a:srgbClr val="666666"/>
              </a:solidFill>
            </a:endParaRPr>
          </a:p>
          <a:p>
            <a:pPr indent="0" lvl="0" marL="0">
              <a:spcBef>
                <a:spcPts val="0"/>
              </a:spcBef>
              <a:spcAft>
                <a:spcPts val="0"/>
              </a:spcAft>
              <a:buNone/>
            </a:pPr>
            <a:r>
              <a:rPr lang="en" sz="1800">
                <a:solidFill>
                  <a:srgbClr val="666666"/>
                </a:solidFill>
              </a:rPr>
              <a:t>Product Cost </a:t>
            </a:r>
            <a:endParaRPr sz="1800">
              <a:solidFill>
                <a:srgbClr val="666666"/>
              </a:solidFill>
            </a:endParaRPr>
          </a:p>
          <a:p>
            <a:pPr indent="0" lvl="0" marL="0">
              <a:spcBef>
                <a:spcPts val="0"/>
              </a:spcBef>
              <a:spcAft>
                <a:spcPts val="0"/>
              </a:spcAft>
              <a:buNone/>
            </a:pPr>
            <a:r>
              <a:rPr lang="en" sz="1800">
                <a:solidFill>
                  <a:srgbClr val="666666"/>
                </a:solidFill>
              </a:rPr>
              <a:t>(hnd_price)</a:t>
            </a:r>
            <a:endParaRPr sz="1800">
              <a:solidFill>
                <a:srgbClr val="666666"/>
              </a:solidFill>
            </a:endParaRPr>
          </a:p>
          <a:p>
            <a:pPr indent="0" lvl="0" marL="0">
              <a:spcBef>
                <a:spcPts val="0"/>
              </a:spcBef>
              <a:spcAft>
                <a:spcPts val="0"/>
              </a:spcAft>
              <a:buNone/>
            </a:pPr>
            <a:r>
              <a:t/>
            </a:r>
            <a:endParaRPr sz="1800">
              <a:solidFill>
                <a:srgbClr val="666666"/>
              </a:solidFill>
            </a:endParaRPr>
          </a:p>
          <a:p>
            <a:pPr indent="0" lvl="0" marL="0">
              <a:spcBef>
                <a:spcPts val="0"/>
              </a:spcBef>
              <a:spcAft>
                <a:spcPts val="0"/>
              </a:spcAft>
              <a:buNone/>
            </a:pPr>
            <a:r>
              <a:rPr lang="en" sz="1800">
                <a:solidFill>
                  <a:srgbClr val="666666"/>
                </a:solidFill>
              </a:rPr>
              <a:t>Product Usage</a:t>
            </a:r>
            <a:endParaRPr sz="1800">
              <a:solidFill>
                <a:srgbClr val="666666"/>
              </a:solidFill>
            </a:endParaRPr>
          </a:p>
          <a:p>
            <a:pPr indent="0" lvl="0" marL="0">
              <a:spcBef>
                <a:spcPts val="0"/>
              </a:spcBef>
              <a:spcAft>
                <a:spcPts val="0"/>
              </a:spcAft>
              <a:buNone/>
            </a:pPr>
            <a:r>
              <a:rPr lang="en" sz="1800">
                <a:solidFill>
                  <a:srgbClr val="666666"/>
                </a:solidFill>
              </a:rPr>
              <a:t>(change_mou)</a:t>
            </a:r>
            <a:endParaRPr sz="1800">
              <a:solidFill>
                <a:srgbClr val="666666"/>
              </a:solidFill>
            </a:endParaRPr>
          </a:p>
          <a:p>
            <a:pPr indent="0" lvl="0" marL="0">
              <a:spcBef>
                <a:spcPts val="0"/>
              </a:spcBef>
              <a:spcAft>
                <a:spcPts val="0"/>
              </a:spcAft>
              <a:buNone/>
            </a:pPr>
            <a:r>
              <a:t/>
            </a:r>
            <a:endParaRPr sz="1800">
              <a:solidFill>
                <a:srgbClr val="666666"/>
              </a:solidFill>
            </a:endParaRPr>
          </a:p>
          <a:p>
            <a:pPr indent="0" lvl="0" marL="0">
              <a:spcBef>
                <a:spcPts val="0"/>
              </a:spcBef>
              <a:spcAft>
                <a:spcPts val="0"/>
              </a:spcAft>
              <a:buNone/>
            </a:pPr>
            <a:r>
              <a:t/>
            </a:r>
            <a:endParaRPr sz="1800">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Investigating Strong Predictors </a:t>
            </a:r>
            <a:r>
              <a:rPr lang="en"/>
              <a:t>for Marketing</a:t>
            </a:r>
            <a:endParaRPr/>
          </a:p>
        </p:txBody>
      </p:sp>
      <p:pic>
        <p:nvPicPr>
          <p:cNvPr id="287" name="Google Shape;287;p28"/>
          <p:cNvPicPr preferRelativeResize="0"/>
          <p:nvPr/>
        </p:nvPicPr>
        <p:blipFill>
          <a:blip r:embed="rId3">
            <a:alphaModFix/>
          </a:blip>
          <a:stretch>
            <a:fillRect/>
          </a:stretch>
        </p:blipFill>
        <p:spPr>
          <a:xfrm>
            <a:off x="2912750" y="680025"/>
            <a:ext cx="5604507" cy="4463475"/>
          </a:xfrm>
          <a:prstGeom prst="rect">
            <a:avLst/>
          </a:prstGeom>
          <a:noFill/>
          <a:ln>
            <a:noFill/>
          </a:ln>
        </p:spPr>
      </p:pic>
      <p:sp>
        <p:nvSpPr>
          <p:cNvPr id="288" name="Google Shape;288;p28"/>
          <p:cNvSpPr txBox="1"/>
          <p:nvPr/>
        </p:nvSpPr>
        <p:spPr>
          <a:xfrm>
            <a:off x="289575" y="466650"/>
            <a:ext cx="4389000" cy="51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Product Age </a:t>
            </a:r>
            <a:endParaRPr sz="1800">
              <a:solidFill>
                <a:srgbClr val="666666"/>
              </a:solidFill>
            </a:endParaRPr>
          </a:p>
          <a:p>
            <a:pPr indent="0" lvl="0" marL="0" rtl="0">
              <a:spcBef>
                <a:spcPts val="0"/>
              </a:spcBef>
              <a:spcAft>
                <a:spcPts val="0"/>
              </a:spcAft>
              <a:buNone/>
            </a:pPr>
            <a:r>
              <a:rPr lang="en" sz="1800">
                <a:solidFill>
                  <a:srgbClr val="666666"/>
                </a:solidFill>
              </a:rPr>
              <a:t>(eqpdays)</a:t>
            </a:r>
            <a:endParaRPr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b="1" lang="en" sz="1800">
                <a:solidFill>
                  <a:srgbClr val="666666"/>
                </a:solidFill>
              </a:rPr>
              <a:t>Product Cost </a:t>
            </a:r>
            <a:endParaRPr b="1" sz="1800">
              <a:solidFill>
                <a:srgbClr val="666666"/>
              </a:solidFill>
            </a:endParaRPr>
          </a:p>
          <a:p>
            <a:pPr indent="0" lvl="0" marL="0" rtl="0">
              <a:spcBef>
                <a:spcPts val="0"/>
              </a:spcBef>
              <a:spcAft>
                <a:spcPts val="0"/>
              </a:spcAft>
              <a:buNone/>
            </a:pPr>
            <a:r>
              <a:rPr b="1" lang="en" sz="1800">
                <a:solidFill>
                  <a:srgbClr val="666666"/>
                </a:solidFill>
              </a:rPr>
              <a:t>(hnd_price)</a:t>
            </a:r>
            <a:endParaRPr b="1"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Product Usage</a:t>
            </a:r>
            <a:endParaRPr sz="1800">
              <a:solidFill>
                <a:srgbClr val="666666"/>
              </a:solidFill>
            </a:endParaRPr>
          </a:p>
          <a:p>
            <a:pPr indent="0" lvl="0" marL="0" rtl="0">
              <a:spcBef>
                <a:spcPts val="0"/>
              </a:spcBef>
              <a:spcAft>
                <a:spcPts val="0"/>
              </a:spcAft>
              <a:buNone/>
            </a:pPr>
            <a:r>
              <a:rPr lang="en" sz="1800">
                <a:solidFill>
                  <a:srgbClr val="666666"/>
                </a:solidFill>
              </a:rPr>
              <a:t>(change_mou)</a:t>
            </a:r>
            <a:endParaRPr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t/>
            </a:r>
            <a:endParaRPr sz="180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Investigating Strong Predictors for Marketing</a:t>
            </a:r>
            <a:endParaRPr/>
          </a:p>
        </p:txBody>
      </p:sp>
      <p:pic>
        <p:nvPicPr>
          <p:cNvPr id="294" name="Google Shape;294;p29"/>
          <p:cNvPicPr preferRelativeResize="0"/>
          <p:nvPr/>
        </p:nvPicPr>
        <p:blipFill>
          <a:blip r:embed="rId3">
            <a:alphaModFix/>
          </a:blip>
          <a:stretch>
            <a:fillRect/>
          </a:stretch>
        </p:blipFill>
        <p:spPr>
          <a:xfrm>
            <a:off x="2971800" y="688825"/>
            <a:ext cx="5518475" cy="4454675"/>
          </a:xfrm>
          <a:prstGeom prst="rect">
            <a:avLst/>
          </a:prstGeom>
          <a:noFill/>
          <a:ln>
            <a:noFill/>
          </a:ln>
        </p:spPr>
      </p:pic>
      <p:sp>
        <p:nvSpPr>
          <p:cNvPr id="295" name="Google Shape;295;p29"/>
          <p:cNvSpPr txBox="1"/>
          <p:nvPr/>
        </p:nvSpPr>
        <p:spPr>
          <a:xfrm>
            <a:off x="289575" y="466650"/>
            <a:ext cx="4389000" cy="51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Product Age </a:t>
            </a:r>
            <a:endParaRPr sz="1800">
              <a:solidFill>
                <a:srgbClr val="666666"/>
              </a:solidFill>
            </a:endParaRPr>
          </a:p>
          <a:p>
            <a:pPr indent="0" lvl="0" marL="0" rtl="0">
              <a:spcBef>
                <a:spcPts val="0"/>
              </a:spcBef>
              <a:spcAft>
                <a:spcPts val="0"/>
              </a:spcAft>
              <a:buNone/>
            </a:pPr>
            <a:r>
              <a:rPr lang="en" sz="1800">
                <a:solidFill>
                  <a:srgbClr val="666666"/>
                </a:solidFill>
              </a:rPr>
              <a:t>(eqpdays)</a:t>
            </a:r>
            <a:endParaRPr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Product Cost </a:t>
            </a:r>
            <a:endParaRPr sz="1800">
              <a:solidFill>
                <a:srgbClr val="666666"/>
              </a:solidFill>
            </a:endParaRPr>
          </a:p>
          <a:p>
            <a:pPr indent="0" lvl="0" marL="0" rtl="0">
              <a:spcBef>
                <a:spcPts val="0"/>
              </a:spcBef>
              <a:spcAft>
                <a:spcPts val="0"/>
              </a:spcAft>
              <a:buNone/>
            </a:pPr>
            <a:r>
              <a:rPr lang="en" sz="1800">
                <a:solidFill>
                  <a:srgbClr val="666666"/>
                </a:solidFill>
              </a:rPr>
              <a:t>(hnd_price)</a:t>
            </a:r>
            <a:endParaRPr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b="1" lang="en" sz="1800">
                <a:solidFill>
                  <a:srgbClr val="666666"/>
                </a:solidFill>
              </a:rPr>
              <a:t>Product Usage</a:t>
            </a:r>
            <a:endParaRPr b="1" sz="1800">
              <a:solidFill>
                <a:srgbClr val="666666"/>
              </a:solidFill>
            </a:endParaRPr>
          </a:p>
          <a:p>
            <a:pPr indent="0" lvl="0" marL="0" rtl="0">
              <a:spcBef>
                <a:spcPts val="0"/>
              </a:spcBef>
              <a:spcAft>
                <a:spcPts val="0"/>
              </a:spcAft>
              <a:buNone/>
            </a:pPr>
            <a:r>
              <a:rPr b="1" lang="en" sz="1800">
                <a:solidFill>
                  <a:srgbClr val="666666"/>
                </a:solidFill>
              </a:rPr>
              <a:t>(change_mou)</a:t>
            </a:r>
            <a:endParaRPr b="1"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t/>
            </a:r>
            <a:endParaRPr sz="1800">
              <a:solidFill>
                <a:srgbClr val="666666"/>
              </a:solidFill>
            </a:endParaRPr>
          </a:p>
        </p:txBody>
      </p:sp>
      <p:sp>
        <p:nvSpPr>
          <p:cNvPr id="296" name="Google Shape;296;p29"/>
          <p:cNvSpPr txBox="1"/>
          <p:nvPr/>
        </p:nvSpPr>
        <p:spPr>
          <a:xfrm>
            <a:off x="289575" y="4019775"/>
            <a:ext cx="6198000" cy="72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u="sng">
                <a:solidFill>
                  <a:schemeClr val="hlink"/>
                </a:solidFill>
                <a:hlinkClick r:id="rId4"/>
              </a:rPr>
              <a:t>Jake’s Public Tableau</a:t>
            </a:r>
            <a:endParaRPr sz="1800">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0" name="Shape 300"/>
        <p:cNvGrpSpPr/>
        <p:nvPr/>
      </p:nvGrpSpPr>
      <p:grpSpPr>
        <a:xfrm>
          <a:off x="0" y="0"/>
          <a:ext cx="0" cy="0"/>
          <a:chOff x="0" y="0"/>
          <a:chExt cx="0" cy="0"/>
        </a:xfrm>
      </p:grpSpPr>
      <p:sp>
        <p:nvSpPr>
          <p:cNvPr id="301" name="Google Shape;301;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Models</a:t>
            </a:r>
            <a:endParaRPr/>
          </a:p>
        </p:txBody>
      </p:sp>
      <p:sp>
        <p:nvSpPr>
          <p:cNvPr id="302" name="Google Shape;302;p30"/>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03" name="Google Shape;303;p30"/>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304" name="Google Shape;304;p30"/>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05" name="Google Shape;305;p30"/>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2</a:t>
            </a:r>
            <a:endParaRPr>
              <a:solidFill>
                <a:srgbClr val="FFFFFF"/>
              </a:solidFill>
            </a:endParaRPr>
          </a:p>
        </p:txBody>
      </p:sp>
      <p:sp>
        <p:nvSpPr>
          <p:cNvPr id="306" name="Google Shape;306;p30"/>
          <p:cNvSpPr/>
          <p:nvPr/>
        </p:nvSpPr>
        <p:spPr>
          <a:xfrm>
            <a:off x="341514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spcBef>
                <a:spcPts val="0"/>
              </a:spcBef>
              <a:spcAft>
                <a:spcPts val="0"/>
              </a:spcAft>
              <a:buNone/>
            </a:pPr>
            <a:r>
              <a:t/>
            </a:r>
            <a:endParaRPr>
              <a:solidFill>
                <a:srgbClr val="FFFFFF"/>
              </a:solidFill>
            </a:endParaRPr>
          </a:p>
        </p:txBody>
      </p:sp>
      <p:sp>
        <p:nvSpPr>
          <p:cNvPr id="307" name="Google Shape;307;p30"/>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3</a:t>
            </a:r>
            <a:endParaRPr>
              <a:solidFill>
                <a:srgbClr val="FFFFFF"/>
              </a:solidFill>
            </a:endParaRPr>
          </a:p>
        </p:txBody>
      </p:sp>
      <p:sp>
        <p:nvSpPr>
          <p:cNvPr id="308" name="Google Shape;308;p30"/>
          <p:cNvSpPr/>
          <p:nvPr/>
        </p:nvSpPr>
        <p:spPr>
          <a:xfrm>
            <a:off x="5070068" y="0"/>
            <a:ext cx="2051100" cy="745500"/>
          </a:xfrm>
          <a:prstGeom prst="chevron">
            <a:avLst>
              <a:gd fmla="val 50000" name="adj"/>
            </a:avLst>
          </a:prstGeom>
          <a:solidFill>
            <a:srgbClr val="FFFFFF"/>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09" name="Google Shape;309;p30"/>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4</a:t>
            </a:r>
            <a:endParaRPr>
              <a:solidFill>
                <a:srgbClr val="000000"/>
              </a:solidFill>
            </a:endParaRPr>
          </a:p>
        </p:txBody>
      </p:sp>
      <p:sp>
        <p:nvSpPr>
          <p:cNvPr id="310" name="Google Shape;310;p30"/>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11" name="Google Shape;311;p30"/>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sp>
        <p:nvSpPr>
          <p:cNvPr id="312" name="Google Shape;312;p30"/>
          <p:cNvSpPr txBox="1"/>
          <p:nvPr/>
        </p:nvSpPr>
        <p:spPr>
          <a:xfrm>
            <a:off x="842300" y="1847100"/>
            <a:ext cx="2922900" cy="47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Model to Beat:</a:t>
            </a:r>
            <a:endParaRPr/>
          </a:p>
          <a:p>
            <a:pPr indent="0" lvl="0" marL="0">
              <a:spcBef>
                <a:spcPts val="0"/>
              </a:spcBef>
              <a:spcAft>
                <a:spcPts val="0"/>
              </a:spcAft>
              <a:buNone/>
            </a:pPr>
            <a:r>
              <a:t/>
            </a:r>
            <a:endParaRPr/>
          </a:p>
          <a:p>
            <a:pPr indent="0" lvl="0" marL="0">
              <a:spcBef>
                <a:spcPts val="0"/>
              </a:spcBef>
              <a:spcAft>
                <a:spcPts val="0"/>
              </a:spcAft>
              <a:buNone/>
            </a:pPr>
            <a:r>
              <a:rPr b="1" lang="en"/>
              <a:t>Logistic Regression </a:t>
            </a:r>
            <a:endParaRPr b="1"/>
          </a:p>
          <a:p>
            <a:pPr indent="0" lvl="0" marL="0">
              <a:spcBef>
                <a:spcPts val="0"/>
              </a:spcBef>
              <a:spcAft>
                <a:spcPts val="0"/>
              </a:spcAft>
              <a:buNone/>
            </a:pPr>
            <a:r>
              <a:rPr i="1" lang="en"/>
              <a:t>tele_clean.csv</a:t>
            </a:r>
            <a:endParaRPr i="1"/>
          </a:p>
          <a:p>
            <a:pPr indent="0" lvl="0" marL="0">
              <a:spcBef>
                <a:spcPts val="0"/>
              </a:spcBef>
              <a:spcAft>
                <a:spcPts val="0"/>
              </a:spcAft>
              <a:buNone/>
            </a:pPr>
            <a:r>
              <a:rPr lang="en"/>
              <a:t>93 vars, 99,108 rows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313" name="Google Shape;313;p30"/>
          <p:cNvPicPr preferRelativeResize="0"/>
          <p:nvPr/>
        </p:nvPicPr>
        <p:blipFill>
          <a:blip r:embed="rId3">
            <a:alphaModFix/>
          </a:blip>
          <a:stretch>
            <a:fillRect/>
          </a:stretch>
        </p:blipFill>
        <p:spPr>
          <a:xfrm>
            <a:off x="3534488" y="1729550"/>
            <a:ext cx="3332277" cy="33322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Models</a:t>
            </a:r>
            <a:endParaRPr/>
          </a:p>
        </p:txBody>
      </p:sp>
      <p:sp>
        <p:nvSpPr>
          <p:cNvPr id="319" name="Google Shape;319;p31"/>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20" name="Google Shape;320;p31"/>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321" name="Google Shape;321;p31"/>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22" name="Google Shape;322;p31"/>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2</a:t>
            </a:r>
            <a:endParaRPr>
              <a:solidFill>
                <a:srgbClr val="FFFFFF"/>
              </a:solidFill>
            </a:endParaRPr>
          </a:p>
        </p:txBody>
      </p:sp>
      <p:sp>
        <p:nvSpPr>
          <p:cNvPr id="323" name="Google Shape;323;p31"/>
          <p:cNvSpPr/>
          <p:nvPr/>
        </p:nvSpPr>
        <p:spPr>
          <a:xfrm>
            <a:off x="341514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spcBef>
                <a:spcPts val="0"/>
              </a:spcBef>
              <a:spcAft>
                <a:spcPts val="0"/>
              </a:spcAft>
              <a:buNone/>
            </a:pPr>
            <a:r>
              <a:t/>
            </a:r>
            <a:endParaRPr>
              <a:solidFill>
                <a:srgbClr val="FFFFFF"/>
              </a:solidFill>
            </a:endParaRPr>
          </a:p>
        </p:txBody>
      </p:sp>
      <p:sp>
        <p:nvSpPr>
          <p:cNvPr id="324" name="Google Shape;324;p31"/>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3</a:t>
            </a:r>
            <a:endParaRPr>
              <a:solidFill>
                <a:srgbClr val="FFFFFF"/>
              </a:solidFill>
            </a:endParaRPr>
          </a:p>
        </p:txBody>
      </p:sp>
      <p:sp>
        <p:nvSpPr>
          <p:cNvPr id="325" name="Google Shape;325;p31"/>
          <p:cNvSpPr/>
          <p:nvPr/>
        </p:nvSpPr>
        <p:spPr>
          <a:xfrm>
            <a:off x="5070068" y="0"/>
            <a:ext cx="2051100" cy="745500"/>
          </a:xfrm>
          <a:prstGeom prst="chevron">
            <a:avLst>
              <a:gd fmla="val 50000" name="adj"/>
            </a:avLst>
          </a:prstGeom>
          <a:solidFill>
            <a:srgbClr val="FFFFFF"/>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26" name="Google Shape;326;p31"/>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4</a:t>
            </a:r>
            <a:endParaRPr>
              <a:solidFill>
                <a:srgbClr val="000000"/>
              </a:solidFill>
            </a:endParaRPr>
          </a:p>
        </p:txBody>
      </p:sp>
      <p:sp>
        <p:nvSpPr>
          <p:cNvPr id="327" name="Google Shape;327;p31"/>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28" name="Google Shape;328;p31"/>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sp>
        <p:nvSpPr>
          <p:cNvPr id="329" name="Google Shape;329;p31"/>
          <p:cNvSpPr txBox="1"/>
          <p:nvPr/>
        </p:nvSpPr>
        <p:spPr>
          <a:xfrm>
            <a:off x="548400" y="1882625"/>
            <a:ext cx="2922900" cy="47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330" name="Google Shape;330;p31"/>
          <p:cNvPicPr preferRelativeResize="0"/>
          <p:nvPr/>
        </p:nvPicPr>
        <p:blipFill>
          <a:blip r:embed="rId3">
            <a:alphaModFix/>
          </a:blip>
          <a:stretch>
            <a:fillRect/>
          </a:stretch>
        </p:blipFill>
        <p:spPr>
          <a:xfrm>
            <a:off x="630075" y="1757875"/>
            <a:ext cx="7905750" cy="1181100"/>
          </a:xfrm>
          <a:prstGeom prst="rect">
            <a:avLst/>
          </a:prstGeom>
          <a:noFill/>
          <a:ln>
            <a:noFill/>
          </a:ln>
          <a:effectLst>
            <a:outerShdw blurRad="57150" rotWithShape="0" algn="bl" dir="2880000" dist="76200">
              <a:srgbClr val="000000">
                <a:alpha val="50000"/>
              </a:srgbClr>
            </a:outerShdw>
          </a:effectLst>
        </p:spPr>
      </p:pic>
      <p:sp>
        <p:nvSpPr>
          <p:cNvPr id="331" name="Google Shape;331;p31"/>
          <p:cNvSpPr txBox="1"/>
          <p:nvPr/>
        </p:nvSpPr>
        <p:spPr>
          <a:xfrm>
            <a:off x="5666425" y="1029125"/>
            <a:ext cx="40920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4"/>
              </a:rPr>
              <a:t>All model visuals found here</a:t>
            </a:r>
            <a:endParaRPr/>
          </a:p>
        </p:txBody>
      </p:sp>
      <p:cxnSp>
        <p:nvCxnSpPr>
          <p:cNvPr id="332" name="Google Shape;332;p31"/>
          <p:cNvCxnSpPr/>
          <p:nvPr/>
        </p:nvCxnSpPr>
        <p:spPr>
          <a:xfrm>
            <a:off x="5798825" y="2878025"/>
            <a:ext cx="1905000" cy="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4800000" dist="19050">
              <a:srgbClr val="000000"/>
            </a:outerShdw>
          </a:effectLst>
        </p:spPr>
      </p:cxnSp>
      <p:pic>
        <p:nvPicPr>
          <p:cNvPr id="333" name="Google Shape;333;p31"/>
          <p:cNvPicPr preferRelativeResize="0"/>
          <p:nvPr/>
        </p:nvPicPr>
        <p:blipFill>
          <a:blip r:embed="rId5">
            <a:alphaModFix/>
          </a:blip>
          <a:stretch>
            <a:fillRect/>
          </a:stretch>
        </p:blipFill>
        <p:spPr>
          <a:xfrm>
            <a:off x="3637525" y="3156424"/>
            <a:ext cx="4805724" cy="1672500"/>
          </a:xfrm>
          <a:prstGeom prst="rect">
            <a:avLst/>
          </a:prstGeom>
          <a:noFill/>
          <a:ln>
            <a:noFill/>
          </a:ln>
        </p:spPr>
      </p:pic>
      <p:pic>
        <p:nvPicPr>
          <p:cNvPr id="334" name="Google Shape;334;p31"/>
          <p:cNvPicPr preferRelativeResize="0"/>
          <p:nvPr/>
        </p:nvPicPr>
        <p:blipFill rotWithShape="1">
          <a:blip r:embed="rId6">
            <a:alphaModFix/>
          </a:blip>
          <a:srcRect b="74284" l="0" r="30972" t="0"/>
          <a:stretch/>
        </p:blipFill>
        <p:spPr>
          <a:xfrm>
            <a:off x="1006093" y="3190424"/>
            <a:ext cx="2560169" cy="960204"/>
          </a:xfrm>
          <a:prstGeom prst="rect">
            <a:avLst/>
          </a:prstGeom>
          <a:noFill/>
          <a:ln>
            <a:noFill/>
          </a:ln>
        </p:spPr>
      </p:pic>
      <p:pic>
        <p:nvPicPr>
          <p:cNvPr id="335" name="Google Shape;335;p31"/>
          <p:cNvPicPr preferRelativeResize="0"/>
          <p:nvPr/>
        </p:nvPicPr>
        <p:blipFill rotWithShape="1">
          <a:blip r:embed="rId7">
            <a:alphaModFix/>
          </a:blip>
          <a:srcRect b="0" l="0" r="12426" t="24545"/>
          <a:stretch/>
        </p:blipFill>
        <p:spPr>
          <a:xfrm>
            <a:off x="940325" y="4127024"/>
            <a:ext cx="2386893" cy="76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Objective of Churn Management Program</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Offer </a:t>
            </a:r>
            <a:r>
              <a:rPr b="1" i="1" lang="en"/>
              <a:t>proactive incentives </a:t>
            </a:r>
            <a:r>
              <a:rPr lang="en"/>
              <a:t>- ex. rebates - aimed to </a:t>
            </a:r>
            <a:r>
              <a:rPr b="1" i="1" lang="en"/>
              <a:t>retain would-be churners </a:t>
            </a:r>
            <a:r>
              <a:rPr lang="en"/>
              <a:t>predicted by a classification model with an ideal mix of low FPR and high Lift</a:t>
            </a:r>
            <a:endParaRPr sz="1400"/>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The Random Forest Model</a:t>
            </a:r>
            <a:endParaRPr/>
          </a:p>
        </p:txBody>
      </p:sp>
      <p:pic>
        <p:nvPicPr>
          <p:cNvPr id="341" name="Google Shape;341;p32"/>
          <p:cNvPicPr preferRelativeResize="0"/>
          <p:nvPr/>
        </p:nvPicPr>
        <p:blipFill>
          <a:blip r:embed="rId3">
            <a:alphaModFix/>
          </a:blip>
          <a:stretch>
            <a:fillRect/>
          </a:stretch>
        </p:blipFill>
        <p:spPr>
          <a:xfrm>
            <a:off x="1666375" y="745500"/>
            <a:ext cx="5690363" cy="4398001"/>
          </a:xfrm>
          <a:prstGeom prst="rect">
            <a:avLst/>
          </a:prstGeom>
          <a:noFill/>
          <a:ln>
            <a:noFill/>
          </a:ln>
        </p:spPr>
      </p:pic>
      <p:sp>
        <p:nvSpPr>
          <p:cNvPr id="342" name="Google Shape;342;p32"/>
          <p:cNvSpPr txBox="1"/>
          <p:nvPr/>
        </p:nvSpPr>
        <p:spPr>
          <a:xfrm>
            <a:off x="144775" y="1295400"/>
            <a:ext cx="4389000" cy="51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666666"/>
                </a:solidFill>
              </a:rPr>
              <a:t>Density of</a:t>
            </a:r>
            <a:endParaRPr>
              <a:solidFill>
                <a:srgbClr val="666666"/>
              </a:solidFill>
            </a:endParaRPr>
          </a:p>
          <a:p>
            <a:pPr indent="0" lvl="0" marL="0">
              <a:spcBef>
                <a:spcPts val="0"/>
              </a:spcBef>
              <a:spcAft>
                <a:spcPts val="0"/>
              </a:spcAft>
              <a:buNone/>
            </a:pPr>
            <a:r>
              <a:rPr lang="en">
                <a:solidFill>
                  <a:srgbClr val="666666"/>
                </a:solidFill>
              </a:rPr>
              <a:t>Prediction </a:t>
            </a:r>
            <a:endParaRPr>
              <a:solidFill>
                <a:srgbClr val="666666"/>
              </a:solidFill>
            </a:endParaRPr>
          </a:p>
          <a:p>
            <a:pPr indent="0" lvl="0" marL="0">
              <a:spcBef>
                <a:spcPts val="0"/>
              </a:spcBef>
              <a:spcAft>
                <a:spcPts val="0"/>
              </a:spcAft>
              <a:buNone/>
            </a:pPr>
            <a:r>
              <a:rPr lang="en">
                <a:solidFill>
                  <a:srgbClr val="666666"/>
                </a:solidFill>
              </a:rPr>
              <a:t>Distribution</a:t>
            </a:r>
            <a:endParaRPr>
              <a:solidFill>
                <a:srgbClr val="666666"/>
              </a:solidFill>
            </a:endParaRPr>
          </a:p>
        </p:txBody>
      </p:sp>
      <p:sp>
        <p:nvSpPr>
          <p:cNvPr id="343" name="Google Shape;343;p32"/>
          <p:cNvSpPr txBox="1"/>
          <p:nvPr/>
        </p:nvSpPr>
        <p:spPr>
          <a:xfrm>
            <a:off x="144775" y="4023375"/>
            <a:ext cx="4389000" cy="51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666666"/>
                </a:solidFill>
              </a:rPr>
              <a:t>Average </a:t>
            </a:r>
            <a:endParaRPr>
              <a:solidFill>
                <a:srgbClr val="666666"/>
              </a:solidFill>
            </a:endParaRPr>
          </a:p>
          <a:p>
            <a:pPr indent="0" lvl="0" marL="0">
              <a:spcBef>
                <a:spcPts val="0"/>
              </a:spcBef>
              <a:spcAft>
                <a:spcPts val="0"/>
              </a:spcAft>
              <a:buNone/>
            </a:pPr>
            <a:r>
              <a:rPr lang="en">
                <a:solidFill>
                  <a:srgbClr val="666666"/>
                </a:solidFill>
              </a:rPr>
              <a:t>Prediction </a:t>
            </a:r>
            <a:endParaRPr>
              <a:solidFill>
                <a:srgbClr val="666666"/>
              </a:solidFill>
            </a:endParaRPr>
          </a:p>
          <a:p>
            <a:pPr indent="0" lvl="0" marL="0" rtl="0">
              <a:spcBef>
                <a:spcPts val="0"/>
              </a:spcBef>
              <a:spcAft>
                <a:spcPts val="0"/>
              </a:spcAft>
              <a:buNone/>
            </a:pPr>
            <a:r>
              <a:rPr lang="en">
                <a:solidFill>
                  <a:srgbClr val="666666"/>
                </a:solidFill>
              </a:rPr>
              <a:t>every 10%</a:t>
            </a:r>
            <a:endParaRPr>
              <a:solidFill>
                <a:srgbClr val="666666"/>
              </a:solidFill>
            </a:endParaRPr>
          </a:p>
        </p:txBody>
      </p:sp>
      <p:sp>
        <p:nvSpPr>
          <p:cNvPr id="344" name="Google Shape;344;p32"/>
          <p:cNvSpPr txBox="1"/>
          <p:nvPr/>
        </p:nvSpPr>
        <p:spPr>
          <a:xfrm>
            <a:off x="7310950" y="1147825"/>
            <a:ext cx="4389000" cy="51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666666"/>
                </a:solidFill>
              </a:rPr>
              <a:t>Count of Churned vs </a:t>
            </a:r>
            <a:endParaRPr>
              <a:solidFill>
                <a:srgbClr val="666666"/>
              </a:solidFill>
            </a:endParaRPr>
          </a:p>
          <a:p>
            <a:pPr indent="0" lvl="0" marL="0" rtl="0">
              <a:spcBef>
                <a:spcPts val="0"/>
              </a:spcBef>
              <a:spcAft>
                <a:spcPts val="0"/>
              </a:spcAft>
              <a:buNone/>
            </a:pPr>
            <a:r>
              <a:rPr lang="en">
                <a:solidFill>
                  <a:srgbClr val="666666"/>
                </a:solidFill>
              </a:rPr>
              <a:t>Stayed in 20% splits</a:t>
            </a:r>
            <a:endParaRPr>
              <a:solidFill>
                <a:srgbClr val="666666"/>
              </a:solidFill>
            </a:endParaRPr>
          </a:p>
        </p:txBody>
      </p:sp>
      <p:sp>
        <p:nvSpPr>
          <p:cNvPr id="345" name="Google Shape;345;p32"/>
          <p:cNvSpPr txBox="1"/>
          <p:nvPr/>
        </p:nvSpPr>
        <p:spPr>
          <a:xfrm>
            <a:off x="7500575" y="3797000"/>
            <a:ext cx="4389000" cy="51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666666"/>
                </a:solidFill>
              </a:rPr>
              <a:t>AUC</a:t>
            </a:r>
            <a:endParaRPr>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Churn Management Program</a:t>
            </a:r>
            <a:endParaRPr/>
          </a:p>
        </p:txBody>
      </p:sp>
      <p:sp>
        <p:nvSpPr>
          <p:cNvPr id="351" name="Google Shape;351;p33"/>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52" name="Google Shape;352;p33"/>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353" name="Google Shape;353;p33"/>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54" name="Google Shape;354;p33"/>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2</a:t>
            </a:r>
            <a:endParaRPr>
              <a:solidFill>
                <a:srgbClr val="FFFFFF"/>
              </a:solidFill>
            </a:endParaRPr>
          </a:p>
        </p:txBody>
      </p:sp>
      <p:sp>
        <p:nvSpPr>
          <p:cNvPr id="355" name="Google Shape;355;p33"/>
          <p:cNvSpPr/>
          <p:nvPr/>
        </p:nvSpPr>
        <p:spPr>
          <a:xfrm>
            <a:off x="341514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spcBef>
                <a:spcPts val="0"/>
              </a:spcBef>
              <a:spcAft>
                <a:spcPts val="0"/>
              </a:spcAft>
              <a:buNone/>
            </a:pPr>
            <a:r>
              <a:t/>
            </a:r>
            <a:endParaRPr>
              <a:solidFill>
                <a:srgbClr val="FFFFFF"/>
              </a:solidFill>
            </a:endParaRPr>
          </a:p>
        </p:txBody>
      </p:sp>
      <p:sp>
        <p:nvSpPr>
          <p:cNvPr id="356" name="Google Shape;356;p33"/>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3</a:t>
            </a:r>
            <a:endParaRPr>
              <a:solidFill>
                <a:srgbClr val="FFFFFF"/>
              </a:solidFill>
            </a:endParaRPr>
          </a:p>
        </p:txBody>
      </p:sp>
      <p:sp>
        <p:nvSpPr>
          <p:cNvPr id="357" name="Google Shape;357;p33"/>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58" name="Google Shape;358;p33"/>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4</a:t>
            </a:r>
            <a:endParaRPr>
              <a:solidFill>
                <a:srgbClr val="FFFFFF"/>
              </a:solidFill>
            </a:endParaRPr>
          </a:p>
        </p:txBody>
      </p:sp>
      <p:sp>
        <p:nvSpPr>
          <p:cNvPr id="359" name="Google Shape;359;p33"/>
          <p:cNvSpPr/>
          <p:nvPr/>
        </p:nvSpPr>
        <p:spPr>
          <a:xfrm>
            <a:off x="6724988" y="0"/>
            <a:ext cx="2051100" cy="745500"/>
          </a:xfrm>
          <a:prstGeom prst="chevron">
            <a:avLst>
              <a:gd fmla="val 50000" name="adj"/>
            </a:avLst>
          </a:prstGeom>
          <a:solidFill>
            <a:srgbClr val="FFFFFF"/>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60" name="Google Shape;360;p33"/>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5</a:t>
            </a:r>
            <a:endParaRPr>
              <a:solidFill>
                <a:srgbClr val="000000"/>
              </a:solidFill>
            </a:endParaRPr>
          </a:p>
        </p:txBody>
      </p:sp>
      <p:sp>
        <p:nvSpPr>
          <p:cNvPr id="361" name="Google Shape;361;p33"/>
          <p:cNvSpPr txBox="1"/>
          <p:nvPr/>
        </p:nvSpPr>
        <p:spPr>
          <a:xfrm>
            <a:off x="167400" y="2111225"/>
            <a:ext cx="7178400" cy="47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b="1">
              <a:solidFill>
                <a:srgbClr val="666666"/>
              </a:solidFill>
            </a:endParaRPr>
          </a:p>
          <a:p>
            <a:pPr indent="0" lvl="0" marL="0">
              <a:spcBef>
                <a:spcPts val="0"/>
              </a:spcBef>
              <a:spcAft>
                <a:spcPts val="0"/>
              </a:spcAft>
              <a:buNone/>
            </a:pPr>
            <a:r>
              <a:rPr b="1" lang="en">
                <a:solidFill>
                  <a:srgbClr val="666666"/>
                </a:solidFill>
              </a:rPr>
              <a:t>Target</a:t>
            </a:r>
            <a:r>
              <a:rPr lang="en">
                <a:solidFill>
                  <a:srgbClr val="666666"/>
                </a:solidFill>
              </a:rPr>
              <a:t>: Customers Predicted to Churn &gt; 70% (~5% of our Customer Base) </a:t>
            </a:r>
            <a:endParaRPr>
              <a:solidFill>
                <a:srgbClr val="666666"/>
              </a:solidFill>
            </a:endParaRPr>
          </a:p>
          <a:p>
            <a:pPr indent="0" lvl="0" marL="0" rtl="0">
              <a:spcBef>
                <a:spcPts val="0"/>
              </a:spcBef>
              <a:spcAft>
                <a:spcPts val="0"/>
              </a:spcAft>
              <a:buNone/>
            </a:pPr>
            <a:r>
              <a:rPr b="1" lang="en">
                <a:solidFill>
                  <a:srgbClr val="666666"/>
                </a:solidFill>
              </a:rPr>
              <a:t>Goal</a:t>
            </a:r>
            <a:r>
              <a:rPr lang="en">
                <a:solidFill>
                  <a:srgbClr val="666666"/>
                </a:solidFill>
              </a:rPr>
              <a:t>: </a:t>
            </a:r>
            <a:r>
              <a:rPr lang="en">
                <a:solidFill>
                  <a:srgbClr val="666666"/>
                </a:solidFill>
              </a:rPr>
              <a:t> 30% success rate</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rPr b="1" lang="en">
                <a:solidFill>
                  <a:srgbClr val="666666"/>
                </a:solidFill>
              </a:rPr>
              <a:t>Lifetime Value of Customer (LVC)</a:t>
            </a:r>
            <a:r>
              <a:rPr lang="en">
                <a:solidFill>
                  <a:srgbClr val="666666"/>
                </a:solidFill>
              </a:rPr>
              <a:t>: </a:t>
            </a:r>
            <a:endParaRPr>
              <a:solidFill>
                <a:srgbClr val="666666"/>
              </a:solidFill>
            </a:endParaRPr>
          </a:p>
          <a:p>
            <a:pPr indent="0" lvl="0" marL="0">
              <a:spcBef>
                <a:spcPts val="0"/>
              </a:spcBef>
              <a:spcAft>
                <a:spcPts val="0"/>
              </a:spcAft>
              <a:buNone/>
            </a:pPr>
            <a:r>
              <a:rPr lang="en">
                <a:solidFill>
                  <a:srgbClr val="666666"/>
                </a:solidFill>
              </a:rPr>
              <a:t>Light   Medium   Heavy</a:t>
            </a:r>
            <a:endParaRPr>
              <a:solidFill>
                <a:srgbClr val="666666"/>
              </a:solidFill>
            </a:endParaRPr>
          </a:p>
          <a:p>
            <a:pPr indent="0" lvl="0" marL="0">
              <a:spcBef>
                <a:spcPts val="0"/>
              </a:spcBef>
              <a:spcAft>
                <a:spcPts val="0"/>
              </a:spcAft>
              <a:buNone/>
            </a:pPr>
            <a:r>
              <a:rPr lang="en">
                <a:solidFill>
                  <a:srgbClr val="666666"/>
                </a:solidFill>
              </a:rPr>
              <a:t>1500     2500      4000</a:t>
            </a:r>
            <a:endParaRPr>
              <a:solidFill>
                <a:srgbClr val="666666"/>
              </a:solidFill>
            </a:endParaRPr>
          </a:p>
          <a:p>
            <a:pPr indent="0" lvl="0" marL="0">
              <a:spcBef>
                <a:spcPts val="0"/>
              </a:spcBef>
              <a:spcAft>
                <a:spcPts val="0"/>
              </a:spcAft>
              <a:buNone/>
            </a:pPr>
            <a:r>
              <a:t/>
            </a:r>
            <a:endParaRPr b="1">
              <a:solidFill>
                <a:srgbClr val="666666"/>
              </a:solidFill>
            </a:endParaRPr>
          </a:p>
          <a:p>
            <a:pPr indent="0" lvl="0" marL="0" rtl="0">
              <a:spcBef>
                <a:spcPts val="0"/>
              </a:spcBef>
              <a:spcAft>
                <a:spcPts val="0"/>
              </a:spcAft>
              <a:buNone/>
            </a:pPr>
            <a:r>
              <a:rPr b="1" lang="en">
                <a:solidFill>
                  <a:srgbClr val="666666"/>
                </a:solidFill>
              </a:rPr>
              <a:t>Offer</a:t>
            </a:r>
            <a:r>
              <a:rPr lang="en">
                <a:solidFill>
                  <a:srgbClr val="666666"/>
                </a:solidFill>
              </a:rPr>
              <a:t>: $50 rebate on Mobile Data ($10 next 5 months) </a:t>
            </a:r>
            <a:endParaRPr>
              <a:solidFill>
                <a:srgbClr val="666666"/>
              </a:solidFill>
            </a:endParaRPr>
          </a:p>
          <a:p>
            <a:pPr indent="0" lvl="0" marL="0">
              <a:spcBef>
                <a:spcPts val="0"/>
              </a:spcBef>
              <a:spcAft>
                <a:spcPts val="0"/>
              </a:spcAft>
              <a:buNone/>
            </a:pPr>
            <a:r>
              <a:rPr b="1" lang="en">
                <a:solidFill>
                  <a:srgbClr val="666666"/>
                </a:solidFill>
              </a:rPr>
              <a:t>Cost to contact</a:t>
            </a:r>
            <a:r>
              <a:rPr lang="en">
                <a:solidFill>
                  <a:srgbClr val="666666"/>
                </a:solidFill>
              </a:rPr>
              <a:t>: 50 cents</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t/>
            </a:r>
            <a:endParaRPr>
              <a:solidFill>
                <a:srgbClr val="666666"/>
              </a:solidFill>
            </a:endParaRPr>
          </a:p>
          <a:p>
            <a:pPr indent="0" lvl="0" marL="0" rtl="0">
              <a:spcBef>
                <a:spcPts val="0"/>
              </a:spcBef>
              <a:spcAft>
                <a:spcPts val="0"/>
              </a:spcAft>
              <a:buNone/>
            </a:pPr>
            <a:r>
              <a:t/>
            </a:r>
            <a:endParaRPr>
              <a:solidFill>
                <a:srgbClr val="666666"/>
              </a:solidFill>
            </a:endParaRPr>
          </a:p>
        </p:txBody>
      </p:sp>
      <p:pic>
        <p:nvPicPr>
          <p:cNvPr id="362" name="Google Shape;362;p33"/>
          <p:cNvPicPr preferRelativeResize="0"/>
          <p:nvPr/>
        </p:nvPicPr>
        <p:blipFill>
          <a:blip r:embed="rId3">
            <a:alphaModFix/>
          </a:blip>
          <a:stretch>
            <a:fillRect/>
          </a:stretch>
        </p:blipFill>
        <p:spPr>
          <a:xfrm>
            <a:off x="840276" y="1769875"/>
            <a:ext cx="7200849" cy="47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Churn Management Program</a:t>
            </a:r>
            <a:endParaRPr/>
          </a:p>
        </p:txBody>
      </p:sp>
      <p:sp>
        <p:nvSpPr>
          <p:cNvPr id="368" name="Google Shape;368;p34"/>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69" name="Google Shape;369;p34"/>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370" name="Google Shape;370;p34"/>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71" name="Google Shape;371;p34"/>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2</a:t>
            </a:r>
            <a:endParaRPr>
              <a:solidFill>
                <a:srgbClr val="FFFFFF"/>
              </a:solidFill>
            </a:endParaRPr>
          </a:p>
        </p:txBody>
      </p:sp>
      <p:sp>
        <p:nvSpPr>
          <p:cNvPr id="372" name="Google Shape;372;p34"/>
          <p:cNvSpPr/>
          <p:nvPr/>
        </p:nvSpPr>
        <p:spPr>
          <a:xfrm>
            <a:off x="341514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spcBef>
                <a:spcPts val="0"/>
              </a:spcBef>
              <a:spcAft>
                <a:spcPts val="0"/>
              </a:spcAft>
              <a:buNone/>
            </a:pPr>
            <a:r>
              <a:t/>
            </a:r>
            <a:endParaRPr>
              <a:solidFill>
                <a:srgbClr val="FFFFFF"/>
              </a:solidFill>
            </a:endParaRPr>
          </a:p>
        </p:txBody>
      </p:sp>
      <p:sp>
        <p:nvSpPr>
          <p:cNvPr id="373" name="Google Shape;373;p34"/>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3</a:t>
            </a:r>
            <a:endParaRPr>
              <a:solidFill>
                <a:srgbClr val="FFFFFF"/>
              </a:solidFill>
            </a:endParaRPr>
          </a:p>
        </p:txBody>
      </p:sp>
      <p:sp>
        <p:nvSpPr>
          <p:cNvPr id="374" name="Google Shape;374;p34"/>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75" name="Google Shape;375;p34"/>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4</a:t>
            </a:r>
            <a:endParaRPr>
              <a:solidFill>
                <a:srgbClr val="FFFFFF"/>
              </a:solidFill>
            </a:endParaRPr>
          </a:p>
        </p:txBody>
      </p:sp>
      <p:sp>
        <p:nvSpPr>
          <p:cNvPr id="376" name="Google Shape;376;p34"/>
          <p:cNvSpPr/>
          <p:nvPr/>
        </p:nvSpPr>
        <p:spPr>
          <a:xfrm>
            <a:off x="6724988" y="0"/>
            <a:ext cx="2051100" cy="745500"/>
          </a:xfrm>
          <a:prstGeom prst="chevron">
            <a:avLst>
              <a:gd fmla="val 50000" name="adj"/>
            </a:avLst>
          </a:prstGeom>
          <a:solidFill>
            <a:srgbClr val="FFFFFF"/>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377" name="Google Shape;377;p34"/>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5</a:t>
            </a:r>
            <a:endParaRPr>
              <a:solidFill>
                <a:srgbClr val="000000"/>
              </a:solidFill>
            </a:endParaRPr>
          </a:p>
        </p:txBody>
      </p:sp>
      <p:grpSp>
        <p:nvGrpSpPr>
          <p:cNvPr id="378" name="Google Shape;378;p34"/>
          <p:cNvGrpSpPr/>
          <p:nvPr/>
        </p:nvGrpSpPr>
        <p:grpSpPr>
          <a:xfrm>
            <a:off x="265975" y="1909462"/>
            <a:ext cx="8612057" cy="1716338"/>
            <a:chOff x="265975" y="1833262"/>
            <a:chExt cx="8612057" cy="1716338"/>
          </a:xfrm>
        </p:grpSpPr>
        <p:pic>
          <p:nvPicPr>
            <p:cNvPr id="379" name="Google Shape;379;p34"/>
            <p:cNvPicPr preferRelativeResize="0"/>
            <p:nvPr/>
          </p:nvPicPr>
          <p:blipFill>
            <a:blip r:embed="rId3">
              <a:alphaModFix/>
            </a:blip>
            <a:stretch>
              <a:fillRect/>
            </a:stretch>
          </p:blipFill>
          <p:spPr>
            <a:xfrm>
              <a:off x="884026" y="2202554"/>
              <a:ext cx="7180650" cy="1347045"/>
            </a:xfrm>
            <a:prstGeom prst="rect">
              <a:avLst/>
            </a:prstGeom>
            <a:noFill/>
            <a:ln>
              <a:noFill/>
            </a:ln>
          </p:spPr>
        </p:pic>
        <p:pic>
          <p:nvPicPr>
            <p:cNvPr id="380" name="Google Shape;380;p34"/>
            <p:cNvPicPr preferRelativeResize="0"/>
            <p:nvPr/>
          </p:nvPicPr>
          <p:blipFill>
            <a:blip r:embed="rId4">
              <a:alphaModFix/>
            </a:blip>
            <a:stretch>
              <a:fillRect/>
            </a:stretch>
          </p:blipFill>
          <p:spPr>
            <a:xfrm>
              <a:off x="265975" y="1833262"/>
              <a:ext cx="8612057" cy="562575"/>
            </a:xfrm>
            <a:prstGeom prst="rect">
              <a:avLst/>
            </a:prstGeom>
            <a:noFill/>
            <a:ln>
              <a:noFill/>
            </a:ln>
          </p:spPr>
        </p:pic>
      </p:grpSp>
      <p:sp>
        <p:nvSpPr>
          <p:cNvPr id="381" name="Google Shape;381;p34"/>
          <p:cNvSpPr txBox="1"/>
          <p:nvPr/>
        </p:nvSpPr>
        <p:spPr>
          <a:xfrm>
            <a:off x="507000" y="3293175"/>
            <a:ext cx="7621200" cy="125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rPr lang="en">
                <a:solidFill>
                  <a:srgbClr val="666666"/>
                </a:solidFill>
                <a:highlight>
                  <a:srgbClr val="FFFFFF"/>
                </a:highlight>
              </a:rPr>
              <a:t>The </a:t>
            </a:r>
            <a:r>
              <a:rPr b="1" lang="en">
                <a:solidFill>
                  <a:srgbClr val="666666"/>
                </a:solidFill>
                <a:highlight>
                  <a:srgbClr val="FFFFFF"/>
                </a:highlight>
              </a:rPr>
              <a:t>Churn Management Program </a:t>
            </a:r>
            <a:r>
              <a:rPr lang="en">
                <a:solidFill>
                  <a:srgbClr val="666666"/>
                </a:solidFill>
                <a:highlight>
                  <a:srgbClr val="FFFFFF"/>
                </a:highlight>
              </a:rPr>
              <a:t>is projected to retain </a:t>
            </a:r>
            <a:r>
              <a:rPr b="1" lang="en">
                <a:solidFill>
                  <a:srgbClr val="666666"/>
                </a:solidFill>
                <a:highlight>
                  <a:srgbClr val="FFFFFF"/>
                </a:highlight>
              </a:rPr>
              <a:t>$7,831,250</a:t>
            </a:r>
            <a:r>
              <a:rPr lang="en">
                <a:solidFill>
                  <a:srgbClr val="666666"/>
                </a:solidFill>
                <a:highlight>
                  <a:srgbClr val="FFFFFF"/>
                </a:highlight>
              </a:rPr>
              <a:t> from a sample of </a:t>
            </a:r>
            <a:r>
              <a:rPr b="1" lang="en">
                <a:solidFill>
                  <a:srgbClr val="666666"/>
                </a:solidFill>
                <a:highlight>
                  <a:srgbClr val="FFFFFF"/>
                </a:highlight>
              </a:rPr>
              <a:t>500,000 customers</a:t>
            </a:r>
            <a:r>
              <a:rPr lang="en">
                <a:solidFill>
                  <a:srgbClr val="666666"/>
                </a:solidFill>
                <a:highlight>
                  <a:srgbClr val="FFFFFF"/>
                </a:highlight>
              </a:rPr>
              <a:t> when offering a </a:t>
            </a:r>
            <a:r>
              <a:rPr b="1" lang="en">
                <a:solidFill>
                  <a:srgbClr val="666666"/>
                </a:solidFill>
                <a:highlight>
                  <a:srgbClr val="FFFFFF"/>
                </a:highlight>
              </a:rPr>
              <a:t>$50 rebate</a:t>
            </a:r>
            <a:r>
              <a:rPr lang="en">
                <a:solidFill>
                  <a:srgbClr val="666666"/>
                </a:solidFill>
                <a:highlight>
                  <a:srgbClr val="FFFFFF"/>
                </a:highlight>
              </a:rPr>
              <a:t> at </a:t>
            </a:r>
            <a:r>
              <a:rPr b="1" lang="en">
                <a:solidFill>
                  <a:srgbClr val="666666"/>
                </a:solidFill>
                <a:highlight>
                  <a:srgbClr val="FFFFFF"/>
                </a:highlight>
              </a:rPr>
              <a:t>50c cost to communicate</a:t>
            </a:r>
            <a:r>
              <a:rPr lang="en">
                <a:solidFill>
                  <a:srgbClr val="666666"/>
                </a:solidFill>
                <a:highlight>
                  <a:srgbClr val="FFFFFF"/>
                </a:highlight>
              </a:rPr>
              <a:t> to the </a:t>
            </a:r>
            <a:r>
              <a:rPr b="1" lang="en">
                <a:solidFill>
                  <a:srgbClr val="666666"/>
                </a:solidFill>
                <a:highlight>
                  <a:srgbClr val="FFFFFF"/>
                </a:highlight>
              </a:rPr>
              <a:t>5% likeliest-to-churn customer</a:t>
            </a:r>
            <a:r>
              <a:rPr lang="en">
                <a:solidFill>
                  <a:srgbClr val="666666"/>
                </a:solidFill>
                <a:highlight>
                  <a:srgbClr val="FFFFFF"/>
                </a:highlight>
              </a:rPr>
              <a:t> as predicted by our </a:t>
            </a:r>
            <a:r>
              <a:rPr b="1" lang="en">
                <a:solidFill>
                  <a:srgbClr val="666666"/>
                </a:solidFill>
                <a:highlight>
                  <a:srgbClr val="FFFFFF"/>
                </a:highlight>
              </a:rPr>
              <a:t>Random Forest Model</a:t>
            </a:r>
            <a:r>
              <a:rPr lang="en">
                <a:solidFill>
                  <a:srgbClr val="666666"/>
                </a:solidFill>
                <a:highlight>
                  <a:srgbClr val="FFFFFF"/>
                </a:highlight>
              </a:rPr>
              <a:t> at a</a:t>
            </a:r>
            <a:r>
              <a:rPr b="1" lang="en">
                <a:solidFill>
                  <a:srgbClr val="666666"/>
                </a:solidFill>
                <a:highlight>
                  <a:srgbClr val="FFFFFF"/>
                </a:highlight>
              </a:rPr>
              <a:t> 30% success rate</a:t>
            </a:r>
            <a:r>
              <a:rPr lang="en">
                <a:solidFill>
                  <a:srgbClr val="666666"/>
                </a:solidFill>
                <a:highlight>
                  <a:srgbClr val="FFFFFF"/>
                </a:highlight>
              </a:rPr>
              <a:t>.</a:t>
            </a:r>
            <a:endParaRPr b="1" i="1">
              <a:solidFill>
                <a:srgbClr val="666666"/>
              </a:solidFill>
            </a:endParaRPr>
          </a:p>
          <a:p>
            <a:pPr indent="0" lvl="0" marL="0">
              <a:spcBef>
                <a:spcPts val="0"/>
              </a:spcBef>
              <a:spcAft>
                <a:spcPts val="0"/>
              </a:spcAft>
              <a:buNone/>
            </a:pPr>
            <a:r>
              <a:t/>
            </a:r>
            <a:endParaRPr b="1" i="1">
              <a:solidFill>
                <a:srgbClr val="666666"/>
              </a:solidFill>
            </a:endParaRPr>
          </a:p>
          <a:p>
            <a:pPr indent="0" lvl="0" marL="0">
              <a:spcBef>
                <a:spcPts val="0"/>
              </a:spcBef>
              <a:spcAft>
                <a:spcPts val="0"/>
              </a:spcAft>
              <a:buNone/>
            </a:pPr>
            <a:r>
              <a:t/>
            </a:r>
            <a:endParaRPr i="1">
              <a:solidFill>
                <a:srgbClr val="666666"/>
              </a:solidFill>
            </a:endParaRPr>
          </a:p>
        </p:txBody>
      </p:sp>
      <p:pic>
        <p:nvPicPr>
          <p:cNvPr id="382" name="Google Shape;382;p34"/>
          <p:cNvPicPr preferRelativeResize="0"/>
          <p:nvPr/>
        </p:nvPicPr>
        <p:blipFill rotWithShape="1">
          <a:blip r:embed="rId5">
            <a:alphaModFix/>
          </a:blip>
          <a:srcRect b="74283" l="0" r="30972" t="7213"/>
          <a:stretch/>
        </p:blipFill>
        <p:spPr>
          <a:xfrm>
            <a:off x="6124138" y="3151550"/>
            <a:ext cx="2531175" cy="683025"/>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Further Work</a:t>
            </a:r>
            <a:endParaRPr/>
          </a:p>
        </p:txBody>
      </p:sp>
      <p:sp>
        <p:nvSpPr>
          <p:cNvPr id="388" name="Google Shape;388;p35"/>
          <p:cNvSpPr txBox="1"/>
          <p:nvPr>
            <p:ph idx="1" type="body"/>
          </p:nvPr>
        </p:nvSpPr>
        <p:spPr>
          <a:xfrm>
            <a:off x="471900" y="1919075"/>
            <a:ext cx="43236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To Do with </a:t>
            </a:r>
            <a:r>
              <a:rPr b="1" lang="en"/>
              <a:t>Statistics</a:t>
            </a:r>
            <a:r>
              <a:rPr b="1" lang="en"/>
              <a:t>:</a:t>
            </a:r>
            <a:endParaRPr b="1"/>
          </a:p>
          <a:p>
            <a:pPr indent="0" lvl="0" marL="0" rtl="0">
              <a:spcBef>
                <a:spcPts val="1600"/>
              </a:spcBef>
              <a:spcAft>
                <a:spcPts val="0"/>
              </a:spcAft>
              <a:buNone/>
            </a:pPr>
            <a:r>
              <a:rPr b="1" lang="en"/>
              <a:t>Create table </a:t>
            </a:r>
            <a:r>
              <a:rPr lang="en"/>
              <a:t>for 10%,30%,50% success </a:t>
            </a:r>
            <a:br>
              <a:rPr lang="en"/>
            </a:br>
            <a:r>
              <a:rPr lang="en"/>
              <a:t>	             at 1500,2500, 4000 values</a:t>
            </a:r>
            <a:endParaRPr/>
          </a:p>
          <a:p>
            <a:pPr indent="0" lvl="0" marL="0" rtl="0">
              <a:spcBef>
                <a:spcPts val="1600"/>
              </a:spcBef>
              <a:spcAft>
                <a:spcPts val="0"/>
              </a:spcAft>
              <a:buNone/>
            </a:pPr>
            <a:r>
              <a:rPr b="1" lang="en"/>
              <a:t>Survival Analysis </a:t>
            </a:r>
            <a:r>
              <a:rPr lang="en"/>
              <a:t>to predict WHEN </a:t>
            </a:r>
            <a:r>
              <a:rPr lang="en"/>
              <a:t>people churn to aid with LVC estimation</a:t>
            </a:r>
            <a:endParaRPr/>
          </a:p>
          <a:p>
            <a:pPr indent="0" lvl="0" marL="0" rtl="0">
              <a:spcBef>
                <a:spcPts val="1600"/>
              </a:spcBef>
              <a:spcAft>
                <a:spcPts val="0"/>
              </a:spcAft>
              <a:buNone/>
            </a:pPr>
            <a:r>
              <a:rPr b="1" lang="en"/>
              <a:t>Find the </a:t>
            </a:r>
            <a:r>
              <a:rPr b="1" lang="en"/>
              <a:t>Gain Ratio</a:t>
            </a:r>
            <a:r>
              <a:rPr lang="en"/>
              <a:t> which is the dollars gained per 0.1 in Lift increased</a:t>
            </a:r>
            <a:endParaRPr/>
          </a:p>
          <a:p>
            <a:pPr indent="0" lvl="0" marL="0">
              <a:spcBef>
                <a:spcPts val="1600"/>
              </a:spcBef>
              <a:spcAft>
                <a:spcPts val="1600"/>
              </a:spcAft>
              <a:buNone/>
            </a:pPr>
            <a:r>
              <a:rPr b="1" lang="en"/>
              <a:t>10-Fold Cross Validation</a:t>
            </a:r>
            <a:r>
              <a:rPr lang="en"/>
              <a:t> to prove models are statistically better than another</a:t>
            </a:r>
            <a:endParaRPr/>
          </a:p>
        </p:txBody>
      </p:sp>
      <p:sp>
        <p:nvSpPr>
          <p:cNvPr id="389" name="Google Shape;389;p35"/>
          <p:cNvSpPr txBox="1"/>
          <p:nvPr>
            <p:ph idx="1" type="body"/>
          </p:nvPr>
        </p:nvSpPr>
        <p:spPr>
          <a:xfrm>
            <a:off x="4572000" y="1919075"/>
            <a:ext cx="43236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More </a:t>
            </a:r>
            <a:r>
              <a:rPr b="1" lang="en"/>
              <a:t>To Do with Marketing:</a:t>
            </a:r>
            <a:endParaRPr b="1"/>
          </a:p>
          <a:p>
            <a:pPr indent="0" lvl="0" marL="0" rtl="0">
              <a:spcBef>
                <a:spcPts val="1600"/>
              </a:spcBef>
              <a:spcAft>
                <a:spcPts val="0"/>
              </a:spcAft>
              <a:buNone/>
            </a:pPr>
            <a:r>
              <a:rPr b="1" lang="en"/>
              <a:t>Mark the targeted customers</a:t>
            </a:r>
            <a:r>
              <a:rPr lang="en"/>
              <a:t> from the churn program with a binary variable to help track their retention and trends</a:t>
            </a:r>
            <a:endParaRPr/>
          </a:p>
          <a:p>
            <a:pPr indent="0" lvl="0" marL="0" rtl="0">
              <a:spcBef>
                <a:spcPts val="1600"/>
              </a:spcBef>
              <a:spcAft>
                <a:spcPts val="1600"/>
              </a:spcAft>
              <a:buNone/>
            </a:pPr>
            <a:r>
              <a:rPr b="1" lang="en"/>
              <a:t>Develop a marketing campaign</a:t>
            </a:r>
            <a:r>
              <a:rPr lang="en"/>
              <a:t> tailored to address the poor trends developing in these 5% -- closely related to the EDA visuals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6"/>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Programs </a:t>
            </a:r>
            <a:endParaRPr/>
          </a:p>
          <a:p>
            <a:pPr indent="0" lvl="0" marL="0">
              <a:spcBef>
                <a:spcPts val="0"/>
              </a:spcBef>
              <a:spcAft>
                <a:spcPts val="0"/>
              </a:spcAft>
              <a:buNone/>
            </a:pPr>
            <a:r>
              <a:rPr lang="en"/>
              <a:t>Used</a:t>
            </a:r>
            <a:endParaRPr/>
          </a:p>
        </p:txBody>
      </p:sp>
      <p:sp>
        <p:nvSpPr>
          <p:cNvPr id="395" name="Google Shape;395;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a:spcBef>
                <a:spcPts val="0"/>
              </a:spcBef>
              <a:spcAft>
                <a:spcPts val="0"/>
              </a:spcAft>
              <a:buSzPts val="1800"/>
              <a:buChar char="●"/>
            </a:pPr>
            <a:r>
              <a:rPr lang="en"/>
              <a:t>AWS - MySQL Cloud Server</a:t>
            </a:r>
            <a:endParaRPr/>
          </a:p>
          <a:p>
            <a:pPr indent="-342900" lvl="0" marL="457200">
              <a:spcBef>
                <a:spcPts val="1600"/>
              </a:spcBef>
              <a:spcAft>
                <a:spcPts val="0"/>
              </a:spcAft>
              <a:buSzPts val="1800"/>
              <a:buChar char="●"/>
            </a:pPr>
            <a:r>
              <a:rPr lang="en"/>
              <a:t>MySQL Workbench</a:t>
            </a:r>
            <a:endParaRPr/>
          </a:p>
          <a:p>
            <a:pPr indent="-342900" lvl="0" marL="457200">
              <a:spcBef>
                <a:spcPts val="1600"/>
              </a:spcBef>
              <a:spcAft>
                <a:spcPts val="0"/>
              </a:spcAft>
              <a:buSzPts val="1800"/>
              <a:buChar char="●"/>
            </a:pPr>
            <a:r>
              <a:rPr lang="en"/>
              <a:t>RStudio</a:t>
            </a:r>
            <a:endParaRPr/>
          </a:p>
          <a:p>
            <a:pPr indent="-342900" lvl="0" marL="457200">
              <a:spcBef>
                <a:spcPts val="1600"/>
              </a:spcBef>
              <a:spcAft>
                <a:spcPts val="0"/>
              </a:spcAft>
              <a:buSzPts val="1800"/>
              <a:buChar char="●"/>
            </a:pPr>
            <a:r>
              <a:rPr lang="en"/>
              <a:t>Weka</a:t>
            </a:r>
            <a:endParaRPr/>
          </a:p>
          <a:p>
            <a:pPr indent="-342900" lvl="0" marL="457200">
              <a:spcBef>
                <a:spcPts val="1600"/>
              </a:spcBef>
              <a:spcAft>
                <a:spcPts val="1600"/>
              </a:spcAft>
              <a:buSzPts val="1800"/>
              <a:buChar char="●"/>
            </a:pPr>
            <a:r>
              <a:rPr lang="en"/>
              <a:t>Tableau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80" name="Google Shape;80;p1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a:solidFill>
                  <a:schemeClr val="lt1"/>
                </a:solidFill>
              </a:rPr>
              <a:t>Step 1</a:t>
            </a:r>
            <a:endParaRPr>
              <a:solidFill>
                <a:schemeClr val="lt1"/>
              </a:solidFill>
            </a:endParaRPr>
          </a:p>
        </p:txBody>
      </p:sp>
      <p:grpSp>
        <p:nvGrpSpPr>
          <p:cNvPr id="81" name="Google Shape;81;p15"/>
          <p:cNvGrpSpPr/>
          <p:nvPr/>
        </p:nvGrpSpPr>
        <p:grpSpPr>
          <a:xfrm>
            <a:off x="912820" y="1610215"/>
            <a:ext cx="198900" cy="593656"/>
            <a:chOff x="777447" y="1610215"/>
            <a:chExt cx="198900" cy="593656"/>
          </a:xfrm>
        </p:grpSpPr>
        <p:cxnSp>
          <p:nvCxnSpPr>
            <p:cNvPr id="82" name="Google Shape;82;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83" name="Google Shape;83;p15"/>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Google Shape;84;p15"/>
          <p:cNvSpPr txBox="1"/>
          <p:nvPr>
            <p:ph idx="4294967295" type="body"/>
          </p:nvPr>
        </p:nvSpPr>
        <p:spPr>
          <a:xfrm>
            <a:off x="318375" y="374700"/>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Prep Tables &amp; Load AWS Server</a:t>
            </a:r>
            <a:endParaRPr sz="1600"/>
          </a:p>
        </p:txBody>
      </p:sp>
      <p:sp>
        <p:nvSpPr>
          <p:cNvPr id="85" name="Google Shape;85;p1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86" name="Google Shape;86;p1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a:solidFill>
                  <a:schemeClr val="lt1"/>
                </a:solidFill>
              </a:rPr>
              <a:t>Step 2</a:t>
            </a:r>
            <a:endParaRPr>
              <a:solidFill>
                <a:schemeClr val="lt1"/>
              </a:solidFill>
            </a:endParaRPr>
          </a:p>
        </p:txBody>
      </p:sp>
      <p:grpSp>
        <p:nvGrpSpPr>
          <p:cNvPr id="87" name="Google Shape;87;p15"/>
          <p:cNvGrpSpPr/>
          <p:nvPr/>
        </p:nvGrpSpPr>
        <p:grpSpPr>
          <a:xfrm>
            <a:off x="2266282" y="2938958"/>
            <a:ext cx="198900" cy="593656"/>
            <a:chOff x="2223534" y="2938958"/>
            <a:chExt cx="198900" cy="593656"/>
          </a:xfrm>
        </p:grpSpPr>
        <p:cxnSp>
          <p:nvCxnSpPr>
            <p:cNvPr id="88" name="Google Shape;88;p1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89" name="Google Shape;89;p15"/>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0" name="Google Shape;90;p15"/>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Pull Data, Tidy Classes and Clean NAs</a:t>
            </a:r>
            <a:endParaRPr sz="1600"/>
          </a:p>
        </p:txBody>
      </p:sp>
      <p:sp>
        <p:nvSpPr>
          <p:cNvPr id="91" name="Google Shape;91;p1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2" name="Google Shape;92;p1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a:solidFill>
                  <a:schemeClr val="lt1"/>
                </a:solidFill>
              </a:rPr>
              <a:t>Step 3</a:t>
            </a:r>
            <a:endParaRPr>
              <a:solidFill>
                <a:schemeClr val="lt1"/>
              </a:solidFill>
            </a:endParaRPr>
          </a:p>
        </p:txBody>
      </p:sp>
      <p:grpSp>
        <p:nvGrpSpPr>
          <p:cNvPr id="93" name="Google Shape;93;p15"/>
          <p:cNvGrpSpPr/>
          <p:nvPr/>
        </p:nvGrpSpPr>
        <p:grpSpPr>
          <a:xfrm>
            <a:off x="4058732" y="1610215"/>
            <a:ext cx="198900" cy="593656"/>
            <a:chOff x="3918084" y="1610215"/>
            <a:chExt cx="198900" cy="593656"/>
          </a:xfrm>
        </p:grpSpPr>
        <p:cxnSp>
          <p:nvCxnSpPr>
            <p:cNvPr id="94" name="Google Shape;94;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5" name="Google Shape;95;p15"/>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6" name="Google Shape;96;p15"/>
          <p:cNvSpPr txBox="1"/>
          <p:nvPr>
            <p:ph idx="4294967295" type="body"/>
          </p:nvPr>
        </p:nvSpPr>
        <p:spPr>
          <a:xfrm>
            <a:off x="3304094" y="374700"/>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Dimensionality Reduction and Exploratory Analysis</a:t>
            </a:r>
            <a:endParaRPr sz="1600"/>
          </a:p>
        </p:txBody>
      </p:sp>
      <p:sp>
        <p:nvSpPr>
          <p:cNvPr id="97" name="Google Shape;97;p1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8" name="Google Shape;98;p1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a:solidFill>
                  <a:schemeClr val="lt1"/>
                </a:solidFill>
              </a:rPr>
              <a:t>Step 4</a:t>
            </a:r>
            <a:endParaRPr>
              <a:solidFill>
                <a:schemeClr val="lt1"/>
              </a:solidFill>
            </a:endParaRPr>
          </a:p>
        </p:txBody>
      </p:sp>
      <p:grpSp>
        <p:nvGrpSpPr>
          <p:cNvPr id="99" name="Google Shape;99;p15"/>
          <p:cNvGrpSpPr/>
          <p:nvPr/>
        </p:nvGrpSpPr>
        <p:grpSpPr>
          <a:xfrm>
            <a:off x="5973070" y="2938958"/>
            <a:ext cx="198900" cy="593656"/>
            <a:chOff x="5958946" y="2938958"/>
            <a:chExt cx="198900" cy="593656"/>
          </a:xfrm>
        </p:grpSpPr>
        <p:cxnSp>
          <p:nvCxnSpPr>
            <p:cNvPr id="100" name="Google Shape;100;p1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1" name="Google Shape;101;p15"/>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2" name="Google Shape;102;p15"/>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Model Training &amp; Visualization</a:t>
            </a:r>
            <a:endParaRPr sz="1600"/>
          </a:p>
        </p:txBody>
      </p:sp>
      <p:sp>
        <p:nvSpPr>
          <p:cNvPr id="103" name="Google Shape;103;p1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04" name="Google Shape;104;p1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lang="en">
                <a:solidFill>
                  <a:schemeClr val="lt1"/>
                </a:solidFill>
              </a:rPr>
              <a:t>Step 5</a:t>
            </a:r>
            <a:endParaRPr>
              <a:solidFill>
                <a:schemeClr val="lt1"/>
              </a:solidFill>
            </a:endParaRPr>
          </a:p>
        </p:txBody>
      </p:sp>
      <p:grpSp>
        <p:nvGrpSpPr>
          <p:cNvPr id="105" name="Google Shape;105;p15"/>
          <p:cNvGrpSpPr/>
          <p:nvPr/>
        </p:nvGrpSpPr>
        <p:grpSpPr>
          <a:xfrm>
            <a:off x="7669807" y="1610215"/>
            <a:ext cx="198900" cy="593656"/>
            <a:chOff x="3918084" y="1610215"/>
            <a:chExt cx="198900" cy="593656"/>
          </a:xfrm>
        </p:grpSpPr>
        <p:cxnSp>
          <p:nvCxnSpPr>
            <p:cNvPr id="106" name="Google Shape;106;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7" name="Google Shape;107;p15"/>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8" name="Google Shape;108;p15"/>
          <p:cNvSpPr txBox="1"/>
          <p:nvPr>
            <p:ph idx="4294967295" type="body"/>
          </p:nvPr>
        </p:nvSpPr>
        <p:spPr>
          <a:xfrm>
            <a:off x="6685979" y="374700"/>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Enforcing Churn Management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Skill Development </a:t>
            </a:r>
            <a:endParaRPr/>
          </a:p>
        </p:txBody>
      </p:sp>
      <p:sp>
        <p:nvSpPr>
          <p:cNvPr id="114" name="Google Shape;114;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a:spcBef>
                <a:spcPts val="0"/>
              </a:spcBef>
              <a:spcAft>
                <a:spcPts val="0"/>
              </a:spcAft>
              <a:buSzPts val="1800"/>
              <a:buChar char="●"/>
            </a:pPr>
            <a:r>
              <a:rPr lang="en"/>
              <a:t>Clean and reduce data</a:t>
            </a:r>
            <a:endParaRPr/>
          </a:p>
          <a:p>
            <a:pPr indent="-342900" lvl="0" marL="457200" rtl="0">
              <a:spcBef>
                <a:spcPts val="1600"/>
              </a:spcBef>
              <a:spcAft>
                <a:spcPts val="0"/>
              </a:spcAft>
              <a:buSzPts val="1800"/>
              <a:buChar char="●"/>
            </a:pPr>
            <a:r>
              <a:rPr lang="en"/>
              <a:t>Train and visualize models</a:t>
            </a:r>
            <a:endParaRPr/>
          </a:p>
          <a:p>
            <a:pPr indent="-342900" lvl="0" marL="457200" rtl="0">
              <a:spcBef>
                <a:spcPts val="1600"/>
              </a:spcBef>
              <a:spcAft>
                <a:spcPts val="0"/>
              </a:spcAft>
              <a:buSzPts val="1800"/>
              <a:buChar char="●"/>
            </a:pPr>
            <a:r>
              <a:rPr lang="en"/>
              <a:t>Identify a target market</a:t>
            </a:r>
            <a:endParaRPr/>
          </a:p>
          <a:p>
            <a:pPr indent="-342900" lvl="0" marL="457200" rtl="0">
              <a:spcBef>
                <a:spcPts val="1600"/>
              </a:spcBef>
              <a:spcAft>
                <a:spcPts val="1600"/>
              </a:spcAft>
              <a:buSzPts val="1800"/>
              <a:buChar char="●"/>
            </a:pPr>
            <a:r>
              <a:rPr lang="en"/>
              <a:t>Budget for effectiveness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Procedure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Loading to AWS MySQL Cloud Server</a:t>
            </a:r>
            <a:endParaRPr/>
          </a:p>
        </p:txBody>
      </p:sp>
      <p:sp>
        <p:nvSpPr>
          <p:cNvPr id="125" name="Google Shape;125;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Grouped Variables into Tables with R</a:t>
            </a:r>
            <a:endParaRPr>
              <a:solidFill>
                <a:srgbClr val="666666"/>
              </a:solidFill>
            </a:endParaRPr>
          </a:p>
          <a:p>
            <a:pPr indent="-317500" lvl="0" marL="457200" rtl="0">
              <a:lnSpc>
                <a:spcPct val="142857"/>
              </a:lnSpc>
              <a:spcBef>
                <a:spcPts val="1600"/>
              </a:spcBef>
              <a:spcAft>
                <a:spcPts val="0"/>
              </a:spcAft>
              <a:buClr>
                <a:srgbClr val="666666"/>
              </a:buClr>
              <a:buSzPts val="1400"/>
              <a:buAutoNum type="arabicPeriod"/>
            </a:pPr>
            <a:r>
              <a:rPr lang="en">
                <a:solidFill>
                  <a:srgbClr val="666666"/>
                </a:solidFill>
                <a:highlight>
                  <a:srgbClr val="FFFFFF"/>
                </a:highlight>
              </a:rPr>
              <a:t>Billing (avg charge, overages)</a:t>
            </a:r>
            <a:endParaRPr>
              <a:solidFill>
                <a:srgbClr val="666666"/>
              </a:solidFill>
              <a:highlight>
                <a:srgbClr val="FFFFFF"/>
              </a:highlight>
            </a:endParaRPr>
          </a:p>
          <a:p>
            <a:pPr indent="-317500" lvl="0" marL="457200" rtl="0">
              <a:lnSpc>
                <a:spcPct val="142857"/>
              </a:lnSpc>
              <a:spcBef>
                <a:spcPts val="0"/>
              </a:spcBef>
              <a:spcAft>
                <a:spcPts val="0"/>
              </a:spcAft>
              <a:buClr>
                <a:srgbClr val="666666"/>
              </a:buClr>
              <a:buSzPts val="1400"/>
              <a:buAutoNum type="arabicPeriod"/>
            </a:pPr>
            <a:r>
              <a:rPr lang="en">
                <a:solidFill>
                  <a:srgbClr val="666666"/>
                </a:solidFill>
                <a:highlight>
                  <a:srgbClr val="FFFFFF"/>
                </a:highlight>
              </a:rPr>
              <a:t>Customer (area, active subscribers)</a:t>
            </a:r>
            <a:endParaRPr>
              <a:solidFill>
                <a:srgbClr val="666666"/>
              </a:solidFill>
              <a:highlight>
                <a:srgbClr val="FFFFFF"/>
              </a:highlight>
            </a:endParaRPr>
          </a:p>
          <a:p>
            <a:pPr indent="-317500" lvl="0" marL="457200" rtl="0">
              <a:lnSpc>
                <a:spcPct val="142857"/>
              </a:lnSpc>
              <a:spcBef>
                <a:spcPts val="0"/>
              </a:spcBef>
              <a:spcAft>
                <a:spcPts val="0"/>
              </a:spcAft>
              <a:buClr>
                <a:srgbClr val="666666"/>
              </a:buClr>
              <a:buSzPts val="1400"/>
              <a:buAutoNum type="arabicPeriod"/>
            </a:pPr>
            <a:r>
              <a:rPr lang="en">
                <a:solidFill>
                  <a:srgbClr val="666666"/>
                </a:solidFill>
                <a:highlight>
                  <a:srgbClr val="FFFFFF"/>
                </a:highlight>
              </a:rPr>
              <a:t>Service (dropped calls, data calls)</a:t>
            </a:r>
            <a:endParaRPr>
              <a:solidFill>
                <a:srgbClr val="666666"/>
              </a:solidFill>
              <a:highlight>
                <a:srgbClr val="FFFFFF"/>
              </a:highlight>
            </a:endParaRPr>
          </a:p>
          <a:p>
            <a:pPr indent="-317500" lvl="0" marL="457200" rtl="0">
              <a:lnSpc>
                <a:spcPct val="142857"/>
              </a:lnSpc>
              <a:spcBef>
                <a:spcPts val="0"/>
              </a:spcBef>
              <a:spcAft>
                <a:spcPts val="0"/>
              </a:spcAft>
              <a:buClr>
                <a:srgbClr val="666666"/>
              </a:buClr>
              <a:buSzPts val="1400"/>
              <a:buAutoNum type="arabicPeriod"/>
            </a:pPr>
            <a:r>
              <a:rPr lang="en">
                <a:solidFill>
                  <a:srgbClr val="666666"/>
                </a:solidFill>
                <a:highlight>
                  <a:srgbClr val="FFFFFF"/>
                </a:highlight>
              </a:rPr>
              <a:t>CustServ (avg mins, num calls)</a:t>
            </a:r>
            <a:endParaRPr>
              <a:solidFill>
                <a:srgbClr val="666666"/>
              </a:solidFill>
              <a:highlight>
                <a:srgbClr val="FFFFFF"/>
              </a:highlight>
            </a:endParaRPr>
          </a:p>
          <a:p>
            <a:pPr indent="-317500" lvl="0" marL="457200" rtl="0">
              <a:lnSpc>
                <a:spcPct val="142857"/>
              </a:lnSpc>
              <a:spcBef>
                <a:spcPts val="0"/>
              </a:spcBef>
              <a:spcAft>
                <a:spcPts val="0"/>
              </a:spcAft>
              <a:buClr>
                <a:srgbClr val="666666"/>
              </a:buClr>
              <a:buSzPts val="1400"/>
              <a:buAutoNum type="arabicPeriod"/>
            </a:pPr>
            <a:r>
              <a:rPr lang="en">
                <a:solidFill>
                  <a:srgbClr val="666666"/>
                </a:solidFill>
                <a:highlight>
                  <a:srgbClr val="FFFFFF"/>
                </a:highlight>
              </a:rPr>
              <a:t>Operations (assorted usage in mins)</a:t>
            </a:r>
            <a:endParaRPr>
              <a:solidFill>
                <a:srgbClr val="666666"/>
              </a:solidFill>
              <a:highlight>
                <a:srgbClr val="FFFFFF"/>
              </a:highlight>
            </a:endParaRPr>
          </a:p>
          <a:p>
            <a:pPr indent="-317500" lvl="0" marL="457200" rtl="0">
              <a:lnSpc>
                <a:spcPct val="142857"/>
              </a:lnSpc>
              <a:spcBef>
                <a:spcPts val="0"/>
              </a:spcBef>
              <a:spcAft>
                <a:spcPts val="0"/>
              </a:spcAft>
              <a:buClr>
                <a:srgbClr val="666666"/>
              </a:buClr>
              <a:buSzPts val="1400"/>
              <a:buAutoNum type="arabicPeriod"/>
            </a:pPr>
            <a:r>
              <a:rPr lang="en">
                <a:solidFill>
                  <a:srgbClr val="666666"/>
                </a:solidFill>
                <a:highlight>
                  <a:srgbClr val="FFFFFF"/>
                </a:highlight>
              </a:rPr>
              <a:t>Product (refurbished, age)</a:t>
            </a:r>
            <a:endParaRPr>
              <a:solidFill>
                <a:srgbClr val="666666"/>
              </a:solidFill>
              <a:highlight>
                <a:srgbClr val="FFFFFF"/>
              </a:highlight>
            </a:endParaRPr>
          </a:p>
          <a:p>
            <a:pPr indent="0" lvl="0" marL="0" rtl="0">
              <a:spcBef>
                <a:spcPts val="0"/>
              </a:spcBef>
              <a:spcAft>
                <a:spcPts val="0"/>
              </a:spcAft>
              <a:buNone/>
            </a:pPr>
            <a:r>
              <a:t/>
            </a:r>
            <a:endParaRPr>
              <a:solidFill>
                <a:srgbClr val="666666"/>
              </a:solidFill>
            </a:endParaRPr>
          </a:p>
          <a:p>
            <a:pPr indent="0" lvl="0" marL="0">
              <a:spcBef>
                <a:spcPts val="1600"/>
              </a:spcBef>
              <a:spcAft>
                <a:spcPts val="1600"/>
              </a:spcAft>
              <a:buNone/>
            </a:pPr>
            <a:r>
              <a:t/>
            </a:r>
            <a:endParaRPr>
              <a:solidFill>
                <a:srgbClr val="666666"/>
              </a:solidFill>
            </a:endParaRPr>
          </a:p>
        </p:txBody>
      </p:sp>
      <p:sp>
        <p:nvSpPr>
          <p:cNvPr id="126" name="Google Shape;126;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4"/>
              </a:rPr>
              <a:t>Uploaded to AWS using MySQL Workbench</a:t>
            </a:r>
            <a:endParaRPr/>
          </a:p>
          <a:p>
            <a:pPr indent="0" lvl="0" marL="0">
              <a:spcBef>
                <a:spcPts val="1600"/>
              </a:spcBef>
              <a:spcAft>
                <a:spcPts val="1600"/>
              </a:spcAft>
              <a:buNone/>
            </a:pPr>
            <a:r>
              <a:t/>
            </a:r>
            <a:endParaRPr/>
          </a:p>
        </p:txBody>
      </p:sp>
      <p:sp>
        <p:nvSpPr>
          <p:cNvPr id="127" name="Google Shape;127;p18"/>
          <p:cNvSpPr/>
          <p:nvPr/>
        </p:nvSpPr>
        <p:spPr>
          <a:xfrm>
            <a:off x="284109" y="0"/>
            <a:ext cx="1872300" cy="745500"/>
          </a:xfrm>
          <a:prstGeom prst="homePlate">
            <a:avLst>
              <a:gd fmla="val 50000" name="adj"/>
            </a:avLst>
          </a:prstGeom>
          <a:solidFill>
            <a:srgbClr val="FFFFFF"/>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28" name="Google Shape;128;p18"/>
          <p:cNvSpPr txBox="1"/>
          <p:nvPr>
            <p:ph idx="1" type="body"/>
          </p:nvPr>
        </p:nvSpPr>
        <p:spPr>
          <a:xfrm>
            <a:off x="284098" y="137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1</a:t>
            </a:r>
            <a:endParaRPr>
              <a:solidFill>
                <a:srgbClr val="000000"/>
              </a:solidFill>
            </a:endParaRPr>
          </a:p>
        </p:txBody>
      </p:sp>
      <p:sp>
        <p:nvSpPr>
          <p:cNvPr id="129" name="Google Shape;129;p18"/>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30" name="Google Shape;130;p18"/>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2</a:t>
            </a:r>
            <a:endParaRPr>
              <a:solidFill>
                <a:schemeClr val="lt1"/>
              </a:solidFill>
            </a:endParaRPr>
          </a:p>
        </p:txBody>
      </p:sp>
      <p:sp>
        <p:nvSpPr>
          <p:cNvPr id="131" name="Google Shape;131;p18"/>
          <p:cNvSpPr/>
          <p:nvPr/>
        </p:nvSpPr>
        <p:spPr>
          <a:xfrm>
            <a:off x="341514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32" name="Google Shape;132;p18"/>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3</a:t>
            </a:r>
            <a:endParaRPr>
              <a:solidFill>
                <a:schemeClr val="lt1"/>
              </a:solidFill>
            </a:endParaRPr>
          </a:p>
        </p:txBody>
      </p:sp>
      <p:sp>
        <p:nvSpPr>
          <p:cNvPr id="133" name="Google Shape;133;p18"/>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34" name="Google Shape;134;p18"/>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sp>
        <p:nvSpPr>
          <p:cNvPr id="135" name="Google Shape;135;p18"/>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36" name="Google Shape;136;p18"/>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pic>
        <p:nvPicPr>
          <p:cNvPr id="137" name="Google Shape;137;p18"/>
          <p:cNvPicPr preferRelativeResize="0"/>
          <p:nvPr/>
        </p:nvPicPr>
        <p:blipFill>
          <a:blip r:embed="rId5">
            <a:alphaModFix/>
          </a:blip>
          <a:stretch>
            <a:fillRect/>
          </a:stretch>
        </p:blipFill>
        <p:spPr>
          <a:xfrm>
            <a:off x="4792900" y="2336600"/>
            <a:ext cx="3298900" cy="280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Pulling from</a:t>
            </a:r>
            <a:r>
              <a:rPr lang="en"/>
              <a:t> AWS MySQL Cloud Server</a:t>
            </a:r>
            <a:endParaRPr/>
          </a:p>
        </p:txBody>
      </p:sp>
      <p:sp>
        <p:nvSpPr>
          <p:cNvPr id="143" name="Google Shape;143;p19"/>
          <p:cNvSpPr/>
          <p:nvPr/>
        </p:nvSpPr>
        <p:spPr>
          <a:xfrm>
            <a:off x="284109" y="0"/>
            <a:ext cx="1872300" cy="745500"/>
          </a:xfrm>
          <a:prstGeom prst="homePlate">
            <a:avLst>
              <a:gd fmla="val 50000" name="adj"/>
            </a:avLst>
          </a:prstGeom>
          <a:solidFill>
            <a:srgbClr val="FFFFFF"/>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44" name="Google Shape;144;p19"/>
          <p:cNvSpPr txBox="1"/>
          <p:nvPr>
            <p:ph idx="1" type="body"/>
          </p:nvPr>
        </p:nvSpPr>
        <p:spPr>
          <a:xfrm>
            <a:off x="284098" y="137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1</a:t>
            </a:r>
            <a:endParaRPr>
              <a:solidFill>
                <a:srgbClr val="000000"/>
              </a:solidFill>
            </a:endParaRPr>
          </a:p>
        </p:txBody>
      </p:sp>
      <p:sp>
        <p:nvSpPr>
          <p:cNvPr id="145" name="Google Shape;145;p19"/>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46" name="Google Shape;146;p19"/>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2</a:t>
            </a:r>
            <a:endParaRPr>
              <a:solidFill>
                <a:schemeClr val="lt1"/>
              </a:solidFill>
            </a:endParaRPr>
          </a:p>
        </p:txBody>
      </p:sp>
      <p:sp>
        <p:nvSpPr>
          <p:cNvPr id="147" name="Google Shape;147;p19"/>
          <p:cNvSpPr/>
          <p:nvPr/>
        </p:nvSpPr>
        <p:spPr>
          <a:xfrm>
            <a:off x="341514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48" name="Google Shape;148;p19"/>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3</a:t>
            </a:r>
            <a:endParaRPr>
              <a:solidFill>
                <a:schemeClr val="lt1"/>
              </a:solidFill>
            </a:endParaRPr>
          </a:p>
        </p:txBody>
      </p:sp>
      <p:sp>
        <p:nvSpPr>
          <p:cNvPr id="149" name="Google Shape;149;p19"/>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50" name="Google Shape;150;p19"/>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sp>
        <p:nvSpPr>
          <p:cNvPr id="151" name="Google Shape;151;p19"/>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52" name="Google Shape;152;p19"/>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pic>
        <p:nvPicPr>
          <p:cNvPr id="153" name="Google Shape;153;p19"/>
          <p:cNvPicPr preferRelativeResize="0"/>
          <p:nvPr/>
        </p:nvPicPr>
        <p:blipFill>
          <a:blip r:embed="rId3">
            <a:alphaModFix/>
          </a:blip>
          <a:stretch>
            <a:fillRect/>
          </a:stretch>
        </p:blipFill>
        <p:spPr>
          <a:xfrm>
            <a:off x="284100" y="1800900"/>
            <a:ext cx="4064375" cy="3044225"/>
          </a:xfrm>
          <a:prstGeom prst="rect">
            <a:avLst/>
          </a:prstGeom>
          <a:noFill/>
          <a:ln>
            <a:noFill/>
          </a:ln>
        </p:spPr>
      </p:pic>
      <p:pic>
        <p:nvPicPr>
          <p:cNvPr id="154" name="Google Shape;154;p19"/>
          <p:cNvPicPr preferRelativeResize="0"/>
          <p:nvPr/>
        </p:nvPicPr>
        <p:blipFill>
          <a:blip r:embed="rId4">
            <a:alphaModFix/>
          </a:blip>
          <a:stretch>
            <a:fillRect/>
          </a:stretch>
        </p:blipFill>
        <p:spPr>
          <a:xfrm>
            <a:off x="4453775" y="1758525"/>
            <a:ext cx="4406825" cy="1457775"/>
          </a:xfrm>
          <a:prstGeom prst="rect">
            <a:avLst/>
          </a:prstGeom>
          <a:noFill/>
          <a:ln>
            <a:noFill/>
          </a:ln>
        </p:spPr>
      </p:pic>
      <p:sp>
        <p:nvSpPr>
          <p:cNvPr id="155" name="Google Shape;155;p19"/>
          <p:cNvSpPr txBox="1"/>
          <p:nvPr/>
        </p:nvSpPr>
        <p:spPr>
          <a:xfrm>
            <a:off x="5026425" y="3751025"/>
            <a:ext cx="40920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u="sng">
                <a:solidFill>
                  <a:schemeClr val="hlink"/>
                </a:solidFill>
                <a:hlinkClick r:id="rId5"/>
              </a:rPr>
              <a:t>Full R Markdown Here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Cleaning in R</a:t>
            </a:r>
            <a:endParaRPr/>
          </a:p>
        </p:txBody>
      </p:sp>
      <p:sp>
        <p:nvSpPr>
          <p:cNvPr id="161" name="Google Shape;161;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spcBef>
                <a:spcPts val="0"/>
              </a:spcBef>
              <a:spcAft>
                <a:spcPts val="0"/>
              </a:spcAft>
              <a:buNone/>
            </a:pPr>
            <a:r>
              <a:t/>
            </a:r>
            <a:endParaRPr>
              <a:solidFill>
                <a:srgbClr val="666666"/>
              </a:solidFill>
            </a:endParaRPr>
          </a:p>
          <a:p>
            <a:pPr indent="0" lvl="0" marL="0" rtl="0">
              <a:spcBef>
                <a:spcPts val="1600"/>
              </a:spcBef>
              <a:spcAft>
                <a:spcPts val="1600"/>
              </a:spcAft>
              <a:buNone/>
            </a:pPr>
            <a:r>
              <a:t/>
            </a:r>
            <a:endParaRPr>
              <a:solidFill>
                <a:srgbClr val="666666"/>
              </a:solidFill>
            </a:endParaRPr>
          </a:p>
        </p:txBody>
      </p:sp>
      <p:sp>
        <p:nvSpPr>
          <p:cNvPr id="162" name="Google Shape;162;p20"/>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63" name="Google Shape;163;p20"/>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164" name="Google Shape;164;p20"/>
          <p:cNvSpPr/>
          <p:nvPr/>
        </p:nvSpPr>
        <p:spPr>
          <a:xfrm>
            <a:off x="1760229" y="0"/>
            <a:ext cx="2051100" cy="745500"/>
          </a:xfrm>
          <a:prstGeom prst="chevron">
            <a:avLst>
              <a:gd fmla="val 50000" name="adj"/>
            </a:avLst>
          </a:prstGeom>
          <a:solidFill>
            <a:srgbClr val="FFFFFF"/>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65" name="Google Shape;165;p20"/>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2</a:t>
            </a:r>
            <a:endParaRPr>
              <a:solidFill>
                <a:srgbClr val="000000"/>
              </a:solidFill>
            </a:endParaRPr>
          </a:p>
        </p:txBody>
      </p:sp>
      <p:sp>
        <p:nvSpPr>
          <p:cNvPr id="166" name="Google Shape;166;p20"/>
          <p:cNvSpPr/>
          <p:nvPr/>
        </p:nvSpPr>
        <p:spPr>
          <a:xfrm>
            <a:off x="341514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67" name="Google Shape;167;p20"/>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3</a:t>
            </a:r>
            <a:endParaRPr>
              <a:solidFill>
                <a:schemeClr val="lt1"/>
              </a:solidFill>
            </a:endParaRPr>
          </a:p>
        </p:txBody>
      </p:sp>
      <p:sp>
        <p:nvSpPr>
          <p:cNvPr id="168" name="Google Shape;168;p20"/>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69" name="Google Shape;169;p20"/>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sp>
        <p:nvSpPr>
          <p:cNvPr id="170" name="Google Shape;170;p20"/>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71" name="Google Shape;171;p20"/>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sp>
        <p:nvSpPr>
          <p:cNvPr id="172" name="Google Shape;172;p20"/>
          <p:cNvSpPr txBox="1"/>
          <p:nvPr/>
        </p:nvSpPr>
        <p:spPr>
          <a:xfrm>
            <a:off x="395700" y="2013400"/>
            <a:ext cx="4092000" cy="4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NA Values</a:t>
            </a:r>
            <a:endParaRPr sz="1800">
              <a:solidFill>
                <a:srgbClr val="666666"/>
              </a:solidFill>
            </a:endParaRPr>
          </a:p>
          <a:p>
            <a:pPr indent="-342900" lvl="0" marL="457200" rtl="0">
              <a:spcBef>
                <a:spcPts val="0"/>
              </a:spcBef>
              <a:spcAft>
                <a:spcPts val="0"/>
              </a:spcAft>
              <a:buClr>
                <a:srgbClr val="666666"/>
              </a:buClr>
              <a:buSzPts val="1800"/>
              <a:buAutoNum type="arabicPeriod"/>
            </a:pPr>
            <a:r>
              <a:rPr b="1" lang="en" sz="1800">
                <a:solidFill>
                  <a:srgbClr val="666666"/>
                </a:solidFill>
              </a:rPr>
              <a:t>Dropped Rows</a:t>
            </a:r>
            <a:endParaRPr b="1" sz="1800">
              <a:solidFill>
                <a:srgbClr val="666666"/>
              </a:solidFill>
            </a:endParaRPr>
          </a:p>
          <a:p>
            <a:pPr indent="-342900" lvl="0" marL="457200" rtl="0">
              <a:spcBef>
                <a:spcPts val="0"/>
              </a:spcBef>
              <a:spcAft>
                <a:spcPts val="0"/>
              </a:spcAft>
              <a:buClr>
                <a:srgbClr val="666666"/>
              </a:buClr>
              <a:buSzPts val="1800"/>
              <a:buAutoNum type="arabicPeriod"/>
            </a:pPr>
            <a:r>
              <a:rPr lang="en" sz="1800">
                <a:solidFill>
                  <a:srgbClr val="666666"/>
                </a:solidFill>
              </a:rPr>
              <a:t>Measure of Central Tendency</a:t>
            </a:r>
            <a:endParaRPr sz="1800">
              <a:solidFill>
                <a:srgbClr val="666666"/>
              </a:solidFill>
            </a:endParaRPr>
          </a:p>
          <a:p>
            <a:pPr indent="-342900" lvl="0" marL="457200" rtl="0">
              <a:spcBef>
                <a:spcPts val="0"/>
              </a:spcBef>
              <a:spcAft>
                <a:spcPts val="0"/>
              </a:spcAft>
              <a:buClr>
                <a:srgbClr val="666666"/>
              </a:buClr>
              <a:buSzPts val="1800"/>
              <a:buAutoNum type="arabicPeriod"/>
            </a:pPr>
            <a:r>
              <a:rPr lang="en" sz="1800">
                <a:solidFill>
                  <a:srgbClr val="666666"/>
                </a:solidFill>
              </a:rPr>
              <a:t>Dropped Variables</a:t>
            </a:r>
            <a:endParaRPr sz="1800">
              <a:solidFill>
                <a:srgbClr val="666666"/>
              </a:solidFill>
            </a:endParaRPr>
          </a:p>
          <a:p>
            <a:pPr indent="-342900" lvl="0" marL="457200" rtl="0">
              <a:spcBef>
                <a:spcPts val="0"/>
              </a:spcBef>
              <a:spcAft>
                <a:spcPts val="0"/>
              </a:spcAft>
              <a:buClr>
                <a:srgbClr val="666666"/>
              </a:buClr>
              <a:buSzPts val="1800"/>
              <a:buAutoNum type="arabicPeriod"/>
            </a:pPr>
            <a:r>
              <a:rPr b="1" lang="en" sz="1800">
                <a:solidFill>
                  <a:srgbClr val="666666"/>
                </a:solidFill>
              </a:rPr>
              <a:t>Extreme Values</a:t>
            </a:r>
            <a:endParaRPr b="1" sz="1800">
              <a:solidFill>
                <a:srgbClr val="666666"/>
              </a:solidFill>
            </a:endParaRPr>
          </a:p>
          <a:p>
            <a:pPr indent="-342900" lvl="0" marL="457200" rtl="0">
              <a:spcBef>
                <a:spcPts val="0"/>
              </a:spcBef>
              <a:spcAft>
                <a:spcPts val="0"/>
              </a:spcAft>
              <a:buClr>
                <a:srgbClr val="666666"/>
              </a:buClr>
              <a:buSzPts val="1800"/>
              <a:buAutoNum type="arabicPeriod"/>
            </a:pPr>
            <a:r>
              <a:rPr lang="en" sz="1800">
                <a:solidFill>
                  <a:srgbClr val="666666"/>
                </a:solidFill>
              </a:rPr>
              <a:t>Binned NA into UNKWN</a:t>
            </a:r>
            <a:endParaRPr sz="1800">
              <a:solidFill>
                <a:srgbClr val="666666"/>
              </a:solidFill>
            </a:endParaRPr>
          </a:p>
          <a:p>
            <a:pPr indent="-342900" lvl="0" marL="457200" rtl="0">
              <a:spcBef>
                <a:spcPts val="0"/>
              </a:spcBef>
              <a:spcAft>
                <a:spcPts val="0"/>
              </a:spcAft>
              <a:buClr>
                <a:srgbClr val="666666"/>
              </a:buClr>
              <a:buSzPts val="1800"/>
              <a:buAutoNum type="arabicPeriod"/>
            </a:pPr>
            <a:r>
              <a:rPr lang="en" sz="1800">
                <a:solidFill>
                  <a:srgbClr val="666666"/>
                </a:solidFill>
              </a:rPr>
              <a:t>Factored Categoricals</a:t>
            </a:r>
            <a:endParaRPr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sz="1800">
              <a:solidFill>
                <a:srgbClr val="434343"/>
              </a:solidFill>
            </a:endParaRPr>
          </a:p>
        </p:txBody>
      </p:sp>
      <p:sp>
        <p:nvSpPr>
          <p:cNvPr id="173" name="Google Shape;173;p20"/>
          <p:cNvSpPr txBox="1"/>
          <p:nvPr/>
        </p:nvSpPr>
        <p:spPr>
          <a:xfrm>
            <a:off x="833650" y="4224250"/>
            <a:ext cx="40920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u="sng">
                <a:solidFill>
                  <a:schemeClr val="accent5"/>
                </a:solidFill>
                <a:hlinkClick r:id="rId3"/>
              </a:rPr>
              <a:t>Full R Markdown Here</a:t>
            </a:r>
            <a:endParaRPr/>
          </a:p>
        </p:txBody>
      </p:sp>
      <p:pic>
        <p:nvPicPr>
          <p:cNvPr id="174" name="Google Shape;174;p20"/>
          <p:cNvPicPr preferRelativeResize="0"/>
          <p:nvPr/>
        </p:nvPicPr>
        <p:blipFill>
          <a:blip r:embed="rId4">
            <a:alphaModFix/>
          </a:blip>
          <a:stretch>
            <a:fillRect/>
          </a:stretch>
        </p:blipFill>
        <p:spPr>
          <a:xfrm>
            <a:off x="4122400" y="1872746"/>
            <a:ext cx="4922524" cy="805125"/>
          </a:xfrm>
          <a:prstGeom prst="rect">
            <a:avLst/>
          </a:prstGeom>
          <a:noFill/>
          <a:ln>
            <a:noFill/>
          </a:ln>
        </p:spPr>
      </p:pic>
      <p:pic>
        <p:nvPicPr>
          <p:cNvPr id="175" name="Google Shape;175;p20"/>
          <p:cNvPicPr preferRelativeResize="0"/>
          <p:nvPr/>
        </p:nvPicPr>
        <p:blipFill>
          <a:blip r:embed="rId5">
            <a:alphaModFix/>
          </a:blip>
          <a:stretch>
            <a:fillRect/>
          </a:stretch>
        </p:blipFill>
        <p:spPr>
          <a:xfrm>
            <a:off x="4678676" y="2787150"/>
            <a:ext cx="3687075" cy="2275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Dimensionality Reduction</a:t>
            </a:r>
            <a:endParaRPr/>
          </a:p>
        </p:txBody>
      </p:sp>
      <p:sp>
        <p:nvSpPr>
          <p:cNvPr id="181" name="Google Shape;181;p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lnSpc>
                <a:spcPct val="142857"/>
              </a:lnSpc>
              <a:spcBef>
                <a:spcPts val="0"/>
              </a:spcBef>
              <a:spcAft>
                <a:spcPts val="0"/>
              </a:spcAft>
              <a:buNone/>
            </a:pPr>
            <a:r>
              <a:t/>
            </a:r>
            <a:endParaRPr>
              <a:solidFill>
                <a:srgbClr val="666666"/>
              </a:solidFill>
              <a:highlight>
                <a:srgbClr val="FFFFFF"/>
              </a:highlight>
            </a:endParaRPr>
          </a:p>
          <a:p>
            <a:pPr indent="0" lvl="0" marL="0" rtl="0">
              <a:spcBef>
                <a:spcPts val="0"/>
              </a:spcBef>
              <a:spcAft>
                <a:spcPts val="0"/>
              </a:spcAft>
              <a:buNone/>
            </a:pPr>
            <a:r>
              <a:t/>
            </a:r>
            <a:endParaRPr>
              <a:solidFill>
                <a:srgbClr val="666666"/>
              </a:solidFill>
            </a:endParaRPr>
          </a:p>
          <a:p>
            <a:pPr indent="0" lvl="0" marL="0" rtl="0">
              <a:spcBef>
                <a:spcPts val="1600"/>
              </a:spcBef>
              <a:spcAft>
                <a:spcPts val="1600"/>
              </a:spcAft>
              <a:buNone/>
            </a:pPr>
            <a:r>
              <a:t/>
            </a:r>
            <a:endParaRPr>
              <a:solidFill>
                <a:srgbClr val="666666"/>
              </a:solidFill>
            </a:endParaRPr>
          </a:p>
        </p:txBody>
      </p:sp>
      <p:sp>
        <p:nvSpPr>
          <p:cNvPr id="182" name="Google Shape;182;p21"/>
          <p:cNvSpPr/>
          <p:nvPr/>
        </p:nvSpPr>
        <p:spPr>
          <a:xfrm>
            <a:off x="284109" y="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83" name="Google Shape;183;p21"/>
          <p:cNvSpPr txBox="1"/>
          <p:nvPr>
            <p:ph idx="1" type="body"/>
          </p:nvPr>
        </p:nvSpPr>
        <p:spPr>
          <a:xfrm>
            <a:off x="284098" y="137550"/>
            <a:ext cx="1455600" cy="4704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1</a:t>
            </a:r>
            <a:endParaRPr>
              <a:solidFill>
                <a:srgbClr val="FFFFFF"/>
              </a:solidFill>
            </a:endParaRPr>
          </a:p>
        </p:txBody>
      </p:sp>
      <p:sp>
        <p:nvSpPr>
          <p:cNvPr id="184" name="Google Shape;184;p21"/>
          <p:cNvSpPr/>
          <p:nvPr/>
        </p:nvSpPr>
        <p:spPr>
          <a:xfrm>
            <a:off x="1760229"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85" name="Google Shape;185;p21"/>
          <p:cNvSpPr txBox="1"/>
          <p:nvPr>
            <p:ph idx="1" type="body"/>
          </p:nvPr>
        </p:nvSpPr>
        <p:spPr>
          <a:xfrm>
            <a:off x="2069492"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Step 2</a:t>
            </a:r>
            <a:endParaRPr>
              <a:solidFill>
                <a:srgbClr val="FFFFFF"/>
              </a:solidFill>
            </a:endParaRPr>
          </a:p>
        </p:txBody>
      </p:sp>
      <p:sp>
        <p:nvSpPr>
          <p:cNvPr id="186" name="Google Shape;186;p21"/>
          <p:cNvSpPr/>
          <p:nvPr/>
        </p:nvSpPr>
        <p:spPr>
          <a:xfrm>
            <a:off x="3415148" y="0"/>
            <a:ext cx="2051100" cy="7455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solidFill>
                <a:srgbClr val="FFFFFF"/>
              </a:solidFill>
            </a:endParaRPr>
          </a:p>
        </p:txBody>
      </p:sp>
      <p:sp>
        <p:nvSpPr>
          <p:cNvPr id="187" name="Google Shape;187;p21"/>
          <p:cNvSpPr txBox="1"/>
          <p:nvPr>
            <p:ph idx="1" type="body"/>
          </p:nvPr>
        </p:nvSpPr>
        <p:spPr>
          <a:xfrm>
            <a:off x="3710930"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000000"/>
                </a:solidFill>
              </a:rPr>
              <a:t>Step 3</a:t>
            </a:r>
            <a:endParaRPr>
              <a:solidFill>
                <a:srgbClr val="000000"/>
              </a:solidFill>
            </a:endParaRPr>
          </a:p>
        </p:txBody>
      </p:sp>
      <p:sp>
        <p:nvSpPr>
          <p:cNvPr id="188" name="Google Shape;188;p21"/>
          <p:cNvSpPr/>
          <p:nvPr/>
        </p:nvSpPr>
        <p:spPr>
          <a:xfrm>
            <a:off x="507006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89" name="Google Shape;189;p21"/>
          <p:cNvSpPr txBox="1"/>
          <p:nvPr>
            <p:ph idx="1" type="body"/>
          </p:nvPr>
        </p:nvSpPr>
        <p:spPr>
          <a:xfrm>
            <a:off x="5359874"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sp>
        <p:nvSpPr>
          <p:cNvPr id="190" name="Google Shape;190;p21"/>
          <p:cNvSpPr/>
          <p:nvPr/>
        </p:nvSpPr>
        <p:spPr>
          <a:xfrm>
            <a:off x="6724988" y="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91" name="Google Shape;191;p21"/>
          <p:cNvSpPr txBox="1"/>
          <p:nvPr>
            <p:ph idx="1" type="body"/>
          </p:nvPr>
        </p:nvSpPr>
        <p:spPr>
          <a:xfrm>
            <a:off x="7054687" y="137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5</a:t>
            </a:r>
            <a:endParaRPr>
              <a:solidFill>
                <a:schemeClr val="lt1"/>
              </a:solidFill>
            </a:endParaRPr>
          </a:p>
        </p:txBody>
      </p:sp>
      <p:sp>
        <p:nvSpPr>
          <p:cNvPr id="192" name="Google Shape;192;p21"/>
          <p:cNvSpPr txBox="1"/>
          <p:nvPr/>
        </p:nvSpPr>
        <p:spPr>
          <a:xfrm>
            <a:off x="471900" y="2013400"/>
            <a:ext cx="4092000" cy="4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Rows</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Dropping NA</a:t>
            </a:r>
            <a:endParaRPr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Removing Extreme Values</a:t>
            </a:r>
            <a:endParaRPr sz="1800">
              <a:solidFill>
                <a:srgbClr val="666666"/>
              </a:solidFill>
            </a:endParaRPr>
          </a:p>
          <a:p>
            <a:pPr indent="-342900" lvl="0" marL="457200" rtl="0">
              <a:spcBef>
                <a:spcPts val="0"/>
              </a:spcBef>
              <a:spcAft>
                <a:spcPts val="0"/>
              </a:spcAft>
              <a:buClr>
                <a:srgbClr val="666666"/>
              </a:buClr>
              <a:buSzPts val="1800"/>
              <a:buChar char="●"/>
            </a:pPr>
            <a:r>
              <a:rPr b="1" lang="en" sz="1800">
                <a:solidFill>
                  <a:srgbClr val="666666"/>
                </a:solidFill>
              </a:rPr>
              <a:t>Drop Outliers</a:t>
            </a:r>
            <a:endParaRPr b="1" sz="1800">
              <a:solidFill>
                <a:srgbClr val="666666"/>
              </a:solidFill>
            </a:endParaRPr>
          </a:p>
          <a:p>
            <a:pPr indent="-342900" lvl="0" marL="457200" rtl="0">
              <a:spcBef>
                <a:spcPts val="0"/>
              </a:spcBef>
              <a:spcAft>
                <a:spcPts val="0"/>
              </a:spcAft>
              <a:buClr>
                <a:srgbClr val="666666"/>
              </a:buClr>
              <a:buSzPts val="1800"/>
              <a:buChar char="●"/>
            </a:pPr>
            <a:r>
              <a:rPr lang="en" sz="1800">
                <a:solidFill>
                  <a:srgbClr val="666666"/>
                </a:solidFill>
              </a:rPr>
              <a:t>Normalize</a:t>
            </a:r>
            <a:endParaRPr sz="1800">
              <a:solidFill>
                <a:srgbClr val="666666"/>
              </a:solidFill>
            </a:endParaRPr>
          </a:p>
          <a:p>
            <a:pPr indent="0" lvl="0" marL="0" rtl="0">
              <a:spcBef>
                <a:spcPts val="0"/>
              </a:spcBef>
              <a:spcAft>
                <a:spcPts val="0"/>
              </a:spcAft>
              <a:buNone/>
            </a:pPr>
            <a:r>
              <a:t/>
            </a:r>
            <a:endParaRPr sz="1800">
              <a:solidFill>
                <a:srgbClr val="666666"/>
              </a:solidFill>
            </a:endParaRPr>
          </a:p>
          <a:p>
            <a:pPr indent="0" lvl="0" marL="0" rtl="0">
              <a:spcBef>
                <a:spcPts val="0"/>
              </a:spcBef>
              <a:spcAft>
                <a:spcPts val="0"/>
              </a:spcAft>
              <a:buNone/>
            </a:pPr>
            <a:r>
              <a:rPr lang="en" sz="1800">
                <a:solidFill>
                  <a:srgbClr val="666666"/>
                </a:solidFill>
              </a:rPr>
              <a:t>99,108 into 78,245 rows</a:t>
            </a:r>
            <a:endParaRPr sz="1800">
              <a:solidFill>
                <a:srgbClr val="666666"/>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sz="1800">
              <a:solidFill>
                <a:srgbClr val="434343"/>
              </a:solidFill>
            </a:endParaRPr>
          </a:p>
        </p:txBody>
      </p:sp>
      <p:pic>
        <p:nvPicPr>
          <p:cNvPr id="193" name="Google Shape;193;p21"/>
          <p:cNvPicPr preferRelativeResize="0"/>
          <p:nvPr/>
        </p:nvPicPr>
        <p:blipFill>
          <a:blip r:embed="rId3">
            <a:alphaModFix/>
          </a:blip>
          <a:stretch>
            <a:fillRect/>
          </a:stretch>
        </p:blipFill>
        <p:spPr>
          <a:xfrm>
            <a:off x="3752213" y="3758601"/>
            <a:ext cx="4990151" cy="601700"/>
          </a:xfrm>
          <a:prstGeom prst="rect">
            <a:avLst/>
          </a:prstGeom>
          <a:noFill/>
          <a:ln>
            <a:noFill/>
          </a:ln>
        </p:spPr>
      </p:pic>
      <p:pic>
        <p:nvPicPr>
          <p:cNvPr id="194" name="Google Shape;194;p21"/>
          <p:cNvPicPr preferRelativeResize="0"/>
          <p:nvPr/>
        </p:nvPicPr>
        <p:blipFill>
          <a:blip r:embed="rId4">
            <a:alphaModFix/>
          </a:blip>
          <a:stretch>
            <a:fillRect/>
          </a:stretch>
        </p:blipFill>
        <p:spPr>
          <a:xfrm>
            <a:off x="4334175" y="1861338"/>
            <a:ext cx="3826225" cy="1828175"/>
          </a:xfrm>
          <a:prstGeom prst="rect">
            <a:avLst/>
          </a:prstGeom>
          <a:noFill/>
          <a:ln>
            <a:noFill/>
          </a:ln>
        </p:spPr>
      </p:pic>
      <p:sp>
        <p:nvSpPr>
          <p:cNvPr id="195" name="Google Shape;195;p21"/>
          <p:cNvSpPr txBox="1"/>
          <p:nvPr/>
        </p:nvSpPr>
        <p:spPr>
          <a:xfrm>
            <a:off x="730650" y="4532975"/>
            <a:ext cx="4092000" cy="4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u="sng">
                <a:solidFill>
                  <a:schemeClr val="hlink"/>
                </a:solidFill>
                <a:hlinkClick r:id="rId5"/>
              </a:rPr>
              <a:t>Full R Markdown Here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