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7" r:id="rId2"/>
    <p:sldId id="289" r:id="rId3"/>
    <p:sldId id="288" r:id="rId4"/>
    <p:sldId id="286" r:id="rId5"/>
    <p:sldId id="282" r:id="rId6"/>
    <p:sldId id="259" r:id="rId7"/>
    <p:sldId id="260" r:id="rId8"/>
    <p:sldId id="274" r:id="rId9"/>
    <p:sldId id="275" r:id="rId10"/>
    <p:sldId id="261" r:id="rId11"/>
    <p:sldId id="262" r:id="rId12"/>
    <p:sldId id="273" r:id="rId13"/>
    <p:sldId id="276" r:id="rId14"/>
    <p:sldId id="264" r:id="rId15"/>
    <p:sldId id="292" r:id="rId16"/>
    <p:sldId id="281" r:id="rId17"/>
    <p:sldId id="263" r:id="rId18"/>
    <p:sldId id="265" r:id="rId19"/>
    <p:sldId id="272" r:id="rId20"/>
    <p:sldId id="266" r:id="rId21"/>
    <p:sldId id="277" r:id="rId22"/>
    <p:sldId id="269" r:id="rId23"/>
    <p:sldId id="278" r:id="rId24"/>
    <p:sldId id="270" r:id="rId25"/>
    <p:sldId id="279" r:id="rId26"/>
    <p:sldId id="271" r:id="rId27"/>
    <p:sldId id="268" r:id="rId28"/>
    <p:sldId id="280" r:id="rId29"/>
    <p:sldId id="293" r:id="rId30"/>
    <p:sldId id="290" r:id="rId31"/>
    <p:sldId id="291" r:id="rId32"/>
    <p:sldId id="267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11/9/2010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502A0-2A22-4053-87DB-A49A1760D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ECFB2-8AE7-463F-BA78-3395A84F79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AD993-E1A1-4830-9832-91AF7F474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D7D2A-1BAE-400D-B4B6-AE94372DC0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C1415-B1A8-492C-B7C6-94B7FBFAE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DF07F-76C4-454F-B8DD-1935FAB6C5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FC8E3-4FC0-4047-B5D6-F758D3251C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C26D4-932C-478F-A230-EF4C62E6E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A9634-C294-488D-8DB4-6764EAD2AD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CCE15-091A-4D6A-B3E0-FCFCC42F8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354DA-5701-411B-AE15-165F911C3A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899897-58A2-4F66-9561-F3C3577365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Bayesian learning and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Suppose the agent has to make decisions about the value of an unobserved </a:t>
            </a:r>
            <a:r>
              <a:rPr lang="en-US" sz="2800" i="1" dirty="0" smtClean="0"/>
              <a:t>query variable </a:t>
            </a:r>
            <a:r>
              <a:rPr lang="en-US" sz="2800" dirty="0" smtClean="0">
                <a:solidFill>
                  <a:srgbClr val="0066FF"/>
                </a:solidFill>
              </a:rPr>
              <a:t>X</a:t>
            </a:r>
            <a:r>
              <a:rPr lang="en-US" sz="2800" dirty="0" smtClean="0"/>
              <a:t> based on the values of an observed </a:t>
            </a:r>
            <a:r>
              <a:rPr lang="en-US" sz="2800" i="1" dirty="0" smtClean="0"/>
              <a:t>evidence variable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66FF"/>
                </a:solidFill>
              </a:rPr>
              <a:t>E </a:t>
            </a:r>
            <a:endParaRPr lang="en-US" sz="2800" dirty="0" smtClean="0"/>
          </a:p>
          <a:p>
            <a:r>
              <a:rPr lang="en-US" sz="2800" b="1" dirty="0" smtClean="0"/>
              <a:t>Inference problem: </a:t>
            </a:r>
            <a:r>
              <a:rPr lang="en-US" sz="2800" dirty="0" smtClean="0"/>
              <a:t>given some evidence </a:t>
            </a:r>
            <a:r>
              <a:rPr lang="en-US" sz="2800" dirty="0" smtClean="0">
                <a:solidFill>
                  <a:srgbClr val="0066FF"/>
                </a:solidFill>
              </a:rPr>
              <a:t>E = e</a:t>
            </a:r>
            <a:r>
              <a:rPr lang="en-US" sz="2800" dirty="0" smtClean="0"/>
              <a:t>, what is </a:t>
            </a:r>
            <a:r>
              <a:rPr lang="en-US" sz="2800" dirty="0" smtClean="0">
                <a:solidFill>
                  <a:srgbClr val="0066FF"/>
                </a:solidFill>
              </a:rPr>
              <a:t>P(X | e)</a:t>
            </a:r>
            <a:r>
              <a:rPr lang="en-US" sz="2800" dirty="0" smtClean="0"/>
              <a:t>?</a:t>
            </a:r>
          </a:p>
          <a:p>
            <a:r>
              <a:rPr lang="en-US" sz="2800" b="1" dirty="0" smtClean="0"/>
              <a:t>Learning problem: </a:t>
            </a:r>
            <a:r>
              <a:rPr lang="en-US" sz="2800" dirty="0" smtClean="0"/>
              <a:t>estimate the </a:t>
            </a:r>
            <a:r>
              <a:rPr lang="en-US" sz="2800" i="1" dirty="0" smtClean="0"/>
              <a:t>parameters</a:t>
            </a:r>
            <a:r>
              <a:rPr lang="en-US" sz="2800" dirty="0" smtClean="0"/>
              <a:t> of the probabilistic model </a:t>
            </a:r>
            <a:r>
              <a:rPr lang="en-US" sz="2800" dirty="0" smtClean="0">
                <a:solidFill>
                  <a:srgbClr val="0066FF"/>
                </a:solidFill>
              </a:rPr>
              <a:t>P(X | E) </a:t>
            </a:r>
            <a:r>
              <a:rPr lang="en-US" sz="2800" dirty="0" smtClean="0"/>
              <a:t>given a </a:t>
            </a:r>
            <a:r>
              <a:rPr lang="en-US" sz="2800" i="1" dirty="0" smtClean="0"/>
              <a:t>training sample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66FF"/>
                </a:solidFill>
              </a:rPr>
              <a:t>{(e</a:t>
            </a:r>
            <a:r>
              <a:rPr lang="en-US" sz="2800" baseline="-25000" dirty="0" smtClean="0">
                <a:solidFill>
                  <a:srgbClr val="0066FF"/>
                </a:solidFill>
              </a:rPr>
              <a:t>1</a:t>
            </a:r>
            <a:r>
              <a:rPr lang="en-US" sz="2800" dirty="0" smtClean="0">
                <a:solidFill>
                  <a:srgbClr val="0066FF"/>
                </a:solidFill>
              </a:rPr>
              <a:t>,x</a:t>
            </a:r>
            <a:r>
              <a:rPr lang="en-US" sz="2800" baseline="-25000" dirty="0" smtClean="0">
                <a:solidFill>
                  <a:srgbClr val="0066FF"/>
                </a:solidFill>
              </a:rPr>
              <a:t>1</a:t>
            </a:r>
            <a:r>
              <a:rPr lang="en-US" sz="2800" dirty="0" smtClean="0">
                <a:solidFill>
                  <a:srgbClr val="0066FF"/>
                </a:solidFill>
              </a:rPr>
              <a:t>), …, (</a:t>
            </a:r>
            <a:r>
              <a:rPr lang="en-US" sz="2800" dirty="0" err="1" smtClean="0">
                <a:solidFill>
                  <a:srgbClr val="0066FF"/>
                </a:solidFill>
              </a:rPr>
              <a:t>e</a:t>
            </a:r>
            <a:r>
              <a:rPr lang="en-US" sz="2800" baseline="-25000" dirty="0" err="1" smtClean="0">
                <a:solidFill>
                  <a:srgbClr val="0066FF"/>
                </a:solidFill>
              </a:rPr>
              <a:t>n</a:t>
            </a:r>
            <a:r>
              <a:rPr lang="en-US" sz="2800" dirty="0" err="1" smtClean="0">
                <a:solidFill>
                  <a:srgbClr val="0066FF"/>
                </a:solidFill>
              </a:rPr>
              <a:t>,x</a:t>
            </a:r>
            <a:r>
              <a:rPr lang="en-US" sz="2800" baseline="-25000" dirty="0" err="1" smtClean="0">
                <a:solidFill>
                  <a:srgbClr val="0066FF"/>
                </a:solidFill>
              </a:rPr>
              <a:t>n</a:t>
            </a:r>
            <a:r>
              <a:rPr lang="en-US" sz="2800" dirty="0" smtClean="0">
                <a:solidFill>
                  <a:srgbClr val="0066FF"/>
                </a:solidFill>
              </a:rPr>
              <a:t>)}</a:t>
            </a:r>
            <a:endParaRPr lang="en-US" sz="28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Burglar Alarm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 have a burglar alarm that is sometimes set </a:t>
            </a:r>
            <a:r>
              <a:rPr lang="en-US" sz="2400" dirty="0"/>
              <a:t>off by minor earthquakes. </a:t>
            </a:r>
            <a:r>
              <a:rPr lang="en-US" sz="2400" dirty="0" smtClean="0"/>
              <a:t>My two neighbors, John and Mary, promised to call me at work if they hear the </a:t>
            </a:r>
            <a:r>
              <a:rPr lang="en-US" sz="2400" dirty="0" smtClean="0"/>
              <a:t>alarm</a:t>
            </a:r>
            <a:endParaRPr lang="en-US" sz="2400" dirty="0" smtClean="0"/>
          </a:p>
          <a:p>
            <a:pPr lvl="1"/>
            <a:r>
              <a:rPr lang="en-US" sz="2000" dirty="0" smtClean="0"/>
              <a:t>Example inference task: suppose Mary calls and John doesn’t call. Is there a burglar?</a:t>
            </a:r>
            <a:endParaRPr lang="en-US" sz="2000" dirty="0"/>
          </a:p>
          <a:p>
            <a:r>
              <a:rPr lang="en-US" sz="2400" dirty="0" smtClean="0"/>
              <a:t>What are the random variables</a:t>
            </a:r>
            <a:r>
              <a:rPr lang="en-US" sz="2400" dirty="0"/>
              <a:t>?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i="1" dirty="0" smtClean="0">
                <a:solidFill>
                  <a:srgbClr val="0070C0"/>
                </a:solidFill>
              </a:rPr>
              <a:t>Burglary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Earthquake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>
                <a:solidFill>
                  <a:srgbClr val="0070C0"/>
                </a:solidFill>
              </a:rPr>
              <a:t>Alarm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 err="1">
                <a:solidFill>
                  <a:srgbClr val="0070C0"/>
                </a:solidFill>
              </a:rPr>
              <a:t>JohnCalls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i="1" dirty="0" err="1" smtClean="0">
                <a:solidFill>
                  <a:srgbClr val="0070C0"/>
                </a:solidFill>
              </a:rPr>
              <a:t>MaryCalls</a:t>
            </a:r>
            <a:endParaRPr lang="en-US" sz="2000" dirty="0"/>
          </a:p>
          <a:p>
            <a:r>
              <a:rPr lang="en-US" sz="2400" dirty="0" smtClean="0"/>
              <a:t>What are the direct influence relationships?</a:t>
            </a:r>
            <a:endParaRPr lang="en-US" sz="2400" dirty="0"/>
          </a:p>
          <a:p>
            <a:pPr lvl="1"/>
            <a:r>
              <a:rPr lang="en-US" sz="2000" dirty="0"/>
              <a:t>A burglar can set the alarm off</a:t>
            </a:r>
          </a:p>
          <a:p>
            <a:pPr lvl="1"/>
            <a:r>
              <a:rPr lang="en-US" sz="2000" dirty="0"/>
              <a:t>An earthquake can set the alarm off</a:t>
            </a:r>
          </a:p>
          <a:p>
            <a:pPr lvl="1"/>
            <a:r>
              <a:rPr lang="en-US" sz="2000" dirty="0"/>
              <a:t>The alarm can cause Mary to call</a:t>
            </a:r>
          </a:p>
          <a:p>
            <a:pPr lvl="1"/>
            <a:r>
              <a:rPr lang="en-US" sz="2000" dirty="0"/>
              <a:t>The alarm can cause John to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Burglar Alarm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11" y="14478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004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8194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69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14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05400" y="31242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What are the model parameters?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r>
              <a:rPr lang="en-US" dirty="0" smtClean="0"/>
              <a:t>Conditional probability distributions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438401"/>
          </a:xfrm>
        </p:spPr>
        <p:txBody>
          <a:bodyPr/>
          <a:lstStyle/>
          <a:p>
            <a:r>
              <a:rPr lang="en-US" sz="2400" dirty="0" smtClean="0"/>
              <a:t>To </a:t>
            </a:r>
            <a:r>
              <a:rPr lang="en-US" sz="2400" dirty="0" smtClean="0"/>
              <a:t>specify </a:t>
            </a:r>
            <a:r>
              <a:rPr lang="en-US" sz="2400" dirty="0" smtClean="0"/>
              <a:t>the full joint </a:t>
            </a:r>
            <a:r>
              <a:rPr lang="en-US" sz="2400" dirty="0" smtClean="0"/>
              <a:t>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</a:t>
            </a:r>
            <a:r>
              <a:rPr lang="en-US" sz="2400" dirty="0" smtClean="0"/>
              <a:t>parents: </a:t>
            </a:r>
            <a:br>
              <a:rPr lang="en-US" sz="2400" dirty="0" smtClean="0"/>
            </a:br>
            <a:r>
              <a:rPr lang="en-US" sz="2200" dirty="0" smtClean="0">
                <a:solidFill>
                  <a:srgbClr val="0066FF"/>
                </a:solidFill>
              </a:rPr>
              <a:t>P</a:t>
            </a:r>
            <a:r>
              <a:rPr lang="en-US" sz="2200" b="1" dirty="0" smtClean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</a:t>
            </a:r>
            <a:r>
              <a:rPr lang="en-US" sz="2200" dirty="0" smtClean="0">
                <a:solidFill>
                  <a:srgbClr val="0066FF"/>
                </a:solidFill>
              </a:rPr>
              <a:t>X</a:t>
            </a:r>
            <a:r>
              <a:rPr lang="en-US" sz="2200" baseline="-25000" dirty="0" smtClean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</a:t>
            </a:r>
            <a:r>
              <a:rPr lang="en-US" sz="2200" dirty="0" smtClean="0">
                <a:solidFill>
                  <a:srgbClr val="0066FF"/>
                </a:solidFill>
              </a:rPr>
              <a:t>Parents(X))</a:t>
            </a:r>
          </a:p>
        </p:txBody>
      </p:sp>
      <p:sp>
        <p:nvSpPr>
          <p:cNvPr id="4" name="Oval 3"/>
          <p:cNvSpPr/>
          <p:nvPr/>
        </p:nvSpPr>
        <p:spPr>
          <a:xfrm>
            <a:off x="22315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</a:t>
            </a:r>
            <a:r>
              <a:rPr lang="en-US" sz="1400" baseline="-25000" dirty="0" smtClean="0">
                <a:solidFill>
                  <a:schemeClr val="tx1"/>
                </a:solidFill>
              </a:rPr>
              <a:t>1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983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</a:t>
            </a:r>
            <a:r>
              <a:rPr lang="en-US" sz="1400" baseline="-25000" dirty="0" smtClean="0">
                <a:solidFill>
                  <a:schemeClr val="tx1"/>
                </a:solidFill>
              </a:rPr>
              <a:t>2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985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</a:t>
            </a:r>
            <a:r>
              <a:rPr lang="en-US" sz="1400" baseline="-25000" dirty="0" smtClean="0">
                <a:solidFill>
                  <a:schemeClr val="tx1"/>
                </a:solidFill>
              </a:rPr>
              <a:t>n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15" idx="1"/>
          </p:cNvCxnSpPr>
          <p:nvPr/>
        </p:nvCxnSpPr>
        <p:spPr>
          <a:xfrm rot="16200000" flipH="1">
            <a:off x="2479175" y="3981449"/>
            <a:ext cx="1221115" cy="11830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15" idx="0"/>
          </p:cNvCxnSpPr>
          <p:nvPr/>
        </p:nvCxnSpPr>
        <p:spPr>
          <a:xfrm rot="16200000" flipH="1">
            <a:off x="3145925" y="4381500"/>
            <a:ext cx="1143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5" idx="7"/>
          </p:cNvCxnSpPr>
          <p:nvPr/>
        </p:nvCxnSpPr>
        <p:spPr>
          <a:xfrm rot="5400000">
            <a:off x="4001261" y="4019550"/>
            <a:ext cx="1221115" cy="11068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03125" y="51054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49242" y="31242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22" name="Bent Arrow 21"/>
          <p:cNvSpPr/>
          <p:nvPr/>
        </p:nvSpPr>
        <p:spPr>
          <a:xfrm rot="5400000">
            <a:off x="5355725" y="4343400"/>
            <a:ext cx="9906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69925" y="5562600"/>
            <a:ext cx="2645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sz="2200" dirty="0" smtClean="0">
                <a:solidFill>
                  <a:srgbClr val="0066FF"/>
                </a:solidFill>
              </a:rPr>
              <a:t>P</a:t>
            </a:r>
            <a:r>
              <a:rPr lang="en-US" sz="2200" b="1" dirty="0" smtClean="0">
                <a:solidFill>
                  <a:srgbClr val="0066FF"/>
                </a:solidFill>
              </a:rPr>
              <a:t> </a:t>
            </a:r>
            <a:r>
              <a:rPr lang="en-US" sz="2200" dirty="0" smtClean="0">
                <a:solidFill>
                  <a:srgbClr val="0066FF"/>
                </a:solidFill>
              </a:rPr>
              <a:t>(X</a:t>
            </a:r>
            <a:r>
              <a:rPr lang="en-US" sz="2200" baseline="-25000" dirty="0" smtClean="0">
                <a:solidFill>
                  <a:srgbClr val="0066FF"/>
                </a:solidFill>
              </a:rPr>
              <a:t> </a:t>
            </a:r>
            <a:r>
              <a:rPr lang="en-US" sz="2200" dirty="0" smtClean="0">
                <a:solidFill>
                  <a:srgbClr val="0066FF"/>
                </a:solidFill>
              </a:rPr>
              <a:t>| Z</a:t>
            </a:r>
            <a:r>
              <a:rPr lang="en-US" sz="2200" baseline="-25000" dirty="0" smtClean="0">
                <a:solidFill>
                  <a:srgbClr val="0066FF"/>
                </a:solidFill>
              </a:rPr>
              <a:t>1</a:t>
            </a:r>
            <a:r>
              <a:rPr lang="en-US" sz="2200" dirty="0" smtClean="0">
                <a:solidFill>
                  <a:srgbClr val="0066FF"/>
                </a:solidFill>
              </a:rPr>
              <a:t>, …, Z</a:t>
            </a:r>
            <a:r>
              <a:rPr lang="en-US" sz="2200" baseline="-25000" dirty="0" smtClean="0">
                <a:solidFill>
                  <a:srgbClr val="0066FF"/>
                </a:solidFill>
              </a:rPr>
              <a:t>n</a:t>
            </a:r>
            <a:r>
              <a:rPr lang="en-US" sz="2200" dirty="0" smtClean="0">
                <a:solidFill>
                  <a:srgbClr val="0066FF"/>
                </a:solidFill>
              </a:rPr>
              <a:t>)</a:t>
            </a:r>
            <a:endParaRPr lang="en-US" sz="22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Burglar Alarm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11" y="14478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004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8194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69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14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joint probability distribution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For each node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we know </a:t>
            </a:r>
            <a:r>
              <a:rPr lang="en-US" sz="2400" dirty="0" smtClean="0">
                <a:solidFill>
                  <a:srgbClr val="0066FF"/>
                </a:solidFill>
              </a:rPr>
              <a:t>P(X</a:t>
            </a:r>
            <a:r>
              <a:rPr lang="en-US" sz="2400" baseline="-25000" dirty="0" smtClean="0">
                <a:solidFill>
                  <a:srgbClr val="0066FF"/>
                </a:solidFill>
              </a:rPr>
              <a:t>i</a:t>
            </a:r>
            <a:r>
              <a:rPr lang="en-US" sz="2400" dirty="0" smtClean="0">
                <a:solidFill>
                  <a:srgbClr val="0066FF"/>
                </a:solidFill>
              </a:rPr>
              <a:t> | Parents(X</a:t>
            </a:r>
            <a:r>
              <a:rPr lang="en-US" sz="2400" baseline="-25000" dirty="0" smtClean="0">
                <a:solidFill>
                  <a:srgbClr val="0066FF"/>
                </a:solidFill>
              </a:rPr>
              <a:t>i</a:t>
            </a:r>
            <a:r>
              <a:rPr lang="en-US" sz="2400" dirty="0" smtClean="0">
                <a:solidFill>
                  <a:srgbClr val="0066FF"/>
                </a:solidFill>
              </a:rPr>
              <a:t>))</a:t>
            </a:r>
          </a:p>
          <a:p>
            <a:r>
              <a:rPr lang="en-US" sz="2400" dirty="0" smtClean="0"/>
              <a:t>How do we get the full joint distribution </a:t>
            </a:r>
            <a:r>
              <a:rPr lang="en-US" sz="2400" dirty="0" smtClean="0">
                <a:solidFill>
                  <a:srgbClr val="0066FF"/>
                </a:solidFill>
              </a:rPr>
              <a:t>P(X</a:t>
            </a:r>
            <a:r>
              <a:rPr lang="en-US" sz="2400" baseline="-25000" dirty="0" smtClean="0">
                <a:solidFill>
                  <a:srgbClr val="0066FF"/>
                </a:solidFill>
              </a:rPr>
              <a:t>1</a:t>
            </a:r>
            <a:r>
              <a:rPr lang="en-US" sz="2400" dirty="0" smtClean="0">
                <a:solidFill>
                  <a:srgbClr val="0066FF"/>
                </a:solidFill>
              </a:rPr>
              <a:t>, …, X</a:t>
            </a:r>
            <a:r>
              <a:rPr lang="en-US" sz="2400" baseline="-25000" dirty="0" smtClean="0">
                <a:solidFill>
                  <a:srgbClr val="0066FF"/>
                </a:solidFill>
              </a:rPr>
              <a:t>n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Using chain rule: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For example, </a:t>
            </a:r>
            <a:r>
              <a:rPr lang="en-US" sz="2400" dirty="0" smtClean="0">
                <a:solidFill>
                  <a:srgbClr val="0066FF"/>
                </a:solidFill>
              </a:rPr>
              <a:t>P(j, m, a, </a:t>
            </a:r>
            <a:r>
              <a:rPr lang="en-US" sz="2400" dirty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b, </a:t>
            </a:r>
            <a:r>
              <a:rPr lang="en-US" sz="2400" dirty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0066FF"/>
                </a:solidFill>
              </a:rPr>
              <a:t>e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rgbClr val="0066FF"/>
                </a:solidFill>
              </a:rPr>
              <a:t>	= </a:t>
            </a:r>
            <a:r>
              <a:rPr lang="en-US" sz="2400" dirty="0" smtClean="0">
                <a:solidFill>
                  <a:srgbClr val="0066FF"/>
                </a:solidFill>
              </a:rPr>
              <a:t>P(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b) P(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e) P(a | 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b, 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e) P(j </a:t>
            </a:r>
            <a:r>
              <a:rPr lang="en-US" sz="2400" dirty="0">
                <a:solidFill>
                  <a:srgbClr val="0066FF"/>
                </a:solidFill>
              </a:rPr>
              <a:t>| a) </a:t>
            </a:r>
            <a:r>
              <a:rPr lang="en-US" sz="2400" dirty="0" smtClean="0">
                <a:solidFill>
                  <a:srgbClr val="0066FF"/>
                </a:solidFill>
              </a:rPr>
              <a:t>P(m </a:t>
            </a:r>
            <a:r>
              <a:rPr lang="en-US" sz="2400" dirty="0">
                <a:solidFill>
                  <a:srgbClr val="0066FF"/>
                </a:solidFill>
              </a:rPr>
              <a:t>| a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  <a:r>
              <a:rPr lang="en-US" sz="2400" dirty="0">
                <a:solidFill>
                  <a:srgbClr val="0066FF"/>
                </a:solidFill>
              </a:rPr>
              <a:t>
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12800" y="3048000"/>
          <a:ext cx="7569200" cy="838200"/>
        </p:xfrm>
        <a:graphic>
          <a:graphicData uri="http://schemas.openxmlformats.org/presentationml/2006/ole">
            <p:oleObj spid="_x0000_s10248" name="Equation" r:id="rId4" imgW="3898800" imgH="431640" progId="Equation.3">
              <p:embed/>
            </p:oleObj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411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438401"/>
          </a:xfrm>
        </p:spPr>
        <p:txBody>
          <a:bodyPr/>
          <a:lstStyle/>
          <a:p>
            <a:r>
              <a:rPr lang="en-US" sz="2800" dirty="0" smtClean="0"/>
              <a:t>Key assumption: X is conditionally independent of every </a:t>
            </a:r>
            <a:r>
              <a:rPr lang="en-US" sz="2800" i="1" dirty="0" smtClean="0"/>
              <a:t>non-descendant node</a:t>
            </a:r>
            <a:r>
              <a:rPr lang="en-US" sz="2800" dirty="0" smtClean="0"/>
              <a:t> given its parents</a:t>
            </a:r>
          </a:p>
          <a:p>
            <a:r>
              <a:rPr lang="en-US" sz="2800" dirty="0" smtClean="0"/>
              <a:t>Example: </a:t>
            </a:r>
            <a:r>
              <a:rPr lang="en-US" sz="2800" i="1" dirty="0" smtClean="0"/>
              <a:t>causal chain</a:t>
            </a:r>
          </a:p>
          <a:p>
            <a:endParaRPr lang="en-US" sz="2800" i="1" dirty="0" smtClean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dirty="0" smtClean="0"/>
              <a:t>Are X and Z independent?</a:t>
            </a:r>
          </a:p>
          <a:p>
            <a:r>
              <a:rPr lang="en-US" sz="2800" dirty="0" smtClean="0"/>
              <a:t>Is Z independent of X given Y?</a:t>
            </a:r>
            <a:endParaRPr lang="en-US" sz="28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8713" y="2705100"/>
            <a:ext cx="68865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990600" y="5486400"/>
          <a:ext cx="7467600" cy="838200"/>
        </p:xfrm>
        <a:graphic>
          <a:graphicData uri="http://schemas.openxmlformats.org/presentationml/2006/ole">
            <p:oleObj spid="_x0000_s99331" name="Equation" r:id="rId5" imgW="373356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4237"/>
            <a:ext cx="4038600" cy="4525963"/>
          </a:xfrm>
        </p:spPr>
        <p:txBody>
          <a:bodyPr/>
          <a:lstStyle/>
          <a:p>
            <a:r>
              <a:rPr lang="en-US" dirty="0" smtClean="0"/>
              <a:t>Common cause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Are X and Z independent?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 smtClean="0"/>
              <a:t>Are they conditionally independent given Y?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884237"/>
            <a:ext cx="4038600" cy="4525963"/>
          </a:xfrm>
        </p:spPr>
        <p:txBody>
          <a:bodyPr/>
          <a:lstStyle/>
          <a:p>
            <a:r>
              <a:rPr lang="en-US" dirty="0" smtClean="0"/>
              <a:t>Common effect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Are X and Z independent?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 smtClean="0"/>
              <a:t>Are they conditionally independent given Y?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No</a:t>
            </a: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24000"/>
            <a:ext cx="17290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Suppose we have a Boolean variable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with k Boolean </a:t>
            </a:r>
            <a:r>
              <a:rPr lang="en-US" sz="2400" dirty="0" smtClean="0"/>
              <a:t>parents. How many rows does its conditional probability table have? 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2</a:t>
            </a:r>
            <a:r>
              <a:rPr lang="en-US" sz="2000" baseline="30000" dirty="0" smtClean="0">
                <a:solidFill>
                  <a:srgbClr val="0066FF"/>
                </a:solidFill>
              </a:rPr>
              <a:t>k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</a:t>
            </a:r>
            <a:r>
              <a:rPr lang="en-US" sz="2000" dirty="0" smtClean="0"/>
              <a:t>all the </a:t>
            </a:r>
            <a:r>
              <a:rPr lang="en-US" sz="2000" dirty="0"/>
              <a:t>combinations of parent </a:t>
            </a:r>
            <a:r>
              <a:rPr lang="en-US" sz="2000" dirty="0" smtClean="0"/>
              <a:t>values</a:t>
            </a:r>
            <a:endParaRPr lang="en-US" sz="2000" dirty="0"/>
          </a:p>
          <a:p>
            <a:pPr lvl="1"/>
            <a:r>
              <a:rPr lang="en-US" sz="2000" dirty="0"/>
              <a:t>Each row requires one number p for X</a:t>
            </a:r>
            <a:r>
              <a:rPr lang="en-US" sz="2000" baseline="-25000" dirty="0"/>
              <a:t>i</a:t>
            </a:r>
            <a:r>
              <a:rPr lang="en-US" sz="2000" dirty="0"/>
              <a:t> = </a:t>
            </a:r>
            <a:r>
              <a:rPr lang="en-US" sz="2000" dirty="0" smtClean="0"/>
              <a:t>true</a:t>
            </a:r>
            <a:endParaRPr lang="en-US" sz="2400" dirty="0"/>
          </a:p>
          <a:p>
            <a:r>
              <a:rPr lang="en-US" sz="2400" dirty="0"/>
              <a:t>If each variable has no more than k parents, </a:t>
            </a:r>
            <a:r>
              <a:rPr lang="en-US" sz="2400" dirty="0" smtClean="0"/>
              <a:t>how many numbers does the complete </a:t>
            </a:r>
            <a:r>
              <a:rPr lang="en-US" sz="2400" dirty="0"/>
              <a:t>network </a:t>
            </a:r>
            <a:r>
              <a:rPr lang="en-US" sz="2400" dirty="0" smtClean="0"/>
              <a:t>require? 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O(n </a:t>
            </a:r>
            <a:r>
              <a:rPr lang="en-US" sz="2000" dirty="0" smtClean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 smtClean="0"/>
              <a:t>numbers</a:t>
            </a:r>
            <a:r>
              <a:rPr lang="en-US" sz="2000" dirty="0"/>
              <a:t> </a:t>
            </a:r>
            <a:r>
              <a:rPr lang="en-US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dirty="0"/>
              <a:t>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</a:t>
            </a:r>
            <a:r>
              <a:rPr lang="en-US" sz="2000" dirty="0" smtClean="0"/>
              <a:t>distribution</a:t>
            </a:r>
            <a:endParaRPr lang="en-US" sz="2400" dirty="0"/>
          </a:p>
          <a:p>
            <a:r>
              <a:rPr lang="en-US" sz="2400" dirty="0" smtClean="0"/>
              <a:t>How many nodes for the </a:t>
            </a:r>
            <a:r>
              <a:rPr lang="en-US" sz="2400" dirty="0"/>
              <a:t>burglary </a:t>
            </a:r>
            <a:r>
              <a:rPr lang="en-US" sz="2400" dirty="0" smtClean="0"/>
              <a:t>network? </a:t>
            </a:r>
          </a:p>
          <a:p>
            <a:pPr lvl="1">
              <a:buNone/>
            </a:pPr>
            <a:r>
              <a:rPr lang="en-US" sz="2000" dirty="0" smtClean="0"/>
              <a:t>1 </a:t>
            </a:r>
            <a:r>
              <a:rPr lang="en-US" sz="2000" dirty="0"/>
              <a:t>+ 1 + 4 + 2 + 2 = 10 numbers </a:t>
            </a:r>
            <a:r>
              <a:rPr lang="en-US" sz="2000" dirty="0" smtClean="0"/>
              <a:t>(</a:t>
            </a:r>
            <a:r>
              <a:rPr lang="en-US" sz="2000" dirty="0"/>
              <a:t>vs.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Choose </a:t>
            </a:r>
            <a:r>
              <a:rPr lang="en-US" sz="2400" dirty="0"/>
              <a:t>an ordering of variables X</a:t>
            </a:r>
            <a:r>
              <a:rPr lang="en-US" sz="2400" baseline="-25000" dirty="0"/>
              <a:t>1</a:t>
            </a:r>
            <a:r>
              <a:rPr lang="en-US" sz="2400" dirty="0" smtClean="0"/>
              <a:t>, … , X</a:t>
            </a:r>
            <a:r>
              <a:rPr lang="en-US" sz="2400" baseline="-25000" dirty="0" smtClean="0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sz="2400" dirty="0"/>
              <a:t>add X</a:t>
            </a:r>
            <a:r>
              <a:rPr lang="en-US" sz="2400" baseline="-25000" dirty="0"/>
              <a:t>i</a:t>
            </a:r>
            <a:r>
              <a:rPr lang="en-US" sz="2400" dirty="0"/>
              <a:t> to the </a:t>
            </a:r>
            <a:r>
              <a:rPr lang="en-US" sz="2400" dirty="0" smtClean="0"/>
              <a:t>network</a:t>
            </a:r>
            <a:endParaRPr lang="en-US" sz="2400" dirty="0"/>
          </a:p>
          <a:p>
            <a:pPr marL="914400" lvl="1" indent="-457200"/>
            <a:r>
              <a:rPr lang="en-US" sz="2400" dirty="0"/>
              <a:t>select parents from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i-1</a:t>
            </a:r>
            <a:r>
              <a:rPr lang="en-US" sz="2400" dirty="0"/>
              <a:t> such </a:t>
            </a:r>
            <a:r>
              <a:rPr lang="en-US" sz="2400" dirty="0" smtClean="0"/>
              <a:t>that</a:t>
            </a:r>
            <a:br>
              <a:rPr lang="en-US" sz="2400" dirty="0" smtClean="0"/>
            </a:br>
            <a:r>
              <a:rPr lang="fr-FR" sz="2400" dirty="0" smtClean="0">
                <a:solidFill>
                  <a:srgbClr val="0066FF"/>
                </a:solidFill>
              </a:rPr>
              <a:t>P(X</a:t>
            </a:r>
            <a:r>
              <a:rPr lang="fr-FR" sz="2400" baseline="-25000" dirty="0" smtClean="0">
                <a:solidFill>
                  <a:srgbClr val="0066FF"/>
                </a:solidFill>
              </a:rPr>
              <a:t>i</a:t>
            </a:r>
            <a:r>
              <a:rPr lang="fr-FR" sz="2400" dirty="0" smtClean="0">
                <a:solidFill>
                  <a:srgbClr val="0066FF"/>
                </a:solidFill>
              </a:rPr>
              <a:t> </a:t>
            </a:r>
            <a:r>
              <a:rPr lang="fr-FR" sz="2400" dirty="0">
                <a:solidFill>
                  <a:srgbClr val="0066FF"/>
                </a:solidFill>
              </a:rPr>
              <a:t>| Parents(X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)) = </a:t>
            </a:r>
            <a:r>
              <a:rPr lang="fr-FR" sz="2400" dirty="0" smtClean="0">
                <a:solidFill>
                  <a:srgbClr val="0066FF"/>
                </a:solidFill>
              </a:rPr>
              <a:t>P(X</a:t>
            </a:r>
            <a:r>
              <a:rPr lang="fr-FR" sz="2400" baseline="-25000" dirty="0" smtClean="0">
                <a:solidFill>
                  <a:srgbClr val="0066FF"/>
                </a:solidFill>
              </a:rPr>
              <a:t>i</a:t>
            </a:r>
            <a:r>
              <a:rPr lang="fr-FR" sz="2400" dirty="0" smtClean="0">
                <a:solidFill>
                  <a:srgbClr val="0066FF"/>
                </a:solidFill>
              </a:rPr>
              <a:t> </a:t>
            </a:r>
            <a:r>
              <a:rPr lang="fr-FR" sz="2400" dirty="0">
                <a:solidFill>
                  <a:srgbClr val="0066FF"/>
                </a:solidFill>
              </a:rPr>
              <a:t>| X</a:t>
            </a:r>
            <a:r>
              <a:rPr lang="fr-FR" sz="2400" baseline="-25000" dirty="0">
                <a:solidFill>
                  <a:srgbClr val="0066FF"/>
                </a:solidFill>
              </a:rPr>
              <a:t>1</a:t>
            </a:r>
            <a:r>
              <a:rPr lang="fr-FR" sz="2400" dirty="0">
                <a:solidFill>
                  <a:srgbClr val="0066FF"/>
                </a:solidFill>
              </a:rPr>
              <a:t>, ... X</a:t>
            </a:r>
            <a:r>
              <a:rPr lang="fr-FR" sz="2400" baseline="-25000" dirty="0">
                <a:solidFill>
                  <a:srgbClr val="0066FF"/>
                </a:solidFill>
              </a:rPr>
              <a:t>i-1</a:t>
            </a:r>
            <a:r>
              <a:rPr lang="fr-FR" sz="2400" dirty="0" smtClean="0">
                <a:solidFill>
                  <a:srgbClr val="0066FF"/>
                </a:solidFill>
              </a:rPr>
              <a:t>)</a:t>
            </a:r>
            <a:endParaRPr lang="fr-FR" sz="2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P(J)?
</a:t>
            </a:r>
          </a:p>
          <a:p>
            <a:endParaRPr lang="en-US" sz="2400" i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0486" name="Picture 6" descr="burglary-make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Example of model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model: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Model parameters:</a:t>
            </a:r>
          </a:p>
          <a:p>
            <a:endParaRPr lang="en-US" dirty="0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371600" y="1752600"/>
          <a:ext cx="6096000" cy="1704712"/>
        </p:xfrm>
        <a:graphic>
          <a:graphicData uri="http://schemas.openxmlformats.org/presentationml/2006/ole">
            <p:oleObj spid="_x0000_s96258" name="Equation" r:id="rId4" imgW="3174840" imgH="88884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51816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724400"/>
            <a:ext cx="1600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4724400"/>
            <a:ext cx="1600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588" y="407806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Likelihood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of spam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6869" y="472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988" y="407806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Likelihood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¬</a:t>
            </a:r>
            <a:r>
              <a:rPr lang="en-US" dirty="0" smtClean="0">
                <a:solidFill>
                  <a:srgbClr val="FF0000"/>
                </a:solidFill>
              </a:rPr>
              <a:t>spam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</a:t>
            </a:r>
            <a:r>
              <a:rPr lang="en-US" sz="2400" dirty="0" smtClean="0">
                <a:solidFill>
                  <a:srgbClr val="0066FF"/>
                </a:solidFill>
              </a:rPr>
              <a:t>)?</a:t>
            </a: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9400" y="35814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</a:t>
            </a:r>
            <a:r>
              <a:rPr lang="en-US" sz="2400" dirty="0" smtClean="0">
                <a:solidFill>
                  <a:srgbClr val="0066FF"/>
                </a:solidFill>
              </a:rPr>
              <a:t>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P(A)?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</a:t>
            </a:r>
            <a:r>
              <a:rPr lang="en-US" sz="2400" dirty="0">
                <a:solidFill>
                  <a:srgbClr val="0066FF"/>
                </a:solidFill>
              </a:rPr>
              <a:t>| J, M) = P(A | J</a:t>
            </a:r>
            <a:r>
              <a:rPr lang="en-US" sz="2400" dirty="0" smtClean="0">
                <a:solidFill>
                  <a:srgbClr val="0066FF"/>
                </a:solidFill>
              </a:rPr>
              <a:t>)?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</a:t>
            </a:r>
            <a:r>
              <a:rPr lang="en-US" sz="2400" dirty="0">
                <a:solidFill>
                  <a:srgbClr val="0066FF"/>
                </a:solidFill>
              </a:rPr>
              <a:t>| J, M) = </a:t>
            </a:r>
            <a:r>
              <a:rPr lang="en-US" sz="2400" dirty="0" smtClean="0">
                <a:solidFill>
                  <a:srgbClr val="0066FF"/>
                </a:solidFill>
              </a:rPr>
              <a:t>P(A | M)?</a:t>
            </a:r>
            <a:endParaRPr lang="en-US" dirty="0">
              <a:solidFill>
                <a:srgbClr val="0066FF"/>
              </a:solidFill>
            </a:endParaRPr>
          </a:p>
          <a:p>
            <a:pPr>
              <a:buFontTx/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i="1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P(J | M) = P(J)?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</a:t>
            </a:r>
            <a:r>
              <a:rPr lang="en-US" sz="2400" dirty="0" smtClean="0">
                <a:solidFill>
                  <a:srgbClr val="0066FF"/>
                </a:solidFill>
              </a:rPr>
              <a:t>P(A)?	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</a:t>
            </a:r>
            <a:r>
              <a:rPr lang="en-US" sz="2400" dirty="0" smtClean="0">
                <a:solidFill>
                  <a:srgbClr val="0066FF"/>
                </a:solidFill>
              </a:rPr>
              <a:t>J, </a:t>
            </a:r>
            <a:r>
              <a:rPr lang="en-US" sz="2400" dirty="0" smtClean="0">
                <a:solidFill>
                  <a:srgbClr val="0066FF"/>
                </a:solidFill>
              </a:rPr>
              <a:t>M) </a:t>
            </a:r>
            <a:r>
              <a:rPr lang="en-US" sz="2400" dirty="0" smtClean="0">
                <a:solidFill>
                  <a:srgbClr val="0066FF"/>
                </a:solidFill>
              </a:rPr>
              <a:t>= P(A | J)?	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</a:t>
            </a:r>
            <a:r>
              <a:rPr lang="en-US" sz="2400" dirty="0" smtClean="0">
                <a:solidFill>
                  <a:srgbClr val="0066FF"/>
                </a:solidFill>
              </a:rPr>
              <a:t>M)?</a:t>
            </a:r>
            <a:r>
              <a:rPr lang="en-US" sz="2400" dirty="0" smtClean="0">
                <a:solidFill>
                  <a:srgbClr val="0066FF"/>
                </a:solidFill>
              </a:rPr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715000" y="44958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i="1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</a:t>
            </a:r>
            <a:r>
              <a:rPr lang="en-US" sz="2400" dirty="0" smtClean="0">
                <a:solidFill>
                  <a:srgbClr val="0066FF"/>
                </a:solidFill>
              </a:rPr>
              <a:t>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P(A | J, M) = </a:t>
            </a:r>
            <a:r>
              <a:rPr lang="en-US" sz="2400" dirty="0" smtClean="0">
                <a:solidFill>
                  <a:srgbClr val="0066FF"/>
                </a:solidFill>
              </a:rPr>
              <a:t>P(A)?	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</a:t>
            </a:r>
            <a:r>
              <a:rPr lang="en-US" sz="2400" dirty="0">
                <a:solidFill>
                  <a:srgbClr val="0066FF"/>
                </a:solidFill>
              </a:rPr>
              <a:t>| J, M) = </a:t>
            </a:r>
            <a:r>
              <a:rPr lang="en-US" sz="2400" dirty="0" smtClean="0">
                <a:solidFill>
                  <a:srgbClr val="0066FF"/>
                </a:solidFill>
              </a:rPr>
              <a:t>P(A | J)?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M)?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</a:t>
            </a:r>
            <a:r>
              <a:rPr lang="en-US" sz="2400" dirty="0">
                <a:solidFill>
                  <a:srgbClr val="0066FF"/>
                </a:solidFill>
              </a:rPr>
              <a:t>| A, J, M) = </a:t>
            </a:r>
            <a:r>
              <a:rPr lang="en-US" sz="2400" dirty="0" smtClean="0">
                <a:solidFill>
                  <a:srgbClr val="0066FF"/>
                </a:solidFill>
              </a:rPr>
              <a:t>P(B)? </a:t>
            </a:r>
            <a:endParaRPr lang="en-US" sz="2400" dirty="0">
              <a:solidFill>
                <a:srgbClr val="0066FF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P(B | A, J, M) = </a:t>
            </a:r>
            <a:r>
              <a:rPr lang="en-US" sz="2400" dirty="0" smtClean="0">
                <a:solidFill>
                  <a:srgbClr val="0066FF"/>
                </a:solidFill>
              </a:rPr>
              <a:t>P(B | A)?</a:t>
            </a:r>
            <a:endParaRPr lang="en-US" sz="2400" dirty="0">
              <a:solidFill>
                <a:srgbClr val="0066FF"/>
              </a:solidFill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P(J | M) = P(J</a:t>
            </a:r>
            <a:r>
              <a:rPr lang="en-US" sz="2400" dirty="0" smtClean="0">
                <a:solidFill>
                  <a:srgbClr val="0066FF"/>
                </a:solidFill>
              </a:rPr>
              <a:t>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P(A)?	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J)?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M)?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P(B)? </a:t>
            </a:r>
            <a:r>
              <a:rPr lang="en-US" sz="2400" dirty="0" smtClean="0">
                <a:solidFill>
                  <a:srgbClr val="0066FF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 | A</a:t>
            </a:r>
            <a:r>
              <a:rPr lang="en-US" sz="2400" dirty="0" smtClean="0">
                <a:solidFill>
                  <a:srgbClr val="0066FF"/>
                </a:solidFill>
              </a:rPr>
              <a:t>)?		</a:t>
            </a:r>
            <a:r>
              <a:rPr lang="en-US" sz="2400" dirty="0" smtClean="0">
                <a:solidFill>
                  <a:srgbClr val="FF0000"/>
                </a:solidFill>
              </a:rPr>
              <a:t>Yes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239000" y="4648200"/>
            <a:ext cx="1447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P(J | M) = P(J)?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P(A)?	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J)?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M)?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P(B)? 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 | A)?		</a:t>
            </a:r>
            <a:r>
              <a:rPr lang="en-US" sz="2400" dirty="0" smtClean="0">
                <a:solidFill>
                  <a:srgbClr val="FF0000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P(E </a:t>
            </a:r>
            <a:r>
              <a:rPr lang="en-US" sz="2400" dirty="0">
                <a:solidFill>
                  <a:srgbClr val="0066FF"/>
                </a:solidFill>
              </a:rPr>
              <a:t>| B, A ,J, M) = </a:t>
            </a:r>
            <a:r>
              <a:rPr lang="en-US" sz="2400" dirty="0" smtClean="0">
                <a:solidFill>
                  <a:srgbClr val="0066FF"/>
                </a:solidFill>
              </a:rPr>
              <a:t>P(E)?</a:t>
            </a:r>
            <a:endParaRPr lang="en-US" sz="2400" dirty="0">
              <a:solidFill>
                <a:srgbClr val="0066FF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66FF"/>
                </a:solidFill>
              </a:rPr>
              <a:t>P(E | B, A, J, M) = P(E | A, B)?</a:t>
            </a:r>
            <a:endParaRPr lang="en-US" dirty="0">
              <a:solidFill>
                <a:srgbClr val="0066FF"/>
              </a:solidFill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6712" y="2587752"/>
            <a:ext cx="3425571" cy="2981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P(J | M) = P(J)?</a:t>
            </a:r>
            <a:r>
              <a:rPr lang="en-US" sz="2400" dirty="0" smtClean="0">
                <a:solidFill>
                  <a:srgbClr val="0070C0"/>
                </a:solidFill>
              </a:rPr>
              <a:t>	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P(A)?	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J)?</a:t>
            </a:r>
            <a:r>
              <a:rPr lang="en-US" sz="2400" dirty="0" smtClean="0">
                <a:solidFill>
                  <a:srgbClr val="0070C0"/>
                </a:solidFill>
              </a:rPr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P(A | J, M) = P(A | M)?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P(B)? 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P(B | A, J, M) = P(B | A)?		</a:t>
            </a:r>
            <a:r>
              <a:rPr lang="en-US" sz="2400" dirty="0" smtClean="0">
                <a:solidFill>
                  <a:srgbClr val="FF0000"/>
                </a:solidFill>
              </a:rPr>
              <a:t>Yes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P(E | B, A ,J, M) = P(E</a:t>
            </a:r>
            <a:r>
              <a:rPr lang="en-US" sz="2400" dirty="0" smtClean="0">
                <a:solidFill>
                  <a:srgbClr val="0066FF"/>
                </a:solidFill>
              </a:rPr>
              <a:t>)?		</a:t>
            </a:r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0066FF"/>
                </a:solidFill>
              </a:rPr>
              <a:t>P(E | B, A, J, M) = P(E | A, B</a:t>
            </a:r>
            <a:r>
              <a:rPr lang="en-US" sz="2400" dirty="0" smtClean="0">
                <a:solidFill>
                  <a:srgbClr val="0066FF"/>
                </a:solidFill>
              </a:rPr>
              <a:t>)?	</a:t>
            </a:r>
            <a:r>
              <a:rPr lang="en-US" sz="2400" dirty="0" smtClean="0">
                <a:solidFill>
                  <a:srgbClr val="FF0000"/>
                </a:solidFill>
              </a:rPr>
              <a:t>Yes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9462" name="Picture 6" descr="burglary-make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9043" y="2590800"/>
            <a:ext cx="3414124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Deciding conditional independence is hard in </a:t>
            </a:r>
            <a:r>
              <a:rPr lang="en-US" sz="2400" dirty="0" err="1"/>
              <a:t>noncausal</a:t>
            </a:r>
            <a:r>
              <a:rPr lang="en-US" sz="2400" dirty="0"/>
              <a:t> </a:t>
            </a:r>
            <a:r>
              <a:rPr lang="en-US" sz="2400" dirty="0" smtClean="0"/>
              <a:t>directions</a:t>
            </a:r>
            <a:endParaRPr lang="en-US" sz="2400" dirty="0"/>
          </a:p>
          <a:p>
            <a:pPr lvl="1"/>
            <a:r>
              <a:rPr lang="en-US" sz="2000" dirty="0" smtClean="0"/>
              <a:t>The causal direction seems much more natural</a:t>
            </a:r>
            <a:endParaRPr lang="en-US" sz="2000" dirty="0"/>
          </a:p>
          <a:p>
            <a:r>
              <a:rPr lang="en-US" sz="2400" dirty="0"/>
              <a:t>Network is less compact: 1 + 2 + 4 + 2 + 4 = 13 numbers </a:t>
            </a:r>
            <a:r>
              <a:rPr lang="en-US" sz="2400" dirty="0" smtClean="0"/>
              <a:t>needed</a:t>
            </a:r>
            <a:endParaRPr lang="en-US" sz="2400" dirty="0"/>
          </a:p>
        </p:txBody>
      </p:sp>
      <p:pic>
        <p:nvPicPr>
          <p:cNvPr id="16389" name="Picture 5" descr="burglary-make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371600"/>
            <a:ext cx="2743200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sz="3600" dirty="0" smtClean="0"/>
              <a:t>A more realistic </a:t>
            </a:r>
            <a:r>
              <a:rPr lang="en-US" sz="3600" dirty="0" err="1" smtClean="0"/>
              <a:t>Bayes</a:t>
            </a:r>
            <a:r>
              <a:rPr lang="en-US" sz="3600" dirty="0" smtClean="0"/>
              <a:t> Network: </a:t>
            </a:r>
            <a:br>
              <a:rPr lang="en-US" sz="3600" dirty="0" smtClean="0"/>
            </a:br>
            <a:r>
              <a:rPr lang="en-US" sz="3600" dirty="0" smtClean="0"/>
              <a:t>Car diagnosis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Initial observation:</a:t>
            </a:r>
            <a:r>
              <a:rPr lang="en-US" sz="2000" dirty="0" smtClean="0"/>
              <a:t> car won’t start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Orange:</a:t>
            </a:r>
            <a:r>
              <a:rPr lang="en-US" sz="2000" dirty="0" smtClean="0"/>
              <a:t> “broken, so fix it” nodes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Green:</a:t>
            </a:r>
            <a:r>
              <a:rPr lang="en-US" sz="2000" dirty="0" smtClean="0"/>
              <a:t> testable evidence</a:t>
            </a:r>
          </a:p>
          <a:p>
            <a:r>
              <a:rPr lang="en-US" sz="2000" dirty="0" smtClean="0">
                <a:solidFill>
                  <a:srgbClr val="B2B2B2"/>
                </a:solidFill>
              </a:rPr>
              <a:t>Gray:</a:t>
            </a:r>
            <a:r>
              <a:rPr lang="en-US" sz="2000" dirty="0" smtClean="0"/>
              <a:t> “hidden </a:t>
            </a:r>
            <a:r>
              <a:rPr lang="en-US" sz="2000" dirty="0" smtClean="0"/>
              <a:t>variables” </a:t>
            </a:r>
            <a:r>
              <a:rPr lang="en-US" sz="2000" dirty="0" smtClean="0"/>
              <a:t>to ensure sparse structure, reduce </a:t>
            </a:r>
            <a:r>
              <a:rPr lang="en-US" sz="2000" dirty="0" err="1" smtClean="0"/>
              <a:t>parameteres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dirty="0" smtClean="0"/>
              <a:t>Car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34" y="990601"/>
            <a:ext cx="884636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 smtClean="0"/>
              <a:t>Example of model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model: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Model parameters (</a:t>
            </a:r>
            <a:r>
              <a:rPr lang="en-US" dirty="0" smtClean="0">
                <a:sym typeface="Symbol"/>
              </a:rPr>
              <a:t>)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262063" y="1752600"/>
          <a:ext cx="6315075" cy="1704975"/>
        </p:xfrm>
        <a:graphic>
          <a:graphicData uri="http://schemas.openxmlformats.org/presentationml/2006/ole">
            <p:oleObj spid="_x0000_s95234" name="Equation" r:id="rId4" imgW="3288960" imgH="88884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0" y="5181600"/>
            <a:ext cx="1371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1400" y="4724400"/>
            <a:ext cx="1600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4724400"/>
            <a:ext cx="1600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29588" y="407806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Likelihood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of spam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96869" y="472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86988" y="407806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Likelihood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of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cs typeface="Times New Roman"/>
              </a:rPr>
              <a:t>¬</a:t>
            </a:r>
            <a:r>
              <a:rPr lang="en-US" dirty="0" smtClean="0">
                <a:solidFill>
                  <a:srgbClr val="FF0000"/>
                </a:solidFill>
              </a:rPr>
              <a:t>spam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944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Causal Protein-Signaling Networks Derived from </a:t>
            </a:r>
            <a:r>
              <a:rPr lang="en-US" sz="1600" dirty="0" err="1" smtClean="0"/>
              <a:t>Multiparameter</a:t>
            </a:r>
            <a:r>
              <a:rPr lang="en-US" sz="1600" dirty="0" smtClean="0"/>
              <a:t> Single-Cell Data </a:t>
            </a:r>
          </a:p>
          <a:p>
            <a:pPr>
              <a:buNone/>
            </a:pPr>
            <a:r>
              <a:rPr lang="en-US" sz="1600" dirty="0" smtClean="0"/>
              <a:t>Karen Sachs, Omar Perez, Dana </a:t>
            </a:r>
            <a:r>
              <a:rPr lang="en-US" sz="1600" dirty="0" err="1" smtClean="0"/>
              <a:t>Pe'er</a:t>
            </a:r>
            <a:r>
              <a:rPr lang="en-US" sz="1600" dirty="0" smtClean="0"/>
              <a:t>, Douglas A. </a:t>
            </a:r>
            <a:r>
              <a:rPr lang="en-US" sz="1600" dirty="0" err="1" smtClean="0"/>
              <a:t>Lauffenburger</a:t>
            </a:r>
            <a:r>
              <a:rPr lang="en-US" sz="1600" dirty="0" smtClean="0"/>
              <a:t>, and Garry P. Nolan</a:t>
            </a:r>
          </a:p>
          <a:p>
            <a:pPr>
              <a:buNone/>
            </a:pPr>
            <a:r>
              <a:rPr lang="en-US" sz="1600" dirty="0" smtClean="0"/>
              <a:t>(22 April 2005) </a:t>
            </a:r>
            <a:r>
              <a:rPr lang="en-US" sz="1600" i="1" dirty="0" smtClean="0"/>
              <a:t>Science</a:t>
            </a:r>
            <a:r>
              <a:rPr lang="en-US" sz="1600" dirty="0" smtClean="0"/>
              <a:t> </a:t>
            </a:r>
            <a:r>
              <a:rPr lang="en-US" sz="1600" b="1" dirty="0" smtClean="0"/>
              <a:t>308</a:t>
            </a:r>
            <a:r>
              <a:rPr lang="en-US" sz="1600" dirty="0" smtClean="0"/>
              <a:t> (5721), 523.</a:t>
            </a:r>
            <a:endParaRPr lang="en-US" sz="1600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914400"/>
            <a:ext cx="5403338" cy="44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944563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Describing Visual Scenes Using Transformed Objects and Parts</a:t>
            </a:r>
          </a:p>
          <a:p>
            <a:pPr>
              <a:buNone/>
            </a:pPr>
            <a:r>
              <a:rPr lang="en-US" sz="1600" dirty="0" smtClean="0"/>
              <a:t>E. </a:t>
            </a:r>
            <a:r>
              <a:rPr lang="en-US" sz="1600" dirty="0" err="1" smtClean="0"/>
              <a:t>Sudderth</a:t>
            </a:r>
            <a:r>
              <a:rPr lang="en-US" sz="1600" dirty="0" smtClean="0"/>
              <a:t>, A. </a:t>
            </a:r>
            <a:r>
              <a:rPr lang="en-US" sz="1600" dirty="0" err="1" smtClean="0"/>
              <a:t>Torralba</a:t>
            </a:r>
            <a:r>
              <a:rPr lang="en-US" sz="1600" dirty="0" smtClean="0"/>
              <a:t>, W. T. Freeman, and A. </a:t>
            </a:r>
            <a:r>
              <a:rPr lang="en-US" sz="1600" dirty="0" err="1" smtClean="0"/>
              <a:t>Willsky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International Journal of Computer Vision, No. 1-3, May 2008, pp. 291-330.</a:t>
            </a:r>
            <a:endParaRPr lang="en-US" sz="16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3" y="1076325"/>
            <a:ext cx="90582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 networks provide a natural representation for (causally induced) conditional independence</a:t>
            </a:r>
          </a:p>
          <a:p>
            <a:r>
              <a:rPr lang="en-US" dirty="0"/>
              <a:t>Topology + </a:t>
            </a:r>
            <a:r>
              <a:rPr lang="en-US" dirty="0" smtClean="0"/>
              <a:t>conditional probability tables</a:t>
            </a:r>
            <a:endParaRPr lang="en-US" dirty="0"/>
          </a:p>
          <a:p>
            <a:r>
              <a:rPr lang="en-US" dirty="0"/>
              <a:t>Generally easy for domain experts to construct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Learning and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66FF"/>
                </a:solidFill>
              </a:rPr>
              <a:t>x: class, e: evidence, </a:t>
            </a:r>
            <a:r>
              <a:rPr lang="en-US" dirty="0" smtClean="0">
                <a:solidFill>
                  <a:srgbClr val="0066FF"/>
                </a:solidFill>
                <a:sym typeface="Symbol"/>
              </a:rPr>
              <a:t>: model parameters</a:t>
            </a:r>
            <a:endParaRPr lang="en-US" dirty="0" smtClean="0">
              <a:solidFill>
                <a:srgbClr val="0066FF"/>
              </a:solidFill>
            </a:endParaRPr>
          </a:p>
          <a:p>
            <a:r>
              <a:rPr lang="en-US" dirty="0" smtClean="0"/>
              <a:t>MAP inference:</a:t>
            </a:r>
          </a:p>
          <a:p>
            <a:endParaRPr lang="en-US" dirty="0" smtClean="0"/>
          </a:p>
          <a:p>
            <a:r>
              <a:rPr lang="en-US" dirty="0" smtClean="0"/>
              <a:t>ML inference:</a:t>
            </a:r>
          </a:p>
          <a:p>
            <a:endParaRPr lang="en-US" dirty="0" smtClean="0"/>
          </a:p>
          <a:p>
            <a:r>
              <a:rPr lang="en-US" dirty="0" smtClean="0"/>
              <a:t>Learning:</a:t>
            </a:r>
            <a:endParaRPr lang="en-US" dirty="0"/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1219200" y="2238375"/>
          <a:ext cx="6477000" cy="504825"/>
        </p:xfrm>
        <a:graphic>
          <a:graphicData uri="http://schemas.openxmlformats.org/presentationml/2006/ole">
            <p:oleObj spid="_x0000_s94210" name="Equation" r:id="rId4" imgW="2933640" imgH="228600" progId="Equation.3">
              <p:embed/>
            </p:oleObj>
          </a:graphicData>
        </a:graphic>
      </p:graphicFrame>
      <p:graphicFrame>
        <p:nvGraphicFramePr>
          <p:cNvPr id="94211" name="Object 2"/>
          <p:cNvGraphicFramePr>
            <a:graphicFrameLocks noChangeAspect="1"/>
          </p:cNvGraphicFramePr>
          <p:nvPr/>
        </p:nvGraphicFramePr>
        <p:xfrm>
          <a:off x="2928938" y="3457575"/>
          <a:ext cx="3057525" cy="504825"/>
        </p:xfrm>
        <a:graphic>
          <a:graphicData uri="http://schemas.openxmlformats.org/presentationml/2006/ole">
            <p:oleObj spid="_x0000_s94211" name="Equation" r:id="rId5" imgW="1384200" imgH="228600" progId="Equation.3">
              <p:embed/>
            </p:oleObj>
          </a:graphicData>
        </a:graphic>
      </p:graphicFrame>
      <p:graphicFrame>
        <p:nvGraphicFramePr>
          <p:cNvPr id="94212" name="Object 2"/>
          <p:cNvGraphicFramePr>
            <a:graphicFrameLocks noChangeAspect="1"/>
          </p:cNvGraphicFramePr>
          <p:nvPr/>
        </p:nvGraphicFramePr>
        <p:xfrm>
          <a:off x="884238" y="4652963"/>
          <a:ext cx="5862637" cy="1009650"/>
        </p:xfrm>
        <a:graphic>
          <a:graphicData uri="http://schemas.openxmlformats.org/presentationml/2006/ole">
            <p:oleObj spid="_x0000_s94212" name="Equation" r:id="rId6" imgW="2654280" imgH="457200" progId="Equation.3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838200" y="5895975"/>
          <a:ext cx="5189537" cy="504825"/>
        </p:xfrm>
        <a:graphic>
          <a:graphicData uri="http://schemas.openxmlformats.org/presentationml/2006/ole">
            <p:oleObj spid="_x0000_s94213" name="Equation" r:id="rId7" imgW="2349360" imgH="2286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96700" y="517713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(MAP)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0" y="586740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(ML)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 smtClean="0"/>
              <a:t>Probabilistic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sz="2400" dirty="0" smtClean="0"/>
              <a:t>A general scenario:</a:t>
            </a:r>
          </a:p>
          <a:p>
            <a:pPr lvl="1"/>
            <a:r>
              <a:rPr lang="en-US" sz="2400" dirty="0" smtClean="0"/>
              <a:t>Query </a:t>
            </a:r>
            <a:r>
              <a:rPr lang="en-US" sz="2400" i="1" dirty="0" smtClean="0"/>
              <a:t>variables: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66FF"/>
                </a:solidFill>
              </a:rPr>
              <a:t>X</a:t>
            </a:r>
          </a:p>
          <a:p>
            <a:pPr lvl="1"/>
            <a:r>
              <a:rPr lang="en-US" sz="2400" i="1" dirty="0" smtClean="0"/>
              <a:t>Evidence </a:t>
            </a:r>
            <a:r>
              <a:rPr lang="en-US" sz="2400" dirty="0" smtClean="0"/>
              <a:t>(</a:t>
            </a:r>
            <a:r>
              <a:rPr lang="en-US" sz="2400" i="1" dirty="0" smtClean="0"/>
              <a:t>observed</a:t>
            </a:r>
            <a:r>
              <a:rPr lang="en-US" sz="2400" dirty="0" smtClean="0"/>
              <a:t>) variables: </a:t>
            </a:r>
            <a:r>
              <a:rPr lang="en-US" sz="2400" b="1" dirty="0" smtClean="0">
                <a:solidFill>
                  <a:srgbClr val="0066FF"/>
                </a:solidFill>
              </a:rPr>
              <a:t>E</a:t>
            </a:r>
            <a:r>
              <a:rPr lang="en-US" sz="2400" dirty="0" smtClean="0">
                <a:solidFill>
                  <a:srgbClr val="0066FF"/>
                </a:solidFill>
              </a:rPr>
              <a:t> = </a:t>
            </a:r>
            <a:r>
              <a:rPr lang="en-US" sz="2400" b="1" dirty="0" smtClean="0">
                <a:solidFill>
                  <a:srgbClr val="0066FF"/>
                </a:solidFill>
              </a:rPr>
              <a:t>e</a:t>
            </a:r>
            <a:r>
              <a:rPr lang="en-US" sz="2400" dirty="0" smtClean="0">
                <a:solidFill>
                  <a:srgbClr val="0066FF"/>
                </a:solidFill>
              </a:rPr>
              <a:t> </a:t>
            </a:r>
          </a:p>
          <a:p>
            <a:pPr lvl="1"/>
            <a:r>
              <a:rPr lang="en-US" sz="2400" i="1" dirty="0" smtClean="0"/>
              <a:t>Unobserved </a:t>
            </a:r>
            <a:r>
              <a:rPr lang="en-US" sz="2400" dirty="0" smtClean="0"/>
              <a:t>variables: </a:t>
            </a:r>
            <a:r>
              <a:rPr lang="en-US" sz="2400" b="1" dirty="0" smtClean="0">
                <a:solidFill>
                  <a:srgbClr val="0066FF"/>
                </a:solidFill>
              </a:rPr>
              <a:t>Y</a:t>
            </a:r>
            <a:r>
              <a:rPr lang="en-US" sz="2400" dirty="0" smtClean="0"/>
              <a:t>  </a:t>
            </a:r>
            <a:endParaRPr lang="en-US" sz="2400" dirty="0" smtClean="0">
              <a:solidFill>
                <a:srgbClr val="0066FF"/>
              </a:solidFill>
            </a:endParaRPr>
          </a:p>
          <a:p>
            <a:r>
              <a:rPr lang="en-US" sz="2400" dirty="0" smtClean="0"/>
              <a:t>If we know the full joint distribution </a:t>
            </a:r>
            <a:r>
              <a:rPr lang="en-US" sz="2400" dirty="0" smtClean="0">
                <a:solidFill>
                  <a:srgbClr val="0066FF"/>
                </a:solidFill>
              </a:rPr>
              <a:t>P(</a:t>
            </a:r>
            <a:r>
              <a:rPr lang="en-US" sz="2400" b="1" dirty="0" smtClean="0">
                <a:solidFill>
                  <a:srgbClr val="0066FF"/>
                </a:solidFill>
              </a:rPr>
              <a:t>X</a:t>
            </a:r>
            <a:r>
              <a:rPr lang="en-US" sz="2400" dirty="0" smtClean="0">
                <a:solidFill>
                  <a:srgbClr val="0066FF"/>
                </a:solidFill>
              </a:rPr>
              <a:t>, </a:t>
            </a:r>
            <a:r>
              <a:rPr lang="en-US" sz="2400" b="1" dirty="0" smtClean="0">
                <a:solidFill>
                  <a:srgbClr val="0066FF"/>
                </a:solidFill>
              </a:rPr>
              <a:t>E</a:t>
            </a:r>
            <a:r>
              <a:rPr lang="en-US" sz="2400" dirty="0" smtClean="0">
                <a:solidFill>
                  <a:srgbClr val="0066FF"/>
                </a:solidFill>
              </a:rPr>
              <a:t>, </a:t>
            </a:r>
            <a:r>
              <a:rPr lang="en-US" sz="2400" b="1" dirty="0" smtClean="0">
                <a:solidFill>
                  <a:srgbClr val="0066FF"/>
                </a:solidFill>
              </a:rPr>
              <a:t>Y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  <a:r>
              <a:rPr lang="en-US" sz="2400" dirty="0" smtClean="0"/>
              <a:t>, how can we perform inference about </a:t>
            </a:r>
            <a:r>
              <a:rPr lang="en-US" sz="2400" b="1" dirty="0" smtClean="0">
                <a:solidFill>
                  <a:srgbClr val="0066FF"/>
                </a:solidFill>
              </a:rPr>
              <a:t>X</a:t>
            </a:r>
            <a:r>
              <a:rPr lang="en-US" sz="2400" dirty="0" smtClean="0"/>
              <a:t>?</a:t>
            </a:r>
          </a:p>
          <a:p>
            <a:pPr lvl="1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solidFill>
                <a:srgbClr val="0066FF"/>
              </a:solidFill>
            </a:endParaRPr>
          </a:p>
          <a:p>
            <a:r>
              <a:rPr lang="en-US" sz="2400" dirty="0" smtClean="0"/>
              <a:t>Problems</a:t>
            </a:r>
          </a:p>
          <a:p>
            <a:pPr lvl="1"/>
            <a:r>
              <a:rPr lang="en-US" sz="2000" dirty="0" smtClean="0"/>
              <a:t>Full joint distributions are too large</a:t>
            </a:r>
          </a:p>
          <a:p>
            <a:pPr lvl="1"/>
            <a:r>
              <a:rPr lang="en-US" sz="2000" dirty="0" smtClean="0"/>
              <a:t>Marginalizing out Y may involve too many summation terms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09713" y="3783013"/>
          <a:ext cx="6076950" cy="1017587"/>
        </p:xfrm>
        <a:graphic>
          <a:graphicData uri="http://schemas.openxmlformats.org/presentationml/2006/ole">
            <p:oleObj spid="_x0000_s40962" name="Equation" r:id="rId4" imgW="25016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sz="2800" dirty="0" smtClean="0"/>
              <a:t>More commonly called </a:t>
            </a:r>
            <a:r>
              <a:rPr lang="en-US" sz="2800" i="1" dirty="0" smtClean="0">
                <a:solidFill>
                  <a:srgbClr val="0070C0"/>
                </a:solidFill>
              </a:rPr>
              <a:t>graphical models</a:t>
            </a:r>
          </a:p>
          <a:p>
            <a:r>
              <a:rPr lang="en-US" sz="2800" dirty="0" smtClean="0"/>
              <a:t>A way to depict conditional independence relationships between random variables</a:t>
            </a:r>
          </a:p>
          <a:p>
            <a:r>
              <a:rPr lang="en-US" sz="2800" dirty="0" smtClean="0"/>
              <a:t>A compact </a:t>
            </a:r>
            <a:r>
              <a:rPr lang="en-US" sz="2800" dirty="0"/>
              <a:t>specification of full joint </a:t>
            </a:r>
            <a:r>
              <a:rPr lang="en-US" sz="2800" dirty="0" smtClean="0"/>
              <a:t>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Nodes:</a:t>
            </a:r>
            <a:r>
              <a:rPr lang="en-US" sz="2800" dirty="0" smtClean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Can be assigned (observed)</a:t>
            </a:r>
            <a:br>
              <a:rPr lang="en-US" sz="2400" dirty="0" smtClean="0"/>
            </a:br>
            <a:r>
              <a:rPr lang="en-US" sz="2400" dirty="0" smtClean="0"/>
              <a:t>or unassigned (unobserved)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Arcs:</a:t>
            </a:r>
            <a:r>
              <a:rPr lang="en-US" sz="2800" dirty="0" smtClean="0"/>
              <a:t> interactions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 arrow from one variable to another indicates direct influence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Encode conditional independence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i="1" dirty="0"/>
              <a:t>Weather</a:t>
            </a:r>
            <a:r>
              <a:rPr lang="en-US" sz="2000" dirty="0"/>
              <a:t> is independent of the other variables</a:t>
            </a:r>
          </a:p>
          <a:p>
            <a:pPr lvl="2">
              <a:lnSpc>
                <a:spcPct val="90000"/>
              </a:lnSpc>
            </a:pPr>
            <a:r>
              <a:rPr lang="en-US" sz="2000" i="1" dirty="0"/>
              <a:t>Toothache</a:t>
            </a:r>
            <a:r>
              <a:rPr lang="en-US" sz="2000" dirty="0"/>
              <a:t> and </a:t>
            </a:r>
            <a:r>
              <a:rPr lang="en-US" sz="2000" i="1" dirty="0"/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 smtClean="0"/>
              <a:t>Cavity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form a directed, </a:t>
            </a:r>
            <a:r>
              <a:rPr lang="en-US" sz="2400" i="1" dirty="0" smtClean="0"/>
              <a:t>acyclic</a:t>
            </a:r>
            <a:r>
              <a:rPr lang="en-US" sz="2400" dirty="0" smtClean="0"/>
              <a:t> graph</a:t>
            </a:r>
            <a:endParaRPr lang="en-US" sz="2400" dirty="0"/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5839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 independent </a:t>
            </a:r>
            <a:br>
              <a:rPr lang="en-US" dirty="0" smtClean="0"/>
            </a:br>
            <a:r>
              <a:rPr lang="en-US" dirty="0" smtClean="0"/>
              <a:t>coin </a:t>
            </a:r>
            <a:r>
              <a:rPr lang="en-US" dirty="0"/>
              <a:t>f</a:t>
            </a:r>
            <a:r>
              <a:rPr lang="en-US" dirty="0" smtClean="0"/>
              <a:t>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Complete independence: no interactions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338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5717" y="36576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dirty="0" smtClean="0"/>
              <a:t>Example: Naïve </a:t>
            </a:r>
            <a:r>
              <a:rPr lang="en-US" dirty="0" err="1" smtClean="0"/>
              <a:t>Bayes</a:t>
            </a:r>
            <a:r>
              <a:rPr lang="en-US" dirty="0" smtClean="0"/>
              <a:t> spam filter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variables:</a:t>
            </a:r>
          </a:p>
          <a:p>
            <a:pPr lvl="1"/>
            <a:r>
              <a:rPr lang="en-US" dirty="0" smtClean="0"/>
              <a:t>C: message class (spam or not spam)</a:t>
            </a:r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, …, W</a:t>
            </a:r>
            <a:r>
              <a:rPr lang="en-US" baseline="-25000" dirty="0" smtClean="0"/>
              <a:t>n</a:t>
            </a:r>
            <a:r>
              <a:rPr lang="en-US" dirty="0" smtClean="0"/>
              <a:t>: words comprising the message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338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2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</a:t>
            </a:r>
            <a:r>
              <a:rPr lang="en-US" sz="2400" baseline="-25000" dirty="0" smtClean="0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5717" y="51054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8" name="Oval 7"/>
          <p:cNvSpPr/>
          <p:nvPr/>
        </p:nvSpPr>
        <p:spPr>
          <a:xfrm>
            <a:off x="4038600" y="36576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0"/>
          </p:cNvCxnSpPr>
          <p:nvPr/>
        </p:nvCxnSpPr>
        <p:spPr>
          <a:xfrm rot="5400000">
            <a:off x="3086101" y="4171389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3924300" y="4838700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6" idx="0"/>
          </p:cNvCxnSpPr>
          <p:nvPr/>
        </p:nvCxnSpPr>
        <p:spPr>
          <a:xfrm rot="16200000" flipH="1">
            <a:off x="5123889" y="4133288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1151</Words>
  <Application>Microsoft Office PowerPoint</Application>
  <PresentationFormat>On-screen Show (4:3)</PresentationFormat>
  <Paragraphs>294</Paragraphs>
  <Slides>32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Default Design</vt:lpstr>
      <vt:lpstr>Equation</vt:lpstr>
      <vt:lpstr>Microsoft Equation 3.0</vt:lpstr>
      <vt:lpstr>Review: Bayesian learning and inference</vt:lpstr>
      <vt:lpstr>Example of model and parameters</vt:lpstr>
      <vt:lpstr>Example of model and parameters</vt:lpstr>
      <vt:lpstr>Learning and Inference</vt:lpstr>
      <vt:lpstr>Probabilistic inference</vt:lpstr>
      <vt:lpstr>Bayesian networks</vt:lpstr>
      <vt:lpstr>Structure</vt:lpstr>
      <vt:lpstr>Example: N independent  coin flips</vt:lpstr>
      <vt:lpstr>Example: Naïve Bayes spam filter</vt:lpstr>
      <vt:lpstr>Example: Burglar Alarm</vt:lpstr>
      <vt:lpstr>Example: Burglar Alarm</vt:lpstr>
      <vt:lpstr>Conditional probability distributions</vt:lpstr>
      <vt:lpstr>Example: Burglar Alarm</vt:lpstr>
      <vt:lpstr>The joint probability distribution</vt:lpstr>
      <vt:lpstr>Conditional independence</vt:lpstr>
      <vt:lpstr>Conditional independence</vt:lpstr>
      <vt:lpstr>Compactness</vt:lpstr>
      <vt:lpstr>Constructing Bayesian networks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contd.</vt:lpstr>
      <vt:lpstr>A more realistic Bayes Network:  Car diagnosis</vt:lpstr>
      <vt:lpstr>Car insurance</vt:lpstr>
      <vt:lpstr>In research literature…</vt:lpstr>
      <vt:lpstr>In research literature…</vt:lpstr>
      <vt:lpstr>Summary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 </dc:title>
  <dc:creator>Min-Yen Kan</dc:creator>
  <cp:lastModifiedBy>lazebnik</cp:lastModifiedBy>
  <cp:revision>115</cp:revision>
  <dcterms:created xsi:type="dcterms:W3CDTF">2003-12-17T16:38:09Z</dcterms:created>
  <dcterms:modified xsi:type="dcterms:W3CDTF">2010-11-09T22:09:38Z</dcterms:modified>
</cp:coreProperties>
</file>