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3"/>
  </p:notesMasterIdLst>
  <p:sldIdLst>
    <p:sldId id="263" r:id="rId2"/>
  </p:sldIdLst>
  <p:sldSz cx="43891200" cy="29260800"/>
  <p:notesSz cx="6858000" cy="9144000"/>
  <p:defaultTextStyle>
    <a:defPPr>
      <a:defRPr lang="en-US"/>
    </a:defPPr>
    <a:lvl1pPr marL="0" algn="l" defTabSz="4386031" rtl="0" eaLnBrk="1" latinLnBrk="0" hangingPunct="1">
      <a:defRPr sz="8634" kern="1200">
        <a:solidFill>
          <a:schemeClr val="tx1"/>
        </a:solidFill>
        <a:latin typeface="+mn-lt"/>
        <a:ea typeface="+mn-ea"/>
        <a:cs typeface="+mn-cs"/>
      </a:defRPr>
    </a:lvl1pPr>
    <a:lvl2pPr marL="2193016" algn="l" defTabSz="4386031" rtl="0" eaLnBrk="1" latinLnBrk="0" hangingPunct="1">
      <a:defRPr sz="8634" kern="1200">
        <a:solidFill>
          <a:schemeClr val="tx1"/>
        </a:solidFill>
        <a:latin typeface="+mn-lt"/>
        <a:ea typeface="+mn-ea"/>
        <a:cs typeface="+mn-cs"/>
      </a:defRPr>
    </a:lvl2pPr>
    <a:lvl3pPr marL="4386031" algn="l" defTabSz="4386031" rtl="0" eaLnBrk="1" latinLnBrk="0" hangingPunct="1">
      <a:defRPr sz="8634" kern="1200">
        <a:solidFill>
          <a:schemeClr val="tx1"/>
        </a:solidFill>
        <a:latin typeface="+mn-lt"/>
        <a:ea typeface="+mn-ea"/>
        <a:cs typeface="+mn-cs"/>
      </a:defRPr>
    </a:lvl3pPr>
    <a:lvl4pPr marL="6579052" algn="l" defTabSz="4386031" rtl="0" eaLnBrk="1" latinLnBrk="0" hangingPunct="1">
      <a:defRPr sz="8634" kern="1200">
        <a:solidFill>
          <a:schemeClr val="tx1"/>
        </a:solidFill>
        <a:latin typeface="+mn-lt"/>
        <a:ea typeface="+mn-ea"/>
        <a:cs typeface="+mn-cs"/>
      </a:defRPr>
    </a:lvl4pPr>
    <a:lvl5pPr marL="8772068" algn="l" defTabSz="4386031" rtl="0" eaLnBrk="1" latinLnBrk="0" hangingPunct="1">
      <a:defRPr sz="8634" kern="1200">
        <a:solidFill>
          <a:schemeClr val="tx1"/>
        </a:solidFill>
        <a:latin typeface="+mn-lt"/>
        <a:ea typeface="+mn-ea"/>
        <a:cs typeface="+mn-cs"/>
      </a:defRPr>
    </a:lvl5pPr>
    <a:lvl6pPr marL="10965083" algn="l" defTabSz="4386031" rtl="0" eaLnBrk="1" latinLnBrk="0" hangingPunct="1">
      <a:defRPr sz="8634" kern="1200">
        <a:solidFill>
          <a:schemeClr val="tx1"/>
        </a:solidFill>
        <a:latin typeface="+mn-lt"/>
        <a:ea typeface="+mn-ea"/>
        <a:cs typeface="+mn-cs"/>
      </a:defRPr>
    </a:lvl6pPr>
    <a:lvl7pPr marL="13158099" algn="l" defTabSz="4386031" rtl="0" eaLnBrk="1" latinLnBrk="0" hangingPunct="1">
      <a:defRPr sz="8634" kern="1200">
        <a:solidFill>
          <a:schemeClr val="tx1"/>
        </a:solidFill>
        <a:latin typeface="+mn-lt"/>
        <a:ea typeface="+mn-ea"/>
        <a:cs typeface="+mn-cs"/>
      </a:defRPr>
    </a:lvl7pPr>
    <a:lvl8pPr marL="15351114" algn="l" defTabSz="4386031" rtl="0" eaLnBrk="1" latinLnBrk="0" hangingPunct="1">
      <a:defRPr sz="8634" kern="1200">
        <a:solidFill>
          <a:schemeClr val="tx1"/>
        </a:solidFill>
        <a:latin typeface="+mn-lt"/>
        <a:ea typeface="+mn-ea"/>
        <a:cs typeface="+mn-cs"/>
      </a:defRPr>
    </a:lvl8pPr>
    <a:lvl9pPr marL="17544130" algn="l" defTabSz="4386031" rtl="0" eaLnBrk="1" latinLnBrk="0" hangingPunct="1">
      <a:defRPr sz="86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8AD8"/>
    <a:srgbClr val="CC0099"/>
    <a:srgbClr val="333399"/>
    <a:srgbClr val="CC9900"/>
    <a:srgbClr val="005596"/>
    <a:srgbClr val="FCAF17"/>
    <a:srgbClr val="003366"/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727" autoAdjust="0"/>
    <p:restoredTop sz="95878" autoAdjust="0"/>
  </p:normalViewPr>
  <p:slideViewPr>
    <p:cSldViewPr snapToGrid="0">
      <p:cViewPr>
        <p:scale>
          <a:sx n="31" d="100"/>
          <a:sy n="31" d="100"/>
        </p:scale>
        <p:origin x="1512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90126-3BB3-44F3-8C2E-5731C9EF9AF4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E43C0-0741-4FD1-A726-3BA6A2D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8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6031" rtl="0" eaLnBrk="1" latinLnBrk="0" hangingPunct="1">
      <a:defRPr sz="5758" kern="1200">
        <a:solidFill>
          <a:schemeClr val="tx1"/>
        </a:solidFill>
        <a:latin typeface="+mn-lt"/>
        <a:ea typeface="+mn-ea"/>
        <a:cs typeface="+mn-cs"/>
      </a:defRPr>
    </a:lvl1pPr>
    <a:lvl2pPr marL="2193016" algn="l" defTabSz="4386031" rtl="0" eaLnBrk="1" latinLnBrk="0" hangingPunct="1">
      <a:defRPr sz="5758" kern="1200">
        <a:solidFill>
          <a:schemeClr val="tx1"/>
        </a:solidFill>
        <a:latin typeface="+mn-lt"/>
        <a:ea typeface="+mn-ea"/>
        <a:cs typeface="+mn-cs"/>
      </a:defRPr>
    </a:lvl2pPr>
    <a:lvl3pPr marL="4386031" algn="l" defTabSz="4386031" rtl="0" eaLnBrk="1" latinLnBrk="0" hangingPunct="1">
      <a:defRPr sz="5758" kern="1200">
        <a:solidFill>
          <a:schemeClr val="tx1"/>
        </a:solidFill>
        <a:latin typeface="+mn-lt"/>
        <a:ea typeface="+mn-ea"/>
        <a:cs typeface="+mn-cs"/>
      </a:defRPr>
    </a:lvl3pPr>
    <a:lvl4pPr marL="6579052" algn="l" defTabSz="4386031" rtl="0" eaLnBrk="1" latinLnBrk="0" hangingPunct="1">
      <a:defRPr sz="5758" kern="1200">
        <a:solidFill>
          <a:schemeClr val="tx1"/>
        </a:solidFill>
        <a:latin typeface="+mn-lt"/>
        <a:ea typeface="+mn-ea"/>
        <a:cs typeface="+mn-cs"/>
      </a:defRPr>
    </a:lvl4pPr>
    <a:lvl5pPr marL="8772068" algn="l" defTabSz="4386031" rtl="0" eaLnBrk="1" latinLnBrk="0" hangingPunct="1">
      <a:defRPr sz="5758" kern="1200">
        <a:solidFill>
          <a:schemeClr val="tx1"/>
        </a:solidFill>
        <a:latin typeface="+mn-lt"/>
        <a:ea typeface="+mn-ea"/>
        <a:cs typeface="+mn-cs"/>
      </a:defRPr>
    </a:lvl5pPr>
    <a:lvl6pPr marL="10965083" algn="l" defTabSz="4386031" rtl="0" eaLnBrk="1" latinLnBrk="0" hangingPunct="1">
      <a:defRPr sz="5758" kern="1200">
        <a:solidFill>
          <a:schemeClr val="tx1"/>
        </a:solidFill>
        <a:latin typeface="+mn-lt"/>
        <a:ea typeface="+mn-ea"/>
        <a:cs typeface="+mn-cs"/>
      </a:defRPr>
    </a:lvl6pPr>
    <a:lvl7pPr marL="13158099" algn="l" defTabSz="4386031" rtl="0" eaLnBrk="1" latinLnBrk="0" hangingPunct="1">
      <a:defRPr sz="5758" kern="1200">
        <a:solidFill>
          <a:schemeClr val="tx1"/>
        </a:solidFill>
        <a:latin typeface="+mn-lt"/>
        <a:ea typeface="+mn-ea"/>
        <a:cs typeface="+mn-cs"/>
      </a:defRPr>
    </a:lvl7pPr>
    <a:lvl8pPr marL="15351114" algn="l" defTabSz="4386031" rtl="0" eaLnBrk="1" latinLnBrk="0" hangingPunct="1">
      <a:defRPr sz="5758" kern="1200">
        <a:solidFill>
          <a:schemeClr val="tx1"/>
        </a:solidFill>
        <a:latin typeface="+mn-lt"/>
        <a:ea typeface="+mn-ea"/>
        <a:cs typeface="+mn-cs"/>
      </a:defRPr>
    </a:lvl8pPr>
    <a:lvl9pPr marL="17544130" algn="l" defTabSz="4386031" rtl="0" eaLnBrk="1" latinLnBrk="0" hangingPunct="1">
      <a:defRPr sz="57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E43C0-0741-4FD1-A726-3BA6A2D7DC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4788749"/>
            <a:ext cx="37307520" cy="10187093"/>
          </a:xfrm>
        </p:spPr>
        <p:txBody>
          <a:bodyPr anchor="b"/>
          <a:lstStyle>
            <a:lvl1pPr algn="ctr">
              <a:defRPr sz="2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368695"/>
            <a:ext cx="32918400" cy="7064585"/>
          </a:xfrm>
        </p:spPr>
        <p:txBody>
          <a:bodyPr/>
          <a:lstStyle>
            <a:lvl1pPr marL="0" indent="0" algn="ctr">
              <a:buNone/>
              <a:defRPr sz="10240"/>
            </a:lvl1pPr>
            <a:lvl2pPr marL="1950735" indent="0" algn="ctr">
              <a:buNone/>
              <a:defRPr sz="8533"/>
            </a:lvl2pPr>
            <a:lvl3pPr marL="3901470" indent="0" algn="ctr">
              <a:buNone/>
              <a:defRPr sz="7680"/>
            </a:lvl3pPr>
            <a:lvl4pPr marL="5852206" indent="0" algn="ctr">
              <a:buNone/>
              <a:defRPr sz="6827"/>
            </a:lvl4pPr>
            <a:lvl5pPr marL="7802941" indent="0" algn="ctr">
              <a:buNone/>
              <a:defRPr sz="6827"/>
            </a:lvl5pPr>
            <a:lvl6pPr marL="9753676" indent="0" algn="ctr">
              <a:buNone/>
              <a:defRPr sz="6827"/>
            </a:lvl6pPr>
            <a:lvl7pPr marL="11704411" indent="0" algn="ctr">
              <a:buNone/>
              <a:defRPr sz="6827"/>
            </a:lvl7pPr>
            <a:lvl8pPr marL="13655147" indent="0" algn="ctr">
              <a:buNone/>
              <a:defRPr sz="6827"/>
            </a:lvl8pPr>
            <a:lvl9pPr marL="15605882" indent="0" algn="ctr">
              <a:buNone/>
              <a:defRPr sz="68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884-9FAB-4E9B-B4A5-33FA8673FD5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1312-0D68-4FEA-BF7A-84453B74E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884-9FAB-4E9B-B4A5-33FA8673FD5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1312-0D68-4FEA-BF7A-84453B74E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557867"/>
            <a:ext cx="9464040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557867"/>
            <a:ext cx="27843480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884-9FAB-4E9B-B4A5-33FA8673FD5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1312-0D68-4FEA-BF7A-84453B74E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&quot; x 48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696694" y="541870"/>
            <a:ext cx="42497832" cy="2980266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 anchor="ctr" anchorCtr="1"/>
          <a:lstStyle>
            <a:lvl1pPr>
              <a:defRPr sz="4134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Poster Presentation Title</a:t>
            </a:r>
            <a:br>
              <a:rPr lang="en-US" dirty="0"/>
            </a:br>
            <a:r>
              <a:rPr lang="en-US" sz="2803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2803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3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696694" y="3793067"/>
            <a:ext cx="13585368" cy="948269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803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803" dirty="0"/>
              <a:t>Abstract or 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696694" y="5012268"/>
            <a:ext cx="13585368" cy="7721603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869" baseline="0"/>
            </a:lvl1pPr>
            <a:lvl2pPr marL="264973" indent="0">
              <a:buNone/>
              <a:defRPr sz="1869" baseline="0"/>
            </a:lvl2pPr>
            <a:lvl3pPr marL="515424" indent="0">
              <a:buNone/>
              <a:defRPr sz="1869" baseline="0"/>
            </a:lvl3pPr>
            <a:lvl4pPr>
              <a:defRPr sz="1869"/>
            </a:lvl4pPr>
            <a:lvl5pPr>
              <a:defRPr sz="1869"/>
            </a:lvl5pPr>
          </a:lstStyle>
          <a:p>
            <a:pPr lvl="0"/>
            <a:r>
              <a:rPr lang="en-US" dirty="0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96694" y="13004801"/>
            <a:ext cx="13585368" cy="948269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803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803" dirty="0"/>
              <a:t>Objectives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696694" y="14224003"/>
            <a:ext cx="13585368" cy="65024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2329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69"/>
            </a:lvl1pPr>
            <a:lvl2pPr>
              <a:defRPr sz="1869"/>
            </a:lvl2pPr>
            <a:lvl3pPr>
              <a:defRPr sz="1869"/>
            </a:lvl3pPr>
            <a:lvl4pPr>
              <a:defRPr sz="1869"/>
            </a:lvl4pPr>
            <a:lvl5pPr>
              <a:defRPr sz="1869"/>
            </a:lvl5pPr>
          </a:lstStyle>
          <a:p>
            <a:pPr marL="0" marR="0" lvl="0" indent="0" algn="l" defTabSz="2329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696694" y="20997331"/>
            <a:ext cx="13585368" cy="948269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803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803" dirty="0"/>
              <a:t>Methods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696694" y="22216534"/>
            <a:ext cx="13585368" cy="65024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2329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69"/>
            </a:lvl1pPr>
            <a:lvl2pPr>
              <a:defRPr sz="1869"/>
            </a:lvl2pPr>
            <a:lvl3pPr>
              <a:defRPr sz="1869"/>
            </a:lvl3pPr>
            <a:lvl4pPr>
              <a:defRPr sz="1869"/>
            </a:lvl4pPr>
            <a:lvl5pPr>
              <a:defRPr sz="1869"/>
            </a:lvl5pPr>
          </a:lstStyle>
          <a:p>
            <a:pPr marL="0" marR="0" lvl="0" indent="0" algn="l" defTabSz="2329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152926" y="3793067"/>
            <a:ext cx="13585368" cy="948269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803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803" dirty="0"/>
              <a:t>Results</a:t>
            </a:r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29609158" y="22216534"/>
            <a:ext cx="13585368" cy="6502400"/>
          </a:xfrm>
          <a:prstGeom prst="rect">
            <a:avLst/>
          </a:prstGeom>
        </p:spPr>
        <p:txBody>
          <a:bodyPr vert="horz" lIns="78373" tIns="39187" rIns="78373" bIns="39187"/>
          <a:lstStyle>
            <a:lvl1pPr>
              <a:defRPr sz="1869"/>
            </a:lvl1pPr>
            <a:lvl2pPr>
              <a:defRPr sz="1869"/>
            </a:lvl2pPr>
            <a:lvl3pPr>
              <a:defRPr sz="1869"/>
            </a:lvl3pPr>
            <a:lvl4pPr>
              <a:defRPr sz="1869"/>
            </a:lvl4pPr>
            <a:lvl5pPr>
              <a:defRPr sz="1869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29609158" y="3793067"/>
            <a:ext cx="13585368" cy="948269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803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803" dirty="0"/>
              <a:t>Conclusion</a:t>
            </a:r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29609158" y="5012269"/>
            <a:ext cx="13585368" cy="15714134"/>
          </a:xfrm>
          <a:prstGeom prst="rect">
            <a:avLst/>
          </a:prstGeom>
        </p:spPr>
        <p:txBody>
          <a:bodyPr vert="horz" lIns="78373" tIns="39187" rIns="78373" bIns="39187"/>
          <a:lstStyle>
            <a:lvl1pPr>
              <a:defRPr sz="1869"/>
            </a:lvl1pPr>
            <a:lvl2pPr>
              <a:defRPr sz="1869"/>
            </a:lvl2pPr>
            <a:lvl3pPr>
              <a:defRPr sz="1869"/>
            </a:lvl3pPr>
            <a:lvl4pPr>
              <a:defRPr sz="1869"/>
            </a:lvl4pPr>
            <a:lvl5pPr>
              <a:defRPr sz="1869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29609158" y="20997331"/>
            <a:ext cx="13585368" cy="948269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803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803" dirty="0"/>
              <a:t>References</a:t>
            </a:r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5152926" y="5012265"/>
            <a:ext cx="13585368" cy="23706669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869" baseline="0"/>
            </a:lvl1pPr>
            <a:lvl2pPr marL="264973" indent="0">
              <a:buNone/>
              <a:defRPr sz="1869"/>
            </a:lvl2pPr>
            <a:lvl3pPr>
              <a:defRPr sz="1869"/>
            </a:lvl3pPr>
            <a:lvl4pPr>
              <a:defRPr sz="1869"/>
            </a:lvl4pPr>
            <a:lvl5pPr>
              <a:defRPr sz="1869"/>
            </a:lvl5pPr>
          </a:lstStyle>
          <a:p>
            <a:pPr lvl="0"/>
            <a:r>
              <a:rPr lang="en-US" dirty="0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1219222" y="812803"/>
            <a:ext cx="3135086" cy="2438400"/>
          </a:xfrm>
          <a:prstGeom prst="rect">
            <a:avLst/>
          </a:prstGeom>
          <a:solidFill>
            <a:schemeClr val="bg1"/>
          </a:solidFill>
        </p:spPr>
        <p:txBody>
          <a:bodyPr vert="horz" lIns="78373" tIns="39187" rIns="78373" bIns="39187"/>
          <a:lstStyle>
            <a:lvl1pPr marL="0" indent="0">
              <a:buNone/>
              <a:defRPr sz="1338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39711108" y="812803"/>
            <a:ext cx="3135086" cy="2438400"/>
          </a:xfrm>
          <a:prstGeom prst="rect">
            <a:avLst/>
          </a:prstGeom>
          <a:solidFill>
            <a:schemeClr val="bg1"/>
          </a:solidFill>
        </p:spPr>
        <p:txBody>
          <a:bodyPr vert="horz" lIns="78373" tIns="39187" rIns="78373" bIns="39187"/>
          <a:lstStyle>
            <a:lvl1pPr marL="0" indent="0">
              <a:buNone/>
              <a:defRPr sz="1338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16197967" y="14359467"/>
            <a:ext cx="11495314" cy="5960534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869"/>
            </a:lvl1pPr>
          </a:lstStyle>
          <a:p>
            <a:endParaRPr lang="en-US" dirty="0"/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16197967" y="21810136"/>
            <a:ext cx="11495314" cy="5960534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869"/>
            </a:lvl1pPr>
          </a:lstStyle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38400" y="28814910"/>
            <a:ext cx="2743200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3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884-9FAB-4E9B-B4A5-33FA8673FD5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1312-0D68-4FEA-BF7A-84453B74E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7294888"/>
            <a:ext cx="37856160" cy="12171678"/>
          </a:xfrm>
        </p:spPr>
        <p:txBody>
          <a:bodyPr anchor="b"/>
          <a:lstStyle>
            <a:lvl1pPr>
              <a:defRPr sz="2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19581715"/>
            <a:ext cx="37856160" cy="6400798"/>
          </a:xfrm>
        </p:spPr>
        <p:txBody>
          <a:bodyPr/>
          <a:lstStyle>
            <a:lvl1pPr marL="0" indent="0">
              <a:buNone/>
              <a:defRPr sz="10240">
                <a:solidFill>
                  <a:schemeClr val="tx1"/>
                </a:solidFill>
              </a:defRPr>
            </a:lvl1pPr>
            <a:lvl2pPr marL="1950735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2pPr>
            <a:lvl3pPr marL="390147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5852206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4pPr>
            <a:lvl5pPr marL="7802941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5pPr>
            <a:lvl6pPr marL="9753676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6pPr>
            <a:lvl7pPr marL="11704411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7pPr>
            <a:lvl8pPr marL="13655147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8pPr>
            <a:lvl9pPr marL="15605882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884-9FAB-4E9B-B4A5-33FA8673FD5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1312-0D68-4FEA-BF7A-84453B74E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7789333"/>
            <a:ext cx="1865376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7789333"/>
            <a:ext cx="1865376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884-9FAB-4E9B-B4A5-33FA8673FD5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1312-0D68-4FEA-BF7A-84453B74E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557873"/>
            <a:ext cx="3785616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7172962"/>
            <a:ext cx="18568032" cy="3515358"/>
          </a:xfrm>
        </p:spPr>
        <p:txBody>
          <a:bodyPr anchor="b"/>
          <a:lstStyle>
            <a:lvl1pPr marL="0" indent="0">
              <a:buNone/>
              <a:defRPr sz="10240" b="1"/>
            </a:lvl1pPr>
            <a:lvl2pPr marL="1950735" indent="0">
              <a:buNone/>
              <a:defRPr sz="8533" b="1"/>
            </a:lvl2pPr>
            <a:lvl3pPr marL="3901470" indent="0">
              <a:buNone/>
              <a:defRPr sz="7680" b="1"/>
            </a:lvl3pPr>
            <a:lvl4pPr marL="5852206" indent="0">
              <a:buNone/>
              <a:defRPr sz="6827" b="1"/>
            </a:lvl4pPr>
            <a:lvl5pPr marL="7802941" indent="0">
              <a:buNone/>
              <a:defRPr sz="6827" b="1"/>
            </a:lvl5pPr>
            <a:lvl6pPr marL="9753676" indent="0">
              <a:buNone/>
              <a:defRPr sz="6827" b="1"/>
            </a:lvl6pPr>
            <a:lvl7pPr marL="11704411" indent="0">
              <a:buNone/>
              <a:defRPr sz="6827" b="1"/>
            </a:lvl7pPr>
            <a:lvl8pPr marL="13655147" indent="0">
              <a:buNone/>
              <a:defRPr sz="6827" b="1"/>
            </a:lvl8pPr>
            <a:lvl9pPr marL="15605882" indent="0">
              <a:buNone/>
              <a:defRPr sz="68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0688320"/>
            <a:ext cx="18568032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7172962"/>
            <a:ext cx="18659477" cy="3515358"/>
          </a:xfrm>
        </p:spPr>
        <p:txBody>
          <a:bodyPr anchor="b"/>
          <a:lstStyle>
            <a:lvl1pPr marL="0" indent="0">
              <a:buNone/>
              <a:defRPr sz="10240" b="1"/>
            </a:lvl1pPr>
            <a:lvl2pPr marL="1950735" indent="0">
              <a:buNone/>
              <a:defRPr sz="8533" b="1"/>
            </a:lvl2pPr>
            <a:lvl3pPr marL="3901470" indent="0">
              <a:buNone/>
              <a:defRPr sz="7680" b="1"/>
            </a:lvl3pPr>
            <a:lvl4pPr marL="5852206" indent="0">
              <a:buNone/>
              <a:defRPr sz="6827" b="1"/>
            </a:lvl4pPr>
            <a:lvl5pPr marL="7802941" indent="0">
              <a:buNone/>
              <a:defRPr sz="6827" b="1"/>
            </a:lvl5pPr>
            <a:lvl6pPr marL="9753676" indent="0">
              <a:buNone/>
              <a:defRPr sz="6827" b="1"/>
            </a:lvl6pPr>
            <a:lvl7pPr marL="11704411" indent="0">
              <a:buNone/>
              <a:defRPr sz="6827" b="1"/>
            </a:lvl7pPr>
            <a:lvl8pPr marL="13655147" indent="0">
              <a:buNone/>
              <a:defRPr sz="6827" b="1"/>
            </a:lvl8pPr>
            <a:lvl9pPr marL="15605882" indent="0">
              <a:buNone/>
              <a:defRPr sz="68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0688320"/>
            <a:ext cx="18659477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884-9FAB-4E9B-B4A5-33FA8673FD5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1312-0D68-4FEA-BF7A-84453B74E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884-9FAB-4E9B-B4A5-33FA8673FD5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1312-0D68-4FEA-BF7A-84453B74E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884-9FAB-4E9B-B4A5-33FA8673FD5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1312-0D68-4FEA-BF7A-84453B74E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950720"/>
            <a:ext cx="14156054" cy="6827520"/>
          </a:xfrm>
        </p:spPr>
        <p:txBody>
          <a:bodyPr anchor="b"/>
          <a:lstStyle>
            <a:lvl1pPr>
              <a:defRPr sz="13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213020"/>
            <a:ext cx="22219920" cy="20794133"/>
          </a:xfrm>
        </p:spPr>
        <p:txBody>
          <a:bodyPr/>
          <a:lstStyle>
            <a:lvl1pPr>
              <a:defRPr sz="13653"/>
            </a:lvl1pPr>
            <a:lvl2pPr>
              <a:defRPr sz="11947"/>
            </a:lvl2pPr>
            <a:lvl3pPr>
              <a:defRPr sz="10240"/>
            </a:lvl3pPr>
            <a:lvl4pPr>
              <a:defRPr sz="8533"/>
            </a:lvl4pPr>
            <a:lvl5pPr>
              <a:defRPr sz="8533"/>
            </a:lvl5pPr>
            <a:lvl6pPr>
              <a:defRPr sz="8533"/>
            </a:lvl6pPr>
            <a:lvl7pPr>
              <a:defRPr sz="8533"/>
            </a:lvl7pPr>
            <a:lvl8pPr>
              <a:defRPr sz="8533"/>
            </a:lvl8pPr>
            <a:lvl9pPr>
              <a:defRPr sz="8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8778240"/>
            <a:ext cx="14156054" cy="16262775"/>
          </a:xfrm>
        </p:spPr>
        <p:txBody>
          <a:bodyPr/>
          <a:lstStyle>
            <a:lvl1pPr marL="0" indent="0">
              <a:buNone/>
              <a:defRPr sz="6827"/>
            </a:lvl1pPr>
            <a:lvl2pPr marL="1950735" indent="0">
              <a:buNone/>
              <a:defRPr sz="5973"/>
            </a:lvl2pPr>
            <a:lvl3pPr marL="3901470" indent="0">
              <a:buNone/>
              <a:defRPr sz="5120"/>
            </a:lvl3pPr>
            <a:lvl4pPr marL="5852206" indent="0">
              <a:buNone/>
              <a:defRPr sz="4267"/>
            </a:lvl4pPr>
            <a:lvl5pPr marL="7802941" indent="0">
              <a:buNone/>
              <a:defRPr sz="4267"/>
            </a:lvl5pPr>
            <a:lvl6pPr marL="9753676" indent="0">
              <a:buNone/>
              <a:defRPr sz="4267"/>
            </a:lvl6pPr>
            <a:lvl7pPr marL="11704411" indent="0">
              <a:buNone/>
              <a:defRPr sz="4267"/>
            </a:lvl7pPr>
            <a:lvl8pPr marL="13655147" indent="0">
              <a:buNone/>
              <a:defRPr sz="4267"/>
            </a:lvl8pPr>
            <a:lvl9pPr marL="15605882" indent="0">
              <a:buNone/>
              <a:defRPr sz="4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884-9FAB-4E9B-B4A5-33FA8673FD5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1312-0D68-4FEA-BF7A-84453B74E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950720"/>
            <a:ext cx="14156054" cy="6827520"/>
          </a:xfrm>
        </p:spPr>
        <p:txBody>
          <a:bodyPr anchor="b"/>
          <a:lstStyle>
            <a:lvl1pPr>
              <a:defRPr sz="13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213020"/>
            <a:ext cx="22219920" cy="20794133"/>
          </a:xfrm>
        </p:spPr>
        <p:txBody>
          <a:bodyPr anchor="t"/>
          <a:lstStyle>
            <a:lvl1pPr marL="0" indent="0">
              <a:buNone/>
              <a:defRPr sz="13653"/>
            </a:lvl1pPr>
            <a:lvl2pPr marL="1950735" indent="0">
              <a:buNone/>
              <a:defRPr sz="11947"/>
            </a:lvl2pPr>
            <a:lvl3pPr marL="3901470" indent="0">
              <a:buNone/>
              <a:defRPr sz="10240"/>
            </a:lvl3pPr>
            <a:lvl4pPr marL="5852206" indent="0">
              <a:buNone/>
              <a:defRPr sz="8533"/>
            </a:lvl4pPr>
            <a:lvl5pPr marL="7802941" indent="0">
              <a:buNone/>
              <a:defRPr sz="8533"/>
            </a:lvl5pPr>
            <a:lvl6pPr marL="9753676" indent="0">
              <a:buNone/>
              <a:defRPr sz="8533"/>
            </a:lvl6pPr>
            <a:lvl7pPr marL="11704411" indent="0">
              <a:buNone/>
              <a:defRPr sz="8533"/>
            </a:lvl7pPr>
            <a:lvl8pPr marL="13655147" indent="0">
              <a:buNone/>
              <a:defRPr sz="8533"/>
            </a:lvl8pPr>
            <a:lvl9pPr marL="15605882" indent="0">
              <a:buNone/>
              <a:defRPr sz="85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8778240"/>
            <a:ext cx="14156054" cy="16262775"/>
          </a:xfrm>
        </p:spPr>
        <p:txBody>
          <a:bodyPr/>
          <a:lstStyle>
            <a:lvl1pPr marL="0" indent="0">
              <a:buNone/>
              <a:defRPr sz="6827"/>
            </a:lvl1pPr>
            <a:lvl2pPr marL="1950735" indent="0">
              <a:buNone/>
              <a:defRPr sz="5973"/>
            </a:lvl2pPr>
            <a:lvl3pPr marL="3901470" indent="0">
              <a:buNone/>
              <a:defRPr sz="5120"/>
            </a:lvl3pPr>
            <a:lvl4pPr marL="5852206" indent="0">
              <a:buNone/>
              <a:defRPr sz="4267"/>
            </a:lvl4pPr>
            <a:lvl5pPr marL="7802941" indent="0">
              <a:buNone/>
              <a:defRPr sz="4267"/>
            </a:lvl5pPr>
            <a:lvl6pPr marL="9753676" indent="0">
              <a:buNone/>
              <a:defRPr sz="4267"/>
            </a:lvl6pPr>
            <a:lvl7pPr marL="11704411" indent="0">
              <a:buNone/>
              <a:defRPr sz="4267"/>
            </a:lvl7pPr>
            <a:lvl8pPr marL="13655147" indent="0">
              <a:buNone/>
              <a:defRPr sz="4267"/>
            </a:lvl8pPr>
            <a:lvl9pPr marL="15605882" indent="0">
              <a:buNone/>
              <a:defRPr sz="4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884-9FAB-4E9B-B4A5-33FA8673FD5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1312-0D68-4FEA-BF7A-84453B74EB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557873"/>
            <a:ext cx="3785616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7789333"/>
            <a:ext cx="3785616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7120433"/>
            <a:ext cx="987552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0884-9FAB-4E9B-B4A5-33FA8673FD5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7120433"/>
            <a:ext cx="1481328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7120433"/>
            <a:ext cx="987552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21312-0D68-4FEA-BF7A-84453B74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7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10000">
              <a:schemeClr val="accent3">
                <a:alpha val="47000"/>
                <a:lumMod val="71000"/>
                <a:lumOff val="29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98F457A-4FCD-8540-A4F3-51A803974382}"/>
              </a:ext>
            </a:extLst>
          </p:cNvPr>
          <p:cNvSpPr/>
          <p:nvPr/>
        </p:nvSpPr>
        <p:spPr>
          <a:xfrm>
            <a:off x="30840218" y="4216393"/>
            <a:ext cx="12548044" cy="243235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 Placeholder 19">
            <a:extLst>
              <a:ext uri="{FF2B5EF4-FFF2-40B4-BE49-F238E27FC236}">
                <a16:creationId xmlns:a16="http://schemas.microsoft.com/office/drawing/2014/main" id="{A4F938B7-F759-0D47-8DC7-31C808E2F855}"/>
              </a:ext>
            </a:extLst>
          </p:cNvPr>
          <p:cNvSpPr txBox="1">
            <a:spLocks/>
          </p:cNvSpPr>
          <p:nvPr/>
        </p:nvSpPr>
        <p:spPr>
          <a:xfrm>
            <a:off x="31150561" y="4436540"/>
            <a:ext cx="11969914" cy="11376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9306B"/>
            </a:solidFill>
          </a:ln>
        </p:spPr>
        <p:txBody>
          <a:bodyPr vert="horz" lIns="334394" tIns="167200" rIns="334394" bIns="167200" rtlCol="0" anchor="t">
            <a:noAutofit/>
          </a:bodyPr>
          <a:lstStyle>
            <a:lvl1pPr marL="0" marR="0" indent="0" algn="l" defTabSz="2329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10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76838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757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30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2904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7977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51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581250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Experiment Analysis</a:t>
            </a:r>
          </a:p>
        </p:txBody>
      </p:sp>
      <p:sp>
        <p:nvSpPr>
          <p:cNvPr id="53" name="Text Placeholder 19">
            <a:extLst>
              <a:ext uri="{FF2B5EF4-FFF2-40B4-BE49-F238E27FC236}">
                <a16:creationId xmlns:a16="http://schemas.microsoft.com/office/drawing/2014/main" id="{402FF294-CEF5-5B45-BC12-37E9BF623DD2}"/>
              </a:ext>
            </a:extLst>
          </p:cNvPr>
          <p:cNvSpPr txBox="1">
            <a:spLocks/>
          </p:cNvSpPr>
          <p:nvPr/>
        </p:nvSpPr>
        <p:spPr>
          <a:xfrm>
            <a:off x="31150562" y="12609215"/>
            <a:ext cx="12000394" cy="11376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9306B"/>
            </a:solidFill>
          </a:ln>
        </p:spPr>
        <p:txBody>
          <a:bodyPr vert="horz" lIns="334394" tIns="167200" rIns="334394" bIns="167200" rtlCol="0" anchor="t">
            <a:noAutofit/>
          </a:bodyPr>
          <a:lstStyle>
            <a:lvl1pPr marL="0" marR="0" indent="0" algn="l" defTabSz="2329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10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76838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757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30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2904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7977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51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581250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Model Evaluation on Adversarial </a:t>
            </a:r>
            <a:r>
              <a:rPr lang="en-US" sz="4400" b="1" dirty="0" err="1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SQuAD</a:t>
            </a:r>
            <a:endParaRPr lang="en-US" sz="4400" b="1" dirty="0">
              <a:solidFill>
                <a:schemeClr val="bg1"/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1BFB0F-EDCC-6B4C-A3A1-D5C72971A39C}"/>
              </a:ext>
            </a:extLst>
          </p:cNvPr>
          <p:cNvSpPr/>
          <p:nvPr/>
        </p:nvSpPr>
        <p:spPr>
          <a:xfrm>
            <a:off x="16116340" y="4216394"/>
            <a:ext cx="14093339" cy="243235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19">
            <a:extLst>
              <a:ext uri="{FF2B5EF4-FFF2-40B4-BE49-F238E27FC236}">
                <a16:creationId xmlns:a16="http://schemas.microsoft.com/office/drawing/2014/main" id="{6C24B42F-A3B2-A944-974B-7ED5E3EFEE32}"/>
              </a:ext>
            </a:extLst>
          </p:cNvPr>
          <p:cNvSpPr txBox="1">
            <a:spLocks/>
          </p:cNvSpPr>
          <p:nvPr/>
        </p:nvSpPr>
        <p:spPr>
          <a:xfrm>
            <a:off x="16431860" y="4447400"/>
            <a:ext cx="13471789" cy="11376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9306B"/>
            </a:solidFill>
          </a:ln>
        </p:spPr>
        <p:txBody>
          <a:bodyPr vert="horz" lIns="334394" tIns="167200" rIns="334394" bIns="167200" rtlCol="0" anchor="t">
            <a:noAutofit/>
          </a:bodyPr>
          <a:lstStyle>
            <a:lvl1pPr marL="0" marR="0" indent="0" algn="l" defTabSz="2329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10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76838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757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30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2904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7977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51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581250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Vulnerabilities in NLP Models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E25C6996-3471-0F45-B4F1-6992A97C0DFC}"/>
              </a:ext>
            </a:extLst>
          </p:cNvPr>
          <p:cNvSpPr txBox="1">
            <a:spLocks/>
          </p:cNvSpPr>
          <p:nvPr/>
        </p:nvSpPr>
        <p:spPr>
          <a:xfrm>
            <a:off x="16429594" y="11342362"/>
            <a:ext cx="13474055" cy="11376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9306B"/>
            </a:solidFill>
          </a:ln>
        </p:spPr>
        <p:txBody>
          <a:bodyPr vert="horz" lIns="334394" tIns="167200" rIns="334394" bIns="167200" rtlCol="0" anchor="t">
            <a:noAutofit/>
          </a:bodyPr>
          <a:lstStyle>
            <a:lvl1pPr marL="0" marR="0" indent="0" algn="l" defTabSz="2329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10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76838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757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30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2904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7977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51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581250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Our Approach</a:t>
            </a:r>
            <a:endParaRPr lang="en-US" sz="4400" b="1" dirty="0">
              <a:solidFill>
                <a:schemeClr val="bg1"/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EF870B-A7F9-C34E-80F2-85D7622B6DCA}"/>
              </a:ext>
            </a:extLst>
          </p:cNvPr>
          <p:cNvSpPr/>
          <p:nvPr/>
        </p:nvSpPr>
        <p:spPr>
          <a:xfrm>
            <a:off x="740245" y="4216393"/>
            <a:ext cx="14804555" cy="243235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740244" y="304800"/>
            <a:ext cx="42497832" cy="3622133"/>
          </a:xfrm>
          <a:solidFill>
            <a:schemeClr val="accent5">
              <a:lumMod val="50000"/>
            </a:schemeClr>
          </a:solidFill>
          <a:ln>
            <a:solidFill>
              <a:srgbClr val="09306B"/>
            </a:solidFill>
          </a:ln>
        </p:spPr>
        <p:txBody>
          <a:bodyPr wrap="none" lIns="0" tIns="0" rIns="0" bIns="0" anchor="ctr" anchorCtr="1">
            <a:noAutofit/>
          </a:bodyPr>
          <a:lstStyle/>
          <a:p>
            <a:pPr algn="ctr">
              <a:lnSpc>
                <a:spcPts val="9480"/>
              </a:lnSpc>
            </a:pPr>
            <a:r>
              <a:rPr lang="en-US" sz="9600" b="0" dirty="0">
                <a:latin typeface="Fira Sans" charset="0"/>
                <a:ea typeface="Fira Sans" charset="0"/>
                <a:cs typeface="Fira Sans" charset="0"/>
              </a:rPr>
              <a:t>	Is BERT Looking at the Right Place?</a:t>
            </a:r>
            <a:br>
              <a:rPr lang="en-US" sz="11500" b="0" dirty="0">
                <a:latin typeface="Fira Sans" charset="0"/>
                <a:ea typeface="Fira Sans" charset="0"/>
                <a:cs typeface="Fira Sans" charset="0"/>
              </a:rPr>
            </a:br>
            <a:r>
              <a:rPr lang="en-US" sz="4800" b="0" dirty="0">
                <a:latin typeface="Fira Sans" charset="0"/>
                <a:ea typeface="Fira Sans" charset="0"/>
                <a:cs typeface="Fira Sans" charset="0"/>
              </a:rPr>
              <a:t>Hannah Chen, James Ku, </a:t>
            </a:r>
            <a:r>
              <a:rPr lang="en-US" sz="4800" b="0" dirty="0" err="1">
                <a:latin typeface="Fira Sans" charset="0"/>
                <a:ea typeface="Fira Sans" charset="0"/>
                <a:cs typeface="Fira Sans" charset="0"/>
              </a:rPr>
              <a:t>Lahiru</a:t>
            </a:r>
            <a:r>
              <a:rPr lang="en-US" sz="4800" b="0" dirty="0">
                <a:latin typeface="Fira Sans" charset="0"/>
                <a:ea typeface="Fira Sans" charset="0"/>
                <a:cs typeface="Fira Sans" charset="0"/>
              </a:rPr>
              <a:t> </a:t>
            </a:r>
            <a:r>
              <a:rPr lang="en-US" sz="4800" b="0" dirty="0" err="1">
                <a:latin typeface="Fira Sans" charset="0"/>
                <a:ea typeface="Fira Sans" charset="0"/>
                <a:cs typeface="Fira Sans" charset="0"/>
              </a:rPr>
              <a:t>Nuwan</a:t>
            </a:r>
            <a:r>
              <a:rPr lang="en-US" sz="4800" b="0" dirty="0">
                <a:latin typeface="Fira Sans" charset="0"/>
                <a:ea typeface="Fira Sans" charset="0"/>
                <a:cs typeface="Fira Sans" charset="0"/>
              </a:rPr>
              <a:t> (University of Virginia)</a:t>
            </a:r>
            <a:endParaRPr lang="en-US" sz="5000" dirty="0">
              <a:latin typeface="Fira Sans" charset="0"/>
              <a:ea typeface="Fira Sans" charset="0"/>
              <a:cs typeface="Fira Sans" charset="0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1012353" y="4474139"/>
            <a:ext cx="14136208" cy="1100031"/>
          </a:xfrm>
          <a:solidFill>
            <a:schemeClr val="accent5">
              <a:lumMod val="50000"/>
            </a:schemeClr>
          </a:solidFill>
          <a:ln>
            <a:solidFill>
              <a:srgbClr val="09306B"/>
            </a:solidFill>
          </a:ln>
        </p:spPr>
        <p:txBody>
          <a:bodyPr vert="horz" lIns="334394" tIns="167200" rIns="334394" bIns="167200" rtlCol="0" anchor="t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Research Objectives</a:t>
            </a:r>
            <a:endParaRPr lang="en-US" sz="4400" b="1" dirty="0">
              <a:solidFill>
                <a:schemeClr val="bg1"/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071666" y="11687397"/>
            <a:ext cx="14056112" cy="2943004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334394" tIns="167200" rIns="334394" bIns="167200" rtlCol="0" anchor="ctr">
            <a:noAutofit/>
          </a:bodyPr>
          <a:lstStyle/>
          <a:p>
            <a:pPr algn="just"/>
            <a:r>
              <a:rPr lang="en-US" sz="2800" b="1" dirty="0">
                <a:latin typeface="Fira Sans" charset="0"/>
                <a:ea typeface="Fira Sans" charset="0"/>
                <a:cs typeface="Fira Sans" charset="0"/>
              </a:rPr>
              <a:t>Context</a:t>
            </a:r>
            <a:r>
              <a:rPr lang="en-US" sz="2800" dirty="0">
                <a:latin typeface="Fira Sans" charset="0"/>
                <a:ea typeface="Fira Sans" charset="0"/>
                <a:cs typeface="Fira Sans" charset="0"/>
              </a:rPr>
              <a:t>: This contributed to the ”Oil Shock”. After 1971, OPEC was slow to readjust prices to reflect this deprecation.  From 1947 to 1967, the dollar price … The substantial increases of 1973-1974 largely returned their prices and corresponding incomes to Bretton Woods levels…</a:t>
            </a:r>
          </a:p>
          <a:p>
            <a:pPr algn="just"/>
            <a:r>
              <a:rPr lang="en-US" sz="2800" b="1" dirty="0">
                <a:latin typeface="Fira Sans" charset="0"/>
                <a:ea typeface="Fira Sans" charset="0"/>
                <a:cs typeface="Fira Sans" charset="0"/>
              </a:rPr>
              <a:t>Original Question</a:t>
            </a:r>
            <a:r>
              <a:rPr lang="en-US" sz="2800" dirty="0">
                <a:latin typeface="Fira Sans" charset="0"/>
                <a:ea typeface="Fira Sans" charset="0"/>
                <a:cs typeface="Fira Sans" charset="0"/>
              </a:rPr>
              <a:t>: When did oil finally </a:t>
            </a:r>
            <a:r>
              <a:rPr lang="en-US" sz="2800" u="sng" dirty="0">
                <a:latin typeface="Fira Sans" charset="0"/>
                <a:ea typeface="Fira Sans" charset="0"/>
                <a:cs typeface="Fira Sans" charset="0"/>
              </a:rPr>
              <a:t>returned to </a:t>
            </a:r>
            <a:r>
              <a:rPr lang="en-US" sz="2800" dirty="0">
                <a:latin typeface="Fira Sans" charset="0"/>
                <a:ea typeface="Fira Sans" charset="0"/>
                <a:cs typeface="Fira Sans" charset="0"/>
              </a:rPr>
              <a:t>its Bretton Woods levels?</a:t>
            </a:r>
          </a:p>
          <a:p>
            <a:pPr algn="just"/>
            <a:r>
              <a:rPr lang="en-US" sz="2800" b="1" dirty="0">
                <a:latin typeface="Fira Sans" charset="0"/>
                <a:ea typeface="Fira Sans" charset="0"/>
                <a:cs typeface="Fira Sans" charset="0"/>
              </a:rPr>
              <a:t>Predicted Answer</a:t>
            </a:r>
            <a:r>
              <a:rPr lang="en-US" sz="2800" dirty="0">
                <a:latin typeface="Fira Sans" charset="0"/>
                <a:ea typeface="Fira Sans" charset="0"/>
                <a:cs typeface="Fira Sans" charset="0"/>
              </a:rPr>
              <a:t>: </a:t>
            </a:r>
            <a:r>
              <a:rPr lang="en-US" sz="2800" dirty="0">
                <a:solidFill>
                  <a:srgbClr val="009900"/>
                </a:solidFill>
                <a:latin typeface="Fira Sans" charset="0"/>
                <a:ea typeface="Fira Sans" charset="0"/>
                <a:cs typeface="Fira Sans" charset="0"/>
              </a:rPr>
              <a:t>1973-1974</a:t>
            </a:r>
            <a:r>
              <a:rPr lang="en-US" sz="2800" dirty="0">
                <a:latin typeface="Fira Sans" charset="0"/>
                <a:ea typeface="Fira Sans" charset="0"/>
                <a:cs typeface="Fira Sans" charset="0"/>
              </a:rPr>
              <a:t> (90.69%)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709603" y="28539927"/>
            <a:ext cx="5181600" cy="673966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ira Sans" charset="0"/>
              <a:ea typeface="Fira Sans" charset="0"/>
              <a:cs typeface="Fira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46898" y="12546516"/>
            <a:ext cx="13214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Fira Sans" charset="0"/>
                <a:ea typeface="Fira Sans" charset="0"/>
                <a:cs typeface="Fira Sans" charset="0"/>
              </a:rPr>
              <a:t>Over-stability </a:t>
            </a:r>
            <a:r>
              <a:rPr lang="en-US" sz="3600" dirty="0">
                <a:latin typeface="Fira Sans" charset="0"/>
                <a:ea typeface="Fira Sans" charset="0"/>
                <a:cs typeface="Fira Sans" charset="0"/>
                <a:sym typeface="Wingdings" pitchFamily="2" charset="2"/>
              </a:rPr>
              <a:t> Adversarial </a:t>
            </a:r>
            <a:r>
              <a:rPr lang="en-US" sz="3600" dirty="0" err="1">
                <a:latin typeface="Fira Sans" charset="0"/>
                <a:ea typeface="Fira Sans" charset="0"/>
                <a:cs typeface="Fira Sans" charset="0"/>
                <a:sym typeface="Wingdings" pitchFamily="2" charset="2"/>
              </a:rPr>
              <a:t>SQuAD</a:t>
            </a:r>
            <a:r>
              <a:rPr lang="en-US" sz="3600" dirty="0">
                <a:latin typeface="Fira Sans" charset="0"/>
                <a:ea typeface="Fira Sans" charset="0"/>
                <a:cs typeface="Fira Sans" charset="0"/>
                <a:sym typeface="Wingdings" pitchFamily="2" charset="2"/>
              </a:rPr>
              <a:t> (</a:t>
            </a:r>
            <a:r>
              <a:rPr lang="en-US" sz="3600" dirty="0" err="1">
                <a:latin typeface="Fira Sans" charset="0"/>
                <a:ea typeface="Fira Sans" charset="0"/>
                <a:cs typeface="Fira Sans" charset="0"/>
                <a:sym typeface="Wingdings" pitchFamily="2" charset="2"/>
              </a:rPr>
              <a:t>AddSent</a:t>
            </a:r>
            <a:r>
              <a:rPr lang="en-US" sz="3600" dirty="0">
                <a:latin typeface="Fira Sans" charset="0"/>
                <a:ea typeface="Fira Sans" charset="0"/>
                <a:cs typeface="Fira Sans" charset="0"/>
                <a:sym typeface="Wingdings" pitchFamily="2" charset="2"/>
              </a:rPr>
              <a:t>)</a:t>
            </a:r>
          </a:p>
          <a:p>
            <a:pPr algn="ctr"/>
            <a:r>
              <a:rPr lang="en-US" sz="3600" dirty="0">
                <a:latin typeface="Fira Sans" charset="0"/>
                <a:ea typeface="Fira Sans" charset="0"/>
                <a:cs typeface="Fira Sans" charset="0"/>
                <a:sym typeface="Wingdings" pitchFamily="2" charset="2"/>
              </a:rPr>
              <a:t>Over-sensitivity  Paraphrase Adversarial </a:t>
            </a:r>
            <a:r>
              <a:rPr lang="en-US" sz="3600" dirty="0" err="1">
                <a:latin typeface="Fira Sans" charset="0"/>
                <a:ea typeface="Fira Sans" charset="0"/>
                <a:cs typeface="Fira Sans" charset="0"/>
                <a:sym typeface="Wingdings" pitchFamily="2" charset="2"/>
              </a:rPr>
              <a:t>SQuAD</a:t>
            </a:r>
            <a:endParaRPr lang="en-US" sz="3600" dirty="0">
              <a:latin typeface="Fira Sans" charset="0"/>
              <a:ea typeface="Fira Sans" charset="0"/>
              <a:cs typeface="Fira Sans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B992AA9-3534-0241-B1F6-75F9B19864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900" t="64430" b="-3022"/>
          <a:stretch/>
        </p:blipFill>
        <p:spPr>
          <a:xfrm>
            <a:off x="1012352" y="979716"/>
            <a:ext cx="4784226" cy="2057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6DDC68F3-3017-CD44-9A43-DC24B89EFA02}"/>
              </a:ext>
            </a:extLst>
          </p:cNvPr>
          <p:cNvSpPr txBox="1">
            <a:spLocks/>
          </p:cNvSpPr>
          <p:nvPr/>
        </p:nvSpPr>
        <p:spPr>
          <a:xfrm>
            <a:off x="1051857" y="20671723"/>
            <a:ext cx="14075921" cy="1828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334394" tIns="167200" rIns="334394" bIns="167200" rtlCol="0" anchor="ctr">
            <a:noAutofit/>
          </a:bodyPr>
          <a:lstStyle>
            <a:lvl1pPr marL="0" marR="0" indent="0" algn="l" defTabSz="2329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10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76838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757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30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2904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7977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51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581250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latin typeface="Fira Sans" charset="0"/>
                <a:ea typeface="Fira Sans" charset="0"/>
                <a:cs typeface="Fira Sans" charset="0"/>
              </a:rPr>
              <a:t>Paraphrased Question</a:t>
            </a:r>
            <a:r>
              <a:rPr lang="en-US" sz="2800" dirty="0">
                <a:latin typeface="Fira Sans" charset="0"/>
                <a:ea typeface="Fira Sans" charset="0"/>
                <a:cs typeface="Fira Sans" charset="0"/>
              </a:rPr>
              <a:t>: When did oil finally </a:t>
            </a:r>
            <a:r>
              <a:rPr lang="en-US" sz="2800" u="sng" dirty="0">
                <a:latin typeface="Fira Sans" charset="0"/>
                <a:ea typeface="Fira Sans" charset="0"/>
                <a:cs typeface="Fira Sans" charset="0"/>
              </a:rPr>
              <a:t>readjust prices to reflect to </a:t>
            </a:r>
            <a:r>
              <a:rPr lang="en-US" sz="2800" dirty="0">
                <a:latin typeface="Fira Sans" charset="0"/>
                <a:ea typeface="Fira Sans" charset="0"/>
                <a:cs typeface="Fira Sans" charset="0"/>
              </a:rPr>
              <a:t>its Bretton Woods levels?</a:t>
            </a:r>
          </a:p>
          <a:p>
            <a:pPr algn="just"/>
            <a:r>
              <a:rPr lang="en-US" sz="2800" b="1" dirty="0">
                <a:latin typeface="Fira Sans" charset="0"/>
                <a:ea typeface="Fira Sans" charset="0"/>
                <a:cs typeface="Fira Sans" charset="0"/>
              </a:rPr>
              <a:t>Predicted Answer</a:t>
            </a:r>
            <a:r>
              <a:rPr lang="en-US" sz="2800" dirty="0">
                <a:latin typeface="Fira Sans" charset="0"/>
                <a:ea typeface="Fira Sans" charset="0"/>
                <a:cs typeface="Fira Sans" charset="0"/>
              </a:rPr>
              <a:t>:</a:t>
            </a:r>
            <a:r>
              <a:rPr lang="en-US" sz="2800" dirty="0">
                <a:solidFill>
                  <a:srgbClr val="FF0000"/>
                </a:solidFill>
                <a:latin typeface="Fira Sans" charset="0"/>
                <a:ea typeface="Fira Sans" charset="0"/>
                <a:cs typeface="Fira Sans" charset="0"/>
              </a:rPr>
              <a:t> 1971 </a:t>
            </a:r>
            <a:r>
              <a:rPr lang="en-US" sz="2800" dirty="0">
                <a:latin typeface="Fira Sans" charset="0"/>
                <a:ea typeface="Fira Sans" charset="0"/>
                <a:cs typeface="Fira Sans" charset="0"/>
              </a:rPr>
              <a:t>(72.81%)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6AC42-D034-C64D-9C05-1A43A70E67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319"/>
          <a:stretch/>
        </p:blipFill>
        <p:spPr>
          <a:xfrm>
            <a:off x="1061249" y="14754036"/>
            <a:ext cx="14203305" cy="5664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4D44AF-1C85-EA49-841D-6DBD0B6DC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97" y="22663435"/>
            <a:ext cx="14321623" cy="5664285"/>
          </a:xfrm>
          <a:prstGeom prst="rect">
            <a:avLst/>
          </a:prstGeom>
        </p:spPr>
      </p:pic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7D08BE8A-6218-A249-8700-9E337ED022CA}"/>
              </a:ext>
            </a:extLst>
          </p:cNvPr>
          <p:cNvSpPr txBox="1">
            <a:spLocks/>
          </p:cNvSpPr>
          <p:nvPr/>
        </p:nvSpPr>
        <p:spPr>
          <a:xfrm>
            <a:off x="1010088" y="10264096"/>
            <a:ext cx="14138473" cy="11000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9306B"/>
            </a:solidFill>
          </a:ln>
        </p:spPr>
        <p:txBody>
          <a:bodyPr vert="horz" lIns="334394" tIns="167200" rIns="334394" bIns="167200" rtlCol="0" anchor="t">
            <a:noAutofit/>
          </a:bodyPr>
          <a:lstStyle>
            <a:lvl1pPr marL="0" marR="0" indent="0" algn="l" defTabSz="2329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10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76838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757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30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2904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7977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51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581250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Attention Visualization on Paraphrase Adversaries</a:t>
            </a:r>
            <a:endParaRPr lang="en-US" sz="4400" b="1" dirty="0">
              <a:solidFill>
                <a:schemeClr val="bg1"/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9C6C024C-F016-AB44-87BA-046B0225606F}"/>
              </a:ext>
            </a:extLst>
          </p:cNvPr>
          <p:cNvSpPr txBox="1">
            <a:spLocks/>
          </p:cNvSpPr>
          <p:nvPr/>
        </p:nvSpPr>
        <p:spPr>
          <a:xfrm>
            <a:off x="1173019" y="5745088"/>
            <a:ext cx="13623636" cy="4362953"/>
          </a:xfrm>
          <a:prstGeom prst="rect">
            <a:avLst/>
          </a:prstGeom>
        </p:spPr>
        <p:txBody>
          <a:bodyPr vert="horz" lIns="334394" tIns="167200" rIns="334394" bIns="167200" rtlCol="0" anchor="t">
            <a:noAutofit/>
          </a:bodyPr>
          <a:lstStyle>
            <a:lvl1pPr marL="0" marR="0" indent="0" algn="l" defTabSz="2329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10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76838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757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30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2904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7977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51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581250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Fira Sans" charset="0"/>
                <a:ea typeface="Fira Sans" charset="0"/>
                <a:cs typeface="Fira Sans" charset="0"/>
              </a:rPr>
              <a:t>Evaluate BERT model’s over-sensitivity and over-stability </a:t>
            </a:r>
            <a:br>
              <a:rPr lang="en-US" sz="3600" dirty="0">
                <a:latin typeface="Fira Sans" charset="0"/>
                <a:ea typeface="Fira Sans" charset="0"/>
                <a:cs typeface="Fira Sans" charset="0"/>
              </a:rPr>
            </a:br>
            <a:r>
              <a:rPr lang="en-US" sz="3600" dirty="0">
                <a:latin typeface="Fira Sans" charset="0"/>
                <a:ea typeface="Fira Sans" charset="0"/>
                <a:cs typeface="Fira Sans" charset="0"/>
              </a:rPr>
              <a:t>against adversarial QA examples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Fira Sans" charset="0"/>
                <a:ea typeface="Fira Sans" charset="0"/>
                <a:cs typeface="Fira Sans" charset="0"/>
              </a:rPr>
              <a:t>Analyze the difference of the attention map between normal and adversarial examples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Fira Sans" charset="0"/>
                <a:ea typeface="Fira Sans" charset="0"/>
                <a:cs typeface="Fira Sans" charset="0"/>
              </a:rPr>
              <a:t>Analyze how BERT makes predictions on the QA task through attention visualization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ED9C7D4-EB58-D042-80A2-625FDF7B7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60739"/>
              </p:ext>
            </p:extLst>
          </p:nvPr>
        </p:nvGraphicFramePr>
        <p:xfrm>
          <a:off x="16457304" y="5744673"/>
          <a:ext cx="13446347" cy="533698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61931">
                  <a:extLst>
                    <a:ext uri="{9D8B030D-6E8A-4147-A177-3AD203B41FA5}">
                      <a16:colId xmlns:a16="http://schemas.microsoft.com/office/drawing/2014/main" val="408780877"/>
                    </a:ext>
                  </a:extLst>
                </a:gridCol>
                <a:gridCol w="5646947">
                  <a:extLst>
                    <a:ext uri="{9D8B030D-6E8A-4147-A177-3AD203B41FA5}">
                      <a16:colId xmlns:a16="http://schemas.microsoft.com/office/drawing/2014/main" val="1498787351"/>
                    </a:ext>
                  </a:extLst>
                </a:gridCol>
                <a:gridCol w="4537469">
                  <a:extLst>
                    <a:ext uri="{9D8B030D-6E8A-4147-A177-3AD203B41FA5}">
                      <a16:colId xmlns:a16="http://schemas.microsoft.com/office/drawing/2014/main" val="4092956625"/>
                    </a:ext>
                  </a:extLst>
                </a:gridCol>
              </a:tblGrid>
              <a:tr h="62778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Vulnerability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Overly-sensitive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Overly-stable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98937"/>
                  </a:ext>
                </a:extLst>
              </a:tr>
              <a:tr h="17039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Adversarial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Word or synonym substitutions / paraphrases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Word-swapping / Negations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587240"/>
                  </a:ext>
                </a:extLst>
              </a:tr>
              <a:tr h="62778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Semantic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628872"/>
                  </a:ext>
                </a:extLst>
              </a:tr>
              <a:tr h="13669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Google bought YouTube.</a:t>
                      </a:r>
                    </a:p>
                    <a:p>
                      <a:pPr algn="ctr"/>
                      <a:r>
                        <a:rPr lang="en-US" sz="2400" dirty="0"/>
                        <a:t>Google acquired YouTube.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009900"/>
                          </a:solidFill>
                        </a:rPr>
                        <a:t>Paraphrase</a:t>
                      </a:r>
                      <a:r>
                        <a:rPr lang="en-US" sz="2000" dirty="0"/>
                        <a:t>)</a:t>
                      </a:r>
                    </a:p>
                    <a:p>
                      <a:pPr algn="ctr"/>
                      <a:r>
                        <a:rPr lang="en-US" sz="2400" dirty="0"/>
                        <a:t>YouTube was sold to Google. 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Non-paraphrase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This movie is bad. </a:t>
                      </a:r>
                    </a:p>
                    <a:p>
                      <a:pPr algn="ctr"/>
                      <a:r>
                        <a:rPr lang="en-US" sz="2000" dirty="0"/>
                        <a:t>(Sentiment: </a:t>
                      </a:r>
                      <a:r>
                        <a:rPr lang="en-US" sz="2000" dirty="0">
                          <a:solidFill>
                            <a:srgbClr val="009900"/>
                          </a:solidFill>
                        </a:rPr>
                        <a:t>Negative</a:t>
                      </a:r>
                      <a:r>
                        <a:rPr lang="en-US" sz="2000" dirty="0"/>
                        <a:t>)</a:t>
                      </a:r>
                    </a:p>
                    <a:p>
                      <a:pPr algn="ctr"/>
                      <a:r>
                        <a:rPr lang="en-US" sz="2400" dirty="0"/>
                        <a:t>This movie is not bad.</a:t>
                      </a:r>
                    </a:p>
                    <a:p>
                      <a:pPr algn="ctr"/>
                      <a:r>
                        <a:rPr lang="en-US" sz="2000" dirty="0"/>
                        <a:t>(Sentiment: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Negative</a:t>
                      </a:r>
                      <a:r>
                        <a:rPr lang="en-US" sz="2000" dirty="0"/>
                        <a:t>)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307419"/>
                  </a:ext>
                </a:extLst>
              </a:tr>
              <a:tr h="90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Model’s Mistake</a:t>
                      </a:r>
                    </a:p>
                    <a:p>
                      <a:pPr algn="ctr"/>
                      <a:r>
                        <a:rPr lang="en-US" sz="2400" dirty="0"/>
                        <a:t>(Original vs. adversarial)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Consider the two to be different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Consider the two to be </a:t>
                      </a:r>
                    </a:p>
                    <a:p>
                      <a:pPr algn="ctr"/>
                      <a:r>
                        <a:rPr lang="en-US" sz="2800" dirty="0"/>
                        <a:t>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743999"/>
                  </a:ext>
                </a:extLst>
              </a:tr>
            </a:tbl>
          </a:graphicData>
        </a:graphic>
      </p:graphicFrame>
      <p:sp>
        <p:nvSpPr>
          <p:cNvPr id="55" name="Text Placeholder 20">
            <a:extLst>
              <a:ext uri="{FF2B5EF4-FFF2-40B4-BE49-F238E27FC236}">
                <a16:creationId xmlns:a16="http://schemas.microsoft.com/office/drawing/2014/main" id="{8FE70DCB-0F61-E540-90DC-8543D8B33000}"/>
              </a:ext>
            </a:extLst>
          </p:cNvPr>
          <p:cNvSpPr txBox="1">
            <a:spLocks/>
          </p:cNvSpPr>
          <p:nvPr/>
        </p:nvSpPr>
        <p:spPr>
          <a:xfrm>
            <a:off x="31150561" y="5912826"/>
            <a:ext cx="11969913" cy="6163325"/>
          </a:xfrm>
          <a:prstGeom prst="rect">
            <a:avLst/>
          </a:prstGeom>
        </p:spPr>
        <p:txBody>
          <a:bodyPr vert="horz" lIns="334394" tIns="167200" rIns="334394" bIns="167200" rtlCol="0" anchor="t">
            <a:noAutofit/>
          </a:bodyPr>
          <a:lstStyle>
            <a:lvl1pPr marL="0" marR="0" indent="0" algn="l" defTabSz="2329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10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76838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757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30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2904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7977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51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581250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Fira Sans" charset="0"/>
                <a:ea typeface="Fira Sans" charset="0"/>
                <a:cs typeface="Fira Sans" charset="0"/>
              </a:rPr>
              <a:t>The adversarial </a:t>
            </a:r>
            <a:r>
              <a:rPr lang="en-US" sz="3600" dirty="0" err="1">
                <a:latin typeface="Fira Sans" charset="0"/>
                <a:ea typeface="Fira Sans" charset="0"/>
                <a:cs typeface="Fira Sans" charset="0"/>
              </a:rPr>
              <a:t>SQuAD</a:t>
            </a:r>
            <a:r>
              <a:rPr lang="en-US" sz="3600" dirty="0">
                <a:latin typeface="Fira Sans" charset="0"/>
                <a:ea typeface="Fira Sans" charset="0"/>
                <a:cs typeface="Fira Sans" charset="0"/>
              </a:rPr>
              <a:t> examples does have more attention weights on the predicted incorrect answer instead of the original correct one.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Fira Sans" charset="0"/>
                <a:ea typeface="Fira Sans" charset="0"/>
                <a:cs typeface="Fira Sans" charset="0"/>
              </a:rPr>
              <a:t>The question tokens usually attend to the predicted answer in Layer 10 head 3 of the BERT model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Fira Sans" charset="0"/>
                <a:ea typeface="Fira Sans" charset="0"/>
                <a:cs typeface="Fira Sans" charset="0"/>
              </a:rPr>
              <a:t>BERT assigns high attention weights to [SEP] tokens in almost every attention layer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Fira Sans" charset="0"/>
                <a:ea typeface="Fira Sans" charset="0"/>
                <a:cs typeface="Fira Sans" charset="0"/>
              </a:rPr>
              <a:t>Besides attending on the wrong answer instead of the correct one, the rest of the attention map pattern looks pretty much alike (normal vs. adversarial example)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E88F61F-DC34-164D-85F5-85B3DCD894BC}"/>
              </a:ext>
            </a:extLst>
          </p:cNvPr>
          <p:cNvSpPr/>
          <p:nvPr/>
        </p:nvSpPr>
        <p:spPr>
          <a:xfrm>
            <a:off x="6095374" y="15223854"/>
            <a:ext cx="1207126" cy="5145745"/>
          </a:xfrm>
          <a:prstGeom prst="roundRect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914DB5A-3B4B-A647-80E7-ACE092830FCE}"/>
              </a:ext>
            </a:extLst>
          </p:cNvPr>
          <p:cNvSpPr/>
          <p:nvPr/>
        </p:nvSpPr>
        <p:spPr>
          <a:xfrm>
            <a:off x="10762672" y="22916837"/>
            <a:ext cx="810491" cy="53473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692632-7DE7-6F46-ACDB-01732D067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064" y="13772244"/>
            <a:ext cx="6273641" cy="714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5F4A898-7A26-C740-9507-5C087F5C3885}"/>
              </a:ext>
            </a:extLst>
          </p:cNvPr>
          <p:cNvSpPr/>
          <p:nvPr/>
        </p:nvSpPr>
        <p:spPr>
          <a:xfrm>
            <a:off x="16546898" y="13772244"/>
            <a:ext cx="6273641" cy="714467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6FB66EF-4CD5-904C-A0CE-6B001745A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89581"/>
              </p:ext>
            </p:extLst>
          </p:nvPr>
        </p:nvGraphicFramePr>
        <p:xfrm>
          <a:off x="31328273" y="14373882"/>
          <a:ext cx="11789068" cy="440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267">
                  <a:extLst>
                    <a:ext uri="{9D8B030D-6E8A-4147-A177-3AD203B41FA5}">
                      <a16:colId xmlns:a16="http://schemas.microsoft.com/office/drawing/2014/main" val="3099314444"/>
                    </a:ext>
                  </a:extLst>
                </a:gridCol>
                <a:gridCol w="2947267">
                  <a:extLst>
                    <a:ext uri="{9D8B030D-6E8A-4147-A177-3AD203B41FA5}">
                      <a16:colId xmlns:a16="http://schemas.microsoft.com/office/drawing/2014/main" val="785918643"/>
                    </a:ext>
                  </a:extLst>
                </a:gridCol>
                <a:gridCol w="2947267">
                  <a:extLst>
                    <a:ext uri="{9D8B030D-6E8A-4147-A177-3AD203B41FA5}">
                      <a16:colId xmlns:a16="http://schemas.microsoft.com/office/drawing/2014/main" val="2106636451"/>
                    </a:ext>
                  </a:extLst>
                </a:gridCol>
                <a:gridCol w="2947267">
                  <a:extLst>
                    <a:ext uri="{9D8B030D-6E8A-4147-A177-3AD203B41FA5}">
                      <a16:colId xmlns:a16="http://schemas.microsoft.com/office/drawing/2014/main" val="364311803"/>
                    </a:ext>
                  </a:extLst>
                </a:gridCol>
              </a:tblGrid>
              <a:tr h="82230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ADDONESENT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306650"/>
                  </a:ext>
                </a:extLst>
              </a:tr>
              <a:tr h="119367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Match-LSTM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39.0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153404"/>
                  </a:ext>
                </a:extLst>
              </a:tr>
              <a:tr h="119367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BiDAF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45.7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974014"/>
                  </a:ext>
                </a:extLst>
              </a:tr>
              <a:tr h="119367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88.6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75.5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09821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4A8308E-B98E-9E4C-8690-A311ED2F337E}"/>
              </a:ext>
            </a:extLst>
          </p:cNvPr>
          <p:cNvSpPr txBox="1"/>
          <p:nvPr/>
        </p:nvSpPr>
        <p:spPr>
          <a:xfrm>
            <a:off x="31309902" y="19031505"/>
            <a:ext cx="11644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Fira Sans" charset="0"/>
                <a:ea typeface="Fira Sans" charset="0"/>
                <a:cs typeface="Fira Sans" charset="0"/>
              </a:rPr>
              <a:t>Adversarial Evaluation (F1 score) on BERT and models used in the adversarial </a:t>
            </a:r>
            <a:r>
              <a:rPr lang="en-US" sz="3200" dirty="0" err="1">
                <a:latin typeface="Fira Sans" charset="0"/>
                <a:ea typeface="Fira Sans" charset="0"/>
                <a:cs typeface="Fira Sans" charset="0"/>
              </a:rPr>
              <a:t>SQuAD</a:t>
            </a:r>
            <a:r>
              <a:rPr lang="en-US" sz="3200" dirty="0">
                <a:latin typeface="Fira Sans" charset="0"/>
                <a:ea typeface="Fira Sans" charset="0"/>
                <a:cs typeface="Fira Sans" charset="0"/>
              </a:rPr>
              <a:t> paper. BERT model is more robust against adversarial </a:t>
            </a:r>
            <a:r>
              <a:rPr lang="en-US" sz="3200" dirty="0" err="1">
                <a:latin typeface="Fira Sans" charset="0"/>
                <a:ea typeface="Fira Sans" charset="0"/>
                <a:cs typeface="Fira Sans" charset="0"/>
              </a:rPr>
              <a:t>SQuAD</a:t>
            </a:r>
            <a:r>
              <a:rPr lang="en-US" sz="3200" dirty="0">
                <a:latin typeface="Fira Sans" charset="0"/>
                <a:ea typeface="Fira Sans" charset="0"/>
                <a:cs typeface="Fira Sans" charset="0"/>
              </a:rPr>
              <a:t> examples than other shallow models. (BERT’s performance on paraphrase adversarial </a:t>
            </a:r>
            <a:r>
              <a:rPr lang="en-US" sz="3200" dirty="0" err="1">
                <a:latin typeface="Fira Sans" charset="0"/>
                <a:ea typeface="Fira Sans" charset="0"/>
                <a:cs typeface="Fira Sans" charset="0"/>
              </a:rPr>
              <a:t>SQuAD</a:t>
            </a:r>
            <a:r>
              <a:rPr lang="en-US" sz="3200" dirty="0">
                <a:latin typeface="Fira Sans" charset="0"/>
                <a:ea typeface="Fira Sans" charset="0"/>
                <a:cs typeface="Fira Sans" charset="0"/>
              </a:rPr>
              <a:t> is ~63.18, but the size of the dataset too small to make a fair evaluation.)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13C48F-A02E-B84A-96CF-B82AF69D3064}"/>
              </a:ext>
            </a:extLst>
          </p:cNvPr>
          <p:cNvSpPr txBox="1"/>
          <p:nvPr/>
        </p:nvSpPr>
        <p:spPr>
          <a:xfrm>
            <a:off x="24629181" y="20941496"/>
            <a:ext cx="3991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ira Sans" charset="0"/>
                <a:ea typeface="Fira Sans" charset="0"/>
                <a:cs typeface="Fira Sans" charset="0"/>
              </a:rPr>
              <a:t>Jia &amp; Liang (2017)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194E9D6-2400-B84E-A251-BBA7BADFA5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300"/>
          <a:stretch/>
        </p:blipFill>
        <p:spPr>
          <a:xfrm>
            <a:off x="16686598" y="23952200"/>
            <a:ext cx="13075107" cy="457280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675274B-E793-764B-B2E2-7C38EE9F0685}"/>
              </a:ext>
            </a:extLst>
          </p:cNvPr>
          <p:cNvSpPr txBox="1"/>
          <p:nvPr/>
        </p:nvSpPr>
        <p:spPr>
          <a:xfrm>
            <a:off x="1805182" y="19923239"/>
            <a:ext cx="3202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charset="0"/>
                <a:ea typeface="Fira Sans" charset="0"/>
                <a:cs typeface="Fira Sans" charset="0"/>
              </a:rPr>
              <a:t>(Layer 10 Head 3)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070FB0-8B49-FD40-98DD-E3AF4E04B23E}"/>
              </a:ext>
            </a:extLst>
          </p:cNvPr>
          <p:cNvSpPr txBox="1"/>
          <p:nvPr/>
        </p:nvSpPr>
        <p:spPr>
          <a:xfrm>
            <a:off x="1803094" y="27734976"/>
            <a:ext cx="3202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charset="0"/>
                <a:ea typeface="Fira Sans" charset="0"/>
                <a:cs typeface="Fira Sans" charset="0"/>
              </a:rPr>
              <a:t>(Layer 10 Head 3)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81DA19-A689-DF40-A60D-A12C687E4F06}"/>
              </a:ext>
            </a:extLst>
          </p:cNvPr>
          <p:cNvSpPr/>
          <p:nvPr/>
        </p:nvSpPr>
        <p:spPr>
          <a:xfrm>
            <a:off x="25590609" y="23952200"/>
            <a:ext cx="368191" cy="45728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896E1D8-95E2-C34D-B74D-3EB639215B60}"/>
              </a:ext>
            </a:extLst>
          </p:cNvPr>
          <p:cNvSpPr/>
          <p:nvPr/>
        </p:nvSpPr>
        <p:spPr>
          <a:xfrm>
            <a:off x="28643547" y="23949975"/>
            <a:ext cx="368192" cy="4572801"/>
          </a:xfrm>
          <a:prstGeom prst="roundRect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5FD188-F81F-474A-B597-C3B5C0F1B29F}"/>
              </a:ext>
            </a:extLst>
          </p:cNvPr>
          <p:cNvSpPr txBox="1"/>
          <p:nvPr/>
        </p:nvSpPr>
        <p:spPr>
          <a:xfrm>
            <a:off x="17274433" y="28061111"/>
            <a:ext cx="3202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charset="0"/>
                <a:ea typeface="Fira Sans" charset="0"/>
                <a:cs typeface="Fira Sans" charset="0"/>
              </a:rPr>
              <a:t>(Layer 10 Head 3)</a:t>
            </a:r>
          </a:p>
        </p:txBody>
      </p:sp>
      <p:sp>
        <p:nvSpPr>
          <p:cNvPr id="64" name="Text Placeholder 20">
            <a:extLst>
              <a:ext uri="{FF2B5EF4-FFF2-40B4-BE49-F238E27FC236}">
                <a16:creationId xmlns:a16="http://schemas.microsoft.com/office/drawing/2014/main" id="{BAB72BF8-3FE0-1243-A69C-4E4DFEBF1CF7}"/>
              </a:ext>
            </a:extLst>
          </p:cNvPr>
          <p:cNvSpPr txBox="1">
            <a:spLocks/>
          </p:cNvSpPr>
          <p:nvPr/>
        </p:nvSpPr>
        <p:spPr>
          <a:xfrm>
            <a:off x="16546898" y="21454918"/>
            <a:ext cx="13356751" cy="24283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334394" tIns="167200" rIns="334394" bIns="167200" rtlCol="0" anchor="ctr">
            <a:noAutofit/>
          </a:bodyPr>
          <a:lstStyle>
            <a:lvl1pPr marL="0" marR="0" indent="0" algn="l" defTabSz="2329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10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76838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757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30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2904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7977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51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581250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latin typeface="Fira Sans" charset="0"/>
                <a:ea typeface="Fira Sans" charset="0"/>
                <a:cs typeface="Fira Sans" charset="0"/>
              </a:rPr>
              <a:t>Context</a:t>
            </a:r>
            <a:r>
              <a:rPr lang="en-US" sz="2800" dirty="0">
                <a:latin typeface="Fira Sans" charset="0"/>
                <a:ea typeface="Fira Sans" charset="0"/>
                <a:cs typeface="Fira Sans" charset="0"/>
              </a:rPr>
              <a:t>: The game's media day, which was typically held on the Tuesday afternoon prior to the game, was moved to the Monday evening and re-branded as Super Bowl Opening Night…</a:t>
            </a:r>
          </a:p>
          <a:p>
            <a:pPr algn="just"/>
            <a:r>
              <a:rPr lang="en-US" sz="2800" b="1" dirty="0" err="1">
                <a:latin typeface="Fira Sans" charset="0"/>
                <a:ea typeface="Fira Sans" charset="0"/>
                <a:cs typeface="Fira Sans" charset="0"/>
              </a:rPr>
              <a:t>AddSent</a:t>
            </a:r>
            <a:r>
              <a:rPr lang="en-US" sz="2800" b="1" dirty="0">
                <a:latin typeface="Fira Sans" charset="0"/>
                <a:ea typeface="Fira Sans" charset="0"/>
                <a:cs typeface="Fira Sans" charset="0"/>
              </a:rPr>
              <a:t> Question</a:t>
            </a:r>
            <a:r>
              <a:rPr lang="en-US" sz="2800" dirty="0">
                <a:latin typeface="Fira Sans" charset="0"/>
                <a:ea typeface="Fira Sans" charset="0"/>
                <a:cs typeface="Fira Sans" charset="0"/>
              </a:rPr>
              <a:t>: What day of the week was Media Day held on for Super Bowl 50?</a:t>
            </a:r>
          </a:p>
          <a:p>
            <a:pPr algn="just"/>
            <a:r>
              <a:rPr lang="en-US" sz="2800" b="1" dirty="0">
                <a:latin typeface="Fira Sans" charset="0"/>
                <a:ea typeface="Fira Sans" charset="0"/>
                <a:cs typeface="Fira Sans" charset="0"/>
              </a:rPr>
              <a:t>Predicted Answer</a:t>
            </a:r>
            <a:r>
              <a:rPr lang="en-US" sz="2800" dirty="0">
                <a:latin typeface="Fira Sans" charset="0"/>
                <a:ea typeface="Fira Sans" charset="0"/>
                <a:cs typeface="Fira Sans" charset="0"/>
              </a:rPr>
              <a:t>:</a:t>
            </a:r>
            <a:r>
              <a:rPr lang="en-US" sz="2800" dirty="0">
                <a:solidFill>
                  <a:srgbClr val="FF0000"/>
                </a:solidFill>
                <a:latin typeface="Fira Sans" charset="0"/>
                <a:ea typeface="Fira Sans" charset="0"/>
                <a:cs typeface="Fira Sans" charset="0"/>
              </a:rPr>
              <a:t> Tuesday </a:t>
            </a:r>
            <a:r>
              <a:rPr lang="en-US" sz="2800" dirty="0">
                <a:latin typeface="Fira Sans" charset="0"/>
                <a:ea typeface="Fira Sans" charset="0"/>
                <a:cs typeface="Fira Sans" charset="0"/>
              </a:rPr>
              <a:t>(56.69%), </a:t>
            </a:r>
            <a:r>
              <a:rPr lang="en-US" sz="2800" b="1" dirty="0">
                <a:latin typeface="Fira Sans" charset="0"/>
                <a:ea typeface="Fira Sans" charset="0"/>
                <a:cs typeface="Fira Sans" charset="0"/>
              </a:rPr>
              <a:t>Correct Answer</a:t>
            </a:r>
            <a:r>
              <a:rPr lang="en-US" sz="2800" dirty="0">
                <a:latin typeface="Fira Sans" charset="0"/>
                <a:ea typeface="Fira Sans" charset="0"/>
                <a:cs typeface="Fira Sans" charset="0"/>
              </a:rPr>
              <a:t>: </a:t>
            </a:r>
            <a:r>
              <a:rPr lang="en-US" sz="2800" dirty="0">
                <a:solidFill>
                  <a:srgbClr val="009900"/>
                </a:solidFill>
                <a:latin typeface="Fira Sans" charset="0"/>
                <a:ea typeface="Fira Sans" charset="0"/>
                <a:cs typeface="Fira Sans" charset="0"/>
              </a:rPr>
              <a:t>Monday </a:t>
            </a:r>
            <a:r>
              <a:rPr lang="en-US" sz="2800" dirty="0">
                <a:latin typeface="Fira Sans" charset="0"/>
                <a:ea typeface="Fira Sans" charset="0"/>
                <a:cs typeface="Fira Sans" charset="0"/>
              </a:rPr>
              <a:t>(4.03%)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D985F9-C581-FB47-9110-76EDA52041A4}"/>
              </a:ext>
            </a:extLst>
          </p:cNvPr>
          <p:cNvSpPr txBox="1"/>
          <p:nvPr/>
        </p:nvSpPr>
        <p:spPr>
          <a:xfrm>
            <a:off x="17688015" y="20941496"/>
            <a:ext cx="3991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ira Sans" charset="0"/>
                <a:ea typeface="Fira Sans" charset="0"/>
                <a:cs typeface="Fira Sans" charset="0"/>
              </a:rPr>
              <a:t>Gan &amp; Ng (2019)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1A33A1-970A-874E-B578-8EF1B267CB2C}"/>
              </a:ext>
            </a:extLst>
          </p:cNvPr>
          <p:cNvSpPr/>
          <p:nvPr/>
        </p:nvSpPr>
        <p:spPr>
          <a:xfrm>
            <a:off x="17528103" y="13971172"/>
            <a:ext cx="4311230" cy="111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Train a paraphrase generation model (</a:t>
            </a:r>
            <a:r>
              <a:rPr lang="en-US" sz="2400" dirty="0" err="1"/>
              <a:t>OpenNMT</a:t>
            </a:r>
            <a:r>
              <a:rPr lang="en-US" sz="2400" dirty="0"/>
              <a:t>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47AE929-AB92-ED44-B591-3D1E1346FD3B}"/>
              </a:ext>
            </a:extLst>
          </p:cNvPr>
          <p:cNvSpPr/>
          <p:nvPr/>
        </p:nvSpPr>
        <p:spPr>
          <a:xfrm>
            <a:off x="17528103" y="15948667"/>
            <a:ext cx="4311230" cy="672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Paraphrase suggestions (PPDB)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98B6CEE-6257-834E-8462-1648A080574D}"/>
              </a:ext>
            </a:extLst>
          </p:cNvPr>
          <p:cNvSpPr/>
          <p:nvPr/>
        </p:nvSpPr>
        <p:spPr>
          <a:xfrm>
            <a:off x="17528103" y="17598012"/>
            <a:ext cx="4311230" cy="107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Generate paraphrases for </a:t>
            </a:r>
            <a:r>
              <a:rPr lang="en-US" sz="2400" dirty="0" err="1"/>
              <a:t>SQuAD</a:t>
            </a:r>
            <a:r>
              <a:rPr lang="en-US" sz="2400" dirty="0"/>
              <a:t> questions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0ACDC5C-636D-1E41-A9E2-4AE2C2055516}"/>
              </a:ext>
            </a:extLst>
          </p:cNvPr>
          <p:cNvSpPr/>
          <p:nvPr/>
        </p:nvSpPr>
        <p:spPr>
          <a:xfrm>
            <a:off x="17528103" y="19695999"/>
            <a:ext cx="4311230" cy="83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Human evaluation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A5D1385-F560-8C4D-AC2F-A01C7C836C9C}"/>
              </a:ext>
            </a:extLst>
          </p:cNvPr>
          <p:cNvCxnSpPr>
            <a:cxnSpLocks/>
          </p:cNvCxnSpPr>
          <p:nvPr/>
        </p:nvCxnSpPr>
        <p:spPr>
          <a:xfrm>
            <a:off x="19683718" y="15113455"/>
            <a:ext cx="0" cy="8209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87E1D2-419B-494A-8CF5-9F1410333CED}"/>
              </a:ext>
            </a:extLst>
          </p:cNvPr>
          <p:cNvCxnSpPr>
            <a:cxnSpLocks/>
          </p:cNvCxnSpPr>
          <p:nvPr/>
        </p:nvCxnSpPr>
        <p:spPr>
          <a:xfrm>
            <a:off x="19683718" y="16646386"/>
            <a:ext cx="0" cy="97702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010B9E-235F-0849-A592-A369F7063DE1}"/>
              </a:ext>
            </a:extLst>
          </p:cNvPr>
          <p:cNvCxnSpPr>
            <a:cxnSpLocks/>
          </p:cNvCxnSpPr>
          <p:nvPr/>
        </p:nvCxnSpPr>
        <p:spPr>
          <a:xfrm>
            <a:off x="19683718" y="18698835"/>
            <a:ext cx="0" cy="10225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19">
            <a:extLst>
              <a:ext uri="{FF2B5EF4-FFF2-40B4-BE49-F238E27FC236}">
                <a16:creationId xmlns:a16="http://schemas.microsoft.com/office/drawing/2014/main" id="{20C4D80B-72A5-3040-9EA1-614A24001E18}"/>
              </a:ext>
            </a:extLst>
          </p:cNvPr>
          <p:cNvSpPr txBox="1">
            <a:spLocks/>
          </p:cNvSpPr>
          <p:nvPr/>
        </p:nvSpPr>
        <p:spPr>
          <a:xfrm>
            <a:off x="31150562" y="22094620"/>
            <a:ext cx="12000394" cy="11376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9306B"/>
            </a:solidFill>
          </a:ln>
        </p:spPr>
        <p:txBody>
          <a:bodyPr vert="horz" lIns="334394" tIns="167200" rIns="334394" bIns="167200" rtlCol="0" anchor="t">
            <a:noAutofit/>
          </a:bodyPr>
          <a:lstStyle>
            <a:lvl1pPr marL="0" marR="0" indent="0" algn="l" defTabSz="2329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10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76838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757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30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2904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7977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51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581250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References</a:t>
            </a:r>
          </a:p>
        </p:txBody>
      </p:sp>
      <p:sp>
        <p:nvSpPr>
          <p:cNvPr id="85" name="Text Placeholder 20">
            <a:extLst>
              <a:ext uri="{FF2B5EF4-FFF2-40B4-BE49-F238E27FC236}">
                <a16:creationId xmlns:a16="http://schemas.microsoft.com/office/drawing/2014/main" id="{692E0CE7-3C55-DA45-B89E-1D0DE72A0257}"/>
              </a:ext>
            </a:extLst>
          </p:cNvPr>
          <p:cNvSpPr txBox="1">
            <a:spLocks/>
          </p:cNvSpPr>
          <p:nvPr/>
        </p:nvSpPr>
        <p:spPr>
          <a:xfrm>
            <a:off x="31147428" y="23521709"/>
            <a:ext cx="11969913" cy="4806011"/>
          </a:xfrm>
          <a:prstGeom prst="rect">
            <a:avLst/>
          </a:prstGeom>
        </p:spPr>
        <p:txBody>
          <a:bodyPr vert="horz" lIns="334394" tIns="167200" rIns="334394" bIns="167200" rtlCol="0" anchor="t">
            <a:noAutofit/>
          </a:bodyPr>
          <a:lstStyle>
            <a:lvl1pPr marL="0" marR="0" indent="0" algn="l" defTabSz="2329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2610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76838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7573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30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18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2904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79779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514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581250" indent="-975368" algn="l" defTabSz="3901470" rtl="0" eaLnBrk="1" latinLnBrk="0" hangingPunct="1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>
                <a:latin typeface="Fira Sans" charset="0"/>
                <a:ea typeface="Fira Sans" charset="0"/>
                <a:cs typeface="Fira Sans" charset="0"/>
              </a:rPr>
              <a:t>Jia and Liang, Adversarial Examples for Evaluating Reading Comprehension Systems (EMNLP 2017)</a:t>
            </a:r>
          </a:p>
          <a:p>
            <a:pPr algn="just"/>
            <a:r>
              <a:rPr lang="en-US" sz="3200" dirty="0">
                <a:latin typeface="Fira Sans" charset="0"/>
                <a:ea typeface="Fira Sans" charset="0"/>
                <a:cs typeface="Fira Sans" charset="0"/>
              </a:rPr>
              <a:t>Gan and Ng, Improving the Robustness of Question Answering Systems to Question Paraphrasing (ACL 2019)</a:t>
            </a:r>
          </a:p>
          <a:p>
            <a:pPr algn="just"/>
            <a:r>
              <a:rPr lang="en-US" sz="3200" dirty="0">
                <a:latin typeface="Fira Sans" charset="0"/>
                <a:ea typeface="Fira Sans" charset="0"/>
                <a:cs typeface="Fira Sans" charset="0"/>
              </a:rPr>
              <a:t>Devlin et al., BERT: Pre-training of Deep Bidirectional Transformers for Language Understanding (2018)</a:t>
            </a:r>
          </a:p>
        </p:txBody>
      </p:sp>
    </p:spTree>
    <p:extLst>
      <p:ext uri="{BB962C8B-B14F-4D97-AF65-F5344CB8AC3E}">
        <p14:creationId xmlns:p14="http://schemas.microsoft.com/office/powerpoint/2010/main" val="263830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14429</TotalTime>
  <Words>590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Fira Sans</vt:lpstr>
      <vt:lpstr>Office Theme</vt:lpstr>
      <vt:lpstr> Is BERT Looking at the Right Place? Hannah Chen, James Ku, Lahiru Nuwan (University of Virginia)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Li</dc:creator>
  <cp:lastModifiedBy>Hannah Chen</cp:lastModifiedBy>
  <cp:revision>469</cp:revision>
  <cp:lastPrinted>2019-01-04T15:26:28Z</cp:lastPrinted>
  <dcterms:created xsi:type="dcterms:W3CDTF">2016-07-17T23:21:45Z</dcterms:created>
  <dcterms:modified xsi:type="dcterms:W3CDTF">2019-12-09T05:45:04Z</dcterms:modified>
</cp:coreProperties>
</file>