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053-6503-4C1C-A02D-80EB04B7CFC3}" type="datetimeFigureOut">
              <a:rPr lang="en-US" smtClean="0"/>
              <a:t>02.10.2019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4169-E2E2-40C5-BBBE-C2C2BC7B4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053-6503-4C1C-A02D-80EB04B7CFC3}" type="datetimeFigureOut">
              <a:rPr lang="en-US" smtClean="0"/>
              <a:t>02.10.2019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4169-E2E2-40C5-BBBE-C2C2BC7B4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053-6503-4C1C-A02D-80EB04B7CFC3}" type="datetimeFigureOut">
              <a:rPr lang="en-US" smtClean="0"/>
              <a:t>02.10.2019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4169-E2E2-40C5-BBBE-C2C2BC7B4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053-6503-4C1C-A02D-80EB04B7CFC3}" type="datetimeFigureOut">
              <a:rPr lang="en-US" smtClean="0"/>
              <a:t>02.10.2019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4169-E2E2-40C5-BBBE-C2C2BC7B4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9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053-6503-4C1C-A02D-80EB04B7CFC3}" type="datetimeFigureOut">
              <a:rPr lang="en-US" smtClean="0"/>
              <a:t>02.10.2019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4169-E2E2-40C5-BBBE-C2C2BC7B4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053-6503-4C1C-A02D-80EB04B7CFC3}" type="datetimeFigureOut">
              <a:rPr lang="en-US" smtClean="0"/>
              <a:t>02.10.2019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4169-E2E2-40C5-BBBE-C2C2BC7B4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053-6503-4C1C-A02D-80EB04B7CFC3}" type="datetimeFigureOut">
              <a:rPr lang="en-US" smtClean="0"/>
              <a:t>02.10.2019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4169-E2E2-40C5-BBBE-C2C2BC7B4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8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053-6503-4C1C-A02D-80EB04B7CFC3}" type="datetimeFigureOut">
              <a:rPr lang="en-US" smtClean="0"/>
              <a:t>02.10.2019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4169-E2E2-40C5-BBBE-C2C2BC7B4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053-6503-4C1C-A02D-80EB04B7CFC3}" type="datetimeFigureOut">
              <a:rPr lang="en-US" smtClean="0"/>
              <a:t>02.10.2019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4169-E2E2-40C5-BBBE-C2C2BC7B4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0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053-6503-4C1C-A02D-80EB04B7CFC3}" type="datetimeFigureOut">
              <a:rPr lang="en-US" smtClean="0"/>
              <a:t>02.10.2019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4169-E2E2-40C5-BBBE-C2C2BC7B4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9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A053-6503-4C1C-A02D-80EB04B7CFC3}" type="datetimeFigureOut">
              <a:rPr lang="en-US" smtClean="0"/>
              <a:t>02.10.2019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4169-E2E2-40C5-BBBE-C2C2BC7B4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A053-6503-4C1C-A02D-80EB04B7CFC3}" type="datetimeFigureOut">
              <a:rPr lang="en-US" smtClean="0"/>
              <a:t>02.10.2019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4169-E2E2-40C5-BBBE-C2C2BC7B4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2609" y="248074"/>
            <a:ext cx="772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Основные решения по </a:t>
            </a:r>
            <a:r>
              <a:rPr lang="en-US" sz="2400" b="1" dirty="0" smtClean="0"/>
              <a:t>Project Management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84134" y="699045"/>
            <a:ext cx="489214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выводы аудита </a:t>
            </a:r>
            <a:r>
              <a:rPr lang="en-US" dirty="0" smtClean="0"/>
              <a:t>PM </a:t>
            </a:r>
            <a:r>
              <a:rPr lang="ru-RU" dirty="0" smtClean="0"/>
              <a:t>в части ожиданий от системы: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Безопасность данных;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Удобство использования;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Автоматизация процессов;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Большая гибкость </a:t>
            </a:r>
            <a:r>
              <a:rPr lang="en-US" sz="1400" dirty="0" smtClean="0"/>
              <a:t>системы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66265" y="2304678"/>
            <a:ext cx="153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Что делаем?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30200" y="3999155"/>
            <a:ext cx="3015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Вариант 1. </a:t>
            </a:r>
          </a:p>
          <a:p>
            <a:r>
              <a:rPr lang="ru-RU" sz="1600" dirty="0" smtClean="0"/>
              <a:t>Сохраняем базу. Переписываем текущее приложение на другом языке  с сохранением логики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30201" y="5453224"/>
            <a:ext cx="2558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dirty="0"/>
              <a:t>Определяем оптимальный язык </a:t>
            </a:r>
            <a:r>
              <a:rPr lang="ru-RU" sz="1200" dirty="0" smtClean="0"/>
              <a:t>для переноса и развития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Оценка </a:t>
            </a:r>
            <a:r>
              <a:rPr lang="ru-RU" sz="1200" dirty="0"/>
              <a:t>трудозатрат по </a:t>
            </a:r>
            <a:r>
              <a:rPr lang="ru-RU" sz="1200" dirty="0" smtClean="0"/>
              <a:t>переносу + доработка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Оценка </a:t>
            </a:r>
            <a:r>
              <a:rPr lang="ru-RU" sz="1200" dirty="0"/>
              <a:t>стоимости сопровождения 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94424" y="3990596"/>
            <a:ext cx="295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Вариант 2.</a:t>
            </a:r>
            <a:r>
              <a:rPr lang="ru-RU" sz="1600" dirty="0" smtClean="0"/>
              <a:t> </a:t>
            </a:r>
          </a:p>
          <a:p>
            <a:r>
              <a:rPr lang="ru-RU" sz="1600" dirty="0" smtClean="0"/>
              <a:t>Сохраняем </a:t>
            </a:r>
            <a:r>
              <a:rPr lang="ru-RU" sz="1600" dirty="0" smtClean="0"/>
              <a:t>базу </a:t>
            </a:r>
            <a:r>
              <a:rPr lang="ru-RU" sz="1600" dirty="0" smtClean="0"/>
              <a:t>+ делаем </a:t>
            </a:r>
            <a:r>
              <a:rPr lang="ru-RU" sz="1600" dirty="0" smtClean="0"/>
              <a:t>разработку приложения </a:t>
            </a:r>
            <a:r>
              <a:rPr lang="ru-RU" sz="1600" dirty="0" smtClean="0"/>
              <a:t>с нуля 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590197" y="5315741"/>
            <a:ext cx="2855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Пересмотр бизнес-процессов и логики построения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Определяем </a:t>
            </a:r>
            <a:r>
              <a:rPr lang="ru-RU" sz="1200" dirty="0" smtClean="0"/>
              <a:t>оптимальный язык программирования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Оценка трудозатрат по </a:t>
            </a:r>
            <a:r>
              <a:rPr lang="ru-RU" sz="1200" dirty="0" smtClean="0"/>
              <a:t>разработке</a:t>
            </a:r>
            <a:endParaRPr lang="ru-RU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Оценка стоимости сопровождения  </a:t>
            </a:r>
            <a:endParaRPr lang="en-US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068797" y="4035853"/>
            <a:ext cx="2099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Вариант 3. </a:t>
            </a:r>
          </a:p>
          <a:p>
            <a:r>
              <a:rPr lang="ru-RU" sz="1600" dirty="0" smtClean="0"/>
              <a:t>Коробочные решения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899807" y="4800317"/>
            <a:ext cx="234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solidFill>
                  <a:schemeClr val="accent5"/>
                </a:solidFill>
              </a:rPr>
              <a:t>Какой оптимальный язык для разработки ?</a:t>
            </a:r>
            <a:endParaRPr lang="en-US" sz="1200" i="1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27423" y="5317393"/>
            <a:ext cx="2364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Короткий список сравнения коробочных решений для закрытия текущей функциональности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High l</a:t>
            </a:r>
            <a:r>
              <a:rPr lang="ru-RU" sz="1200" dirty="0" smtClean="0"/>
              <a:t>е</a:t>
            </a:r>
            <a:r>
              <a:rPr lang="en-US" sz="1200" dirty="0" err="1" smtClean="0"/>
              <a:t>vel</a:t>
            </a:r>
            <a:r>
              <a:rPr lang="en-US" sz="1200" dirty="0" smtClean="0"/>
              <a:t> </a:t>
            </a:r>
            <a:r>
              <a:rPr lang="ru-RU" sz="1200" dirty="0" smtClean="0"/>
              <a:t>оценка трудозатрат на интеграцию 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45327" y="4568541"/>
            <a:ext cx="214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solidFill>
                  <a:schemeClr val="accent5"/>
                </a:solidFill>
              </a:rPr>
              <a:t>Какие есть готовые </a:t>
            </a:r>
            <a:r>
              <a:rPr lang="ru-RU" sz="1200" i="1" dirty="0" smtClean="0">
                <a:solidFill>
                  <a:schemeClr val="accent5"/>
                </a:solidFill>
              </a:rPr>
              <a:t>решения, которые закроют наши потребности полностью?</a:t>
            </a:r>
            <a:endParaRPr lang="en-US" sz="1200" i="1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200" y="4983046"/>
            <a:ext cx="2859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ru-RU" sz="1200" dirty="0">
                <a:solidFill>
                  <a:schemeClr val="accent5"/>
                </a:solidFill>
              </a:rPr>
              <a:t>Сколько </a:t>
            </a:r>
            <a:r>
              <a:rPr lang="ru-RU" sz="1200" dirty="0" smtClean="0">
                <a:solidFill>
                  <a:schemeClr val="accent5"/>
                </a:solidFill>
              </a:rPr>
              <a:t>нужно </a:t>
            </a:r>
            <a:r>
              <a:rPr lang="ru-RU" sz="1200" dirty="0">
                <a:solidFill>
                  <a:schemeClr val="accent5"/>
                </a:solidFill>
              </a:rPr>
              <a:t>времени </a:t>
            </a:r>
            <a:r>
              <a:rPr lang="ru-RU" sz="1200" dirty="0" smtClean="0">
                <a:solidFill>
                  <a:schemeClr val="accent5"/>
                </a:solidFill>
              </a:rPr>
              <a:t>для переноса приложения на другой язык ?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16" name="Elbow Connector 15"/>
          <p:cNvCxnSpPr>
            <a:stCxn id="5" idx="2"/>
            <a:endCxn id="6" idx="0"/>
          </p:cNvCxnSpPr>
          <p:nvPr/>
        </p:nvCxnSpPr>
        <p:spPr>
          <a:xfrm rot="5400000">
            <a:off x="3272564" y="1239219"/>
            <a:ext cx="1325145" cy="4194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7894660" y="794914"/>
            <a:ext cx="1361843" cy="5086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1822" y="2592279"/>
            <a:ext cx="4275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solidFill>
                  <a:schemeClr val="accent5"/>
                </a:solidFill>
              </a:rPr>
              <a:t>! Сравнение вариантов: сроки, </a:t>
            </a:r>
            <a:r>
              <a:rPr lang="en-US" sz="1600" i="1" dirty="0" smtClean="0">
                <a:solidFill>
                  <a:schemeClr val="accent5"/>
                </a:solidFill>
              </a:rPr>
              <a:t>$</a:t>
            </a:r>
            <a:r>
              <a:rPr lang="ru-RU" sz="1600" i="1" dirty="0">
                <a:solidFill>
                  <a:schemeClr val="accent5"/>
                </a:solidFill>
              </a:rPr>
              <a:t> </a:t>
            </a:r>
            <a:r>
              <a:rPr lang="ru-RU" sz="1600" i="1" dirty="0" smtClean="0">
                <a:solidFill>
                  <a:schemeClr val="accent5"/>
                </a:solidFill>
              </a:rPr>
              <a:t>и соответствие целям </a:t>
            </a:r>
            <a:endParaRPr lang="en-US" sz="1600" i="1" dirty="0">
              <a:solidFill>
                <a:schemeClr val="accent5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5400000">
            <a:off x="4894950" y="2853047"/>
            <a:ext cx="1316586" cy="958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19875" y="4078189"/>
            <a:ext cx="295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Вариант </a:t>
            </a:r>
            <a:r>
              <a:rPr lang="ru-RU" sz="1600" b="1" dirty="0" smtClean="0"/>
              <a:t>2.</a:t>
            </a:r>
            <a:r>
              <a:rPr lang="ru-RU" sz="1600" b="1" dirty="0" smtClean="0"/>
              <a:t>1</a:t>
            </a:r>
            <a:r>
              <a:rPr lang="ru-RU" sz="1600" dirty="0" smtClean="0"/>
              <a:t>.</a:t>
            </a:r>
            <a:endParaRPr lang="ru-RU" sz="1600" dirty="0" smtClean="0"/>
          </a:p>
          <a:p>
            <a:r>
              <a:rPr lang="ru-RU" sz="1600" dirty="0" smtClean="0"/>
              <a:t>Переписываем базу </a:t>
            </a:r>
            <a:r>
              <a:rPr lang="ru-RU" sz="1600" dirty="0" smtClean="0"/>
              <a:t>+ делаем </a:t>
            </a:r>
            <a:r>
              <a:rPr lang="ru-RU" sz="1600" dirty="0" smtClean="0"/>
              <a:t>разработку приложения </a:t>
            </a:r>
            <a:r>
              <a:rPr lang="ru-RU" sz="1600" dirty="0" smtClean="0"/>
              <a:t>с нуля  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839253" y="5492291"/>
            <a:ext cx="2855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Определяем структуру базы с учетом текущей инфраструктуры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Определяем </a:t>
            </a:r>
            <a:r>
              <a:rPr lang="ru-RU" sz="1200" dirty="0" smtClean="0"/>
              <a:t>оптимальный язык программирования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Оценка трудозатрат по доработке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Оценка стоимости сопровождения  </a:t>
            </a:r>
            <a:endParaRPr lang="en-US" sz="1200" dirty="0" smtClean="0"/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6463879" y="2200294"/>
            <a:ext cx="1404179" cy="2266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20871" y="4877573"/>
            <a:ext cx="265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solidFill>
                  <a:schemeClr val="accent5"/>
                </a:solidFill>
              </a:rPr>
              <a:t>Какой оптимальный </a:t>
            </a:r>
            <a:r>
              <a:rPr lang="ru-RU" sz="1200" i="1" dirty="0" smtClean="0">
                <a:solidFill>
                  <a:schemeClr val="accent5"/>
                </a:solidFill>
              </a:rPr>
              <a:t>способ </a:t>
            </a:r>
            <a:r>
              <a:rPr lang="ru-RU" sz="1200" i="1" dirty="0" smtClean="0">
                <a:solidFill>
                  <a:schemeClr val="accent5"/>
                </a:solidFill>
              </a:rPr>
              <a:t>построения базы и язык программирования?</a:t>
            </a:r>
            <a:endParaRPr lang="en-US" sz="1200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1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185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UFGWM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Kushelevich, Elena</dc:creator>
  <cp:lastModifiedBy>Kushelevich, Elena</cp:lastModifiedBy>
  <cp:revision>11</cp:revision>
  <cp:lastPrinted>2019-10-02T11:55:21Z</cp:lastPrinted>
  <dcterms:created xsi:type="dcterms:W3CDTF">2019-10-02T07:02:18Z</dcterms:created>
  <dcterms:modified xsi:type="dcterms:W3CDTF">2019-10-02T12:12:17Z</dcterms:modified>
</cp:coreProperties>
</file>