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9" r:id="rId11"/>
    <p:sldId id="266" r:id="rId12"/>
    <p:sldId id="267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>
        <p:scale>
          <a:sx n="79" d="100"/>
          <a:sy n="79" d="100"/>
        </p:scale>
        <p:origin x="185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15CD-8C09-D54E-BC9C-AE4B68FC0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86B4D-FD27-EF4A-A174-75B821A83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83D94-388E-9445-BB66-20DBBA58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3ED5-2C6B-FE44-944B-C799035E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EE6B-B6D5-FD4F-8788-1DDD38E8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3156-92DF-294B-91E9-FC866D03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EE5CB-9412-F048-B0DA-5BD00E08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8F43A-4AF6-5049-B4C5-01019C23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8EC0-BB2C-4F4D-8E9F-33825EA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07B9-67CC-9A40-AFA7-6F73057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885CA-E6BE-5440-B6CB-8F9FCEC59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18AF8-1A90-AD42-BBF5-050C90041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F182-D393-6642-A00C-A49AB634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7771-6B8F-794A-B4E3-A6EA4669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ECD83-8470-334E-98B4-72FD0516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4914-0716-8A41-A94A-5CE2A586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CFCC-F192-1B40-AD46-05785DBE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630A7-CE29-D74C-BD3B-4E3F3F9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59F8F-B245-E044-90FF-BD031917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67107-901E-BB4B-8F03-6F8F5E1D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1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962F-BE81-2641-AFE2-C02AD465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AD09-468E-D946-8AA7-D15AE987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3163-EA33-0E43-977E-0915FA96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01ED-1126-F943-92F5-B454CD02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9A3F-311F-2D49-9604-E9D0C127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AB5D-93F9-BA4E-8DBB-F1805C7A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61E2-ABB1-BC44-A942-FF1E94FDE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D045-96F9-BE45-9F0E-B69AE0D9D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A558-FCE0-F148-A8D7-691ADE94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CAE4D-42BB-1D40-BBEC-4B2D01F5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75734-ED5F-CE48-A24F-71AC18E4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F9E0-F4CA-0847-9B31-A813B143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CFEBD-01D8-F842-81F5-96424629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F1A25-CA0C-534D-AA05-2660230F5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8367E-0882-614B-A874-D6C2314A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9AC80-390C-414F-8B4F-85AD924BA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D9FFF-34F4-FE45-B451-2305C602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DDC1A-2FA6-4C4A-AC56-30492A12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54647-CFBE-7040-BD30-EC9CBCB7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D3F2-DABC-6F4E-A572-A331567B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C80F5-2E04-6649-8B95-4405BCA8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CF0BD-228D-B443-8A4A-382D9C87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20F4A-EE43-334C-9557-47F489AE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A0328-D43A-1245-BCC7-AA7191F2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C7B57-4C78-B848-92B5-4A158F9B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3F36F-3B17-C440-8C19-53F5DA6B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CE48-9DCD-E748-8EC2-E3BA8EF1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8A81-6631-AB44-8967-B7C22E19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EC1F0-4765-9845-BDA4-0616FCE9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42CD2-C491-F642-99DD-E665A971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2420F-0F9B-424D-A1CF-87353B43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46A2D-8EC7-4148-AA9B-C8B5589B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AC4F-AF10-8A4C-A769-22595CE9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B009D-BBD3-D54F-8436-59A1AE6A5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6B894-B8A9-A441-ABBC-B768F4F9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7FC7-8C16-A244-9F8E-97A7F736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DCF2D-F0D6-8B4C-AD5A-C29D81F3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00666-13AA-9E44-BA32-39B2F2E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AC128-F881-6E4E-8752-98609F29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ACC11-1F24-A044-A800-0ECEDED4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2F5E-B354-C646-A1A8-86D2EADC2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0F4A-CF49-4E48-BC0C-5178493B4BE9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910C-FA62-0740-9CDF-C019FA0A3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89C1-2679-0349-8A53-C550677DA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83D5-B8B5-4A46-B34D-71127952B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A48A-70E5-F74A-A399-EB1B90A4A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Activity Recognition using Smartphone Data</a:t>
            </a:r>
            <a:br>
              <a:rPr lang="en-US" dirty="0"/>
            </a:br>
            <a:r>
              <a:rPr lang="en-US" dirty="0"/>
              <a:t>(HAR)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A3ECD-9751-CA43-8B46-F37FFD820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CS 4661 – Project</a:t>
            </a:r>
          </a:p>
          <a:p>
            <a:endParaRPr lang="en-US" dirty="0"/>
          </a:p>
          <a:p>
            <a:r>
              <a:rPr lang="en-US" dirty="0"/>
              <a:t>By:</a:t>
            </a:r>
          </a:p>
          <a:p>
            <a:r>
              <a:rPr lang="en-US" dirty="0"/>
              <a:t>Jay Patel | </a:t>
            </a:r>
            <a:r>
              <a:rPr lang="en-US" dirty="0" err="1"/>
              <a:t>Dhruval</a:t>
            </a:r>
            <a:r>
              <a:rPr lang="en-US" dirty="0"/>
              <a:t> </a:t>
            </a:r>
            <a:r>
              <a:rPr lang="en-US" dirty="0" err="1"/>
              <a:t>Variya</a:t>
            </a:r>
            <a:endParaRPr lang="en-US" dirty="0"/>
          </a:p>
          <a:p>
            <a:r>
              <a:rPr lang="en-US" dirty="0"/>
              <a:t>Kunal </a:t>
            </a:r>
            <a:r>
              <a:rPr lang="en-US" dirty="0" err="1"/>
              <a:t>Kapadnis</a:t>
            </a:r>
            <a:r>
              <a:rPr lang="en-US" dirty="0"/>
              <a:t> | </a:t>
            </a:r>
            <a:r>
              <a:rPr lang="en-US" dirty="0" err="1"/>
              <a:t>Nishkami</a:t>
            </a:r>
            <a:r>
              <a:rPr lang="en-US" dirty="0"/>
              <a:t> Patel</a:t>
            </a:r>
          </a:p>
          <a:p>
            <a:r>
              <a:rPr lang="en-US" dirty="0" err="1"/>
              <a:t>Geeth</a:t>
            </a:r>
            <a:r>
              <a:rPr lang="en-US" dirty="0"/>
              <a:t> </a:t>
            </a:r>
            <a:r>
              <a:rPr lang="en-US" dirty="0" err="1"/>
              <a:t>Chadalwada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5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9411-56D4-4D41-8562-1B603039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85E6BB-900E-8845-A5F7-748AE42EB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38381"/>
            <a:ext cx="10515599" cy="60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9411-56D4-4D41-8562-1B603039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Accuracy Comparison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CF906-EB56-9441-B3E2-DBEEA520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3" y="1650827"/>
            <a:ext cx="11353800" cy="35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0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FB02A3-8F5E-4244-B7E0-2242A890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0"/>
            <a:ext cx="10515600" cy="1325563"/>
          </a:xfrm>
        </p:spPr>
        <p:txBody>
          <a:bodyPr/>
          <a:lstStyle/>
          <a:p>
            <a:r>
              <a:rPr lang="en-US" dirty="0"/>
              <a:t>ROC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CC450-D886-C244-8425-82950AA0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191"/>
            <a:ext cx="12192000" cy="56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FB02A3-8F5E-4244-B7E0-2242A890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0"/>
            <a:ext cx="10515600" cy="1325563"/>
          </a:xfrm>
        </p:spPr>
        <p:txBody>
          <a:bodyPr/>
          <a:lstStyle/>
          <a:p>
            <a:r>
              <a:rPr lang="en-US" dirty="0"/>
              <a:t>ROC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9C75F-E111-4643-A795-70125D28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994"/>
            <a:ext cx="12192000" cy="56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6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B3D4-51C3-B14E-BE40-28B616C1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E955-D8CE-8A46-8065-CB369238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Activity can be predicted significantly faster with up to 94% of accuracy using just about 14% of the features</a:t>
            </a:r>
          </a:p>
          <a:p>
            <a:r>
              <a:rPr lang="en-US" dirty="0"/>
              <a:t>Among all 4 methods, Logistic Regressor performed the best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902F8A-FEA2-B54B-8B58-B18506E7A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97359"/>
              </p:ext>
            </p:extLst>
          </p:nvPr>
        </p:nvGraphicFramePr>
        <p:xfrm>
          <a:off x="3933903" y="3875169"/>
          <a:ext cx="432419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6773">
                  <a:extLst>
                    <a:ext uri="{9D8B030D-6E8A-4147-A177-3AD203B41FA5}">
                      <a16:colId xmlns:a16="http://schemas.microsoft.com/office/drawing/2014/main" val="4150511814"/>
                    </a:ext>
                  </a:extLst>
                </a:gridCol>
                <a:gridCol w="1697421">
                  <a:extLst>
                    <a:ext uri="{9D8B030D-6E8A-4147-A177-3AD203B41FA5}">
                      <a16:colId xmlns:a16="http://schemas.microsoft.com/office/drawing/2014/main" val="3990399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18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KNeighbors</a:t>
                      </a:r>
                      <a:r>
                        <a:rPr lang="en-US" dirty="0"/>
                        <a:t>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1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0459-D7B6-6A44-82B0-59772ABF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347A-A9A0-884C-92AB-2C877E5F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54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BA2B-7282-5743-8824-2C8F0C92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5E36-0CBA-5A47-8417-7D7064F6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UCI has performed an experiment with a group of 30 volunteers within an age bracket of 19-48 years</a:t>
            </a:r>
          </a:p>
          <a:p>
            <a:pPr>
              <a:spcAft>
                <a:spcPts val="1200"/>
              </a:spcAft>
            </a:pPr>
            <a:r>
              <a:rPr lang="en-US" dirty="0"/>
              <a:t>Each person performed six activities (WALKING, WALKING_UPSTAIRS, WALKING_DOWNSTAIRS, SITTING, STANDING, LAYING) wearing a smartphone (Samsung Galaxy S II) on the waist</a:t>
            </a:r>
          </a:p>
          <a:p>
            <a:r>
              <a:rPr lang="en-US" dirty="0"/>
              <a:t>Using its embedded accelerometer and gyroscope, they captured 3-axial linear acceleration and 3-axial angular velocity at a constant rate of 50Hz</a:t>
            </a:r>
          </a:p>
        </p:txBody>
      </p:sp>
    </p:spTree>
    <p:extLst>
      <p:ext uri="{BB962C8B-B14F-4D97-AF65-F5344CB8AC3E}">
        <p14:creationId xmlns:p14="http://schemas.microsoft.com/office/powerpoint/2010/main" val="376326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CED-E4D7-FC45-B37F-FE2BB95F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F913-D70C-BA43-A7E3-29DC28F6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has been randomly partitioned into two sets,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70% of the volunteers was selected for generating the training data and 30% the test data</a:t>
            </a:r>
          </a:p>
          <a:p>
            <a:pPr>
              <a:spcAft>
                <a:spcPts val="1200"/>
              </a:spcAft>
            </a:pPr>
            <a:r>
              <a:rPr lang="en-US" dirty="0"/>
              <a:t>The sensor signals (accelerometer and gyroscope) were pre-processed by applying noise filters and transformed before recording into the dataset</a:t>
            </a:r>
          </a:p>
          <a:p>
            <a:pPr>
              <a:spcAft>
                <a:spcPts val="1200"/>
              </a:spcAft>
            </a:pPr>
            <a:r>
              <a:rPr lang="en-US" dirty="0"/>
              <a:t>All the features are normalized between [-1,1]</a:t>
            </a:r>
          </a:p>
          <a:p>
            <a:pPr>
              <a:spcAft>
                <a:spcPts val="1200"/>
              </a:spcAft>
            </a:pPr>
            <a:r>
              <a:rPr lang="en-US" dirty="0"/>
              <a:t>Train and Test data is stored separately in a txt file</a:t>
            </a:r>
          </a:p>
        </p:txBody>
      </p:sp>
    </p:spTree>
    <p:extLst>
      <p:ext uri="{BB962C8B-B14F-4D97-AF65-F5344CB8AC3E}">
        <p14:creationId xmlns:p14="http://schemas.microsoft.com/office/powerpoint/2010/main" val="199741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CED-E4D7-FC45-B37F-FE2BB95F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F913-D70C-BA43-A7E3-29DC28F6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10299 data records are provided</a:t>
            </a:r>
          </a:p>
          <a:p>
            <a:r>
              <a:rPr lang="en-US" dirty="0"/>
              <a:t>Each record has 561 features in it</a:t>
            </a:r>
          </a:p>
          <a:p>
            <a:r>
              <a:rPr lang="en-US" dirty="0"/>
              <a:t>All the features are scaler</a:t>
            </a:r>
          </a:p>
          <a:p>
            <a:r>
              <a:rPr lang="en-US" dirty="0"/>
              <a:t>Label vector consists of the values from the set of actions encoded as numbers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518A52-068D-3F45-94A2-1BD8590608A7}"/>
              </a:ext>
            </a:extLst>
          </p:cNvPr>
          <p:cNvSpPr/>
          <p:nvPr/>
        </p:nvSpPr>
        <p:spPr>
          <a:xfrm>
            <a:off x="3468412" y="4184551"/>
            <a:ext cx="5255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nlo" panose="020B0609030804020204" pitchFamily="49" charset="0"/>
              </a:rPr>
              <a:t>{ 1: WALKING,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nlo" panose="020B0609030804020204" pitchFamily="49" charset="0"/>
              </a:rPr>
              <a:t>  2: WALKING_UPSTAIRS,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nlo" panose="020B0609030804020204" pitchFamily="49" charset="0"/>
              </a:rPr>
              <a:t>  3: WALKING_DOWNSTAIRS,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nlo" panose="020B0609030804020204" pitchFamily="49" charset="0"/>
              </a:rPr>
              <a:t>  4: SITTING,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nlo" panose="020B0609030804020204" pitchFamily="49" charset="0"/>
              </a:rPr>
              <a:t>  5: STANDING,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nlo" panose="020B0609030804020204" pitchFamily="49" charset="0"/>
              </a:rPr>
              <a:t>  6: LAYING }</a:t>
            </a:r>
          </a:p>
          <a:p>
            <a:b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nlo" panose="020B0609030804020204" pitchFamily="49" charset="0"/>
              </a:rPr>
            </a:b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4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CED-E4D7-FC45-B37F-FE2BB95F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F913-D70C-BA43-A7E3-29DC28F6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Features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FB138-AF29-C149-9E95-9000509DB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80" y="2682140"/>
            <a:ext cx="10693439" cy="20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EA5-D0F1-C943-AFC7-90B305E8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A18A-EEB2-314F-9C7E-B3213D578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To Predict the User Activity from one of the six category</a:t>
            </a:r>
          </a:p>
          <a:p>
            <a:r>
              <a:rPr lang="en-US" dirty="0"/>
              <a:t>To reduce the number of features to be trained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It takes a while to fit and predict using all 561 features</a:t>
            </a:r>
          </a:p>
          <a:p>
            <a:r>
              <a:rPr lang="en-US" dirty="0"/>
              <a:t>Apply different methods of classification algorithms</a:t>
            </a:r>
          </a:p>
          <a:p>
            <a:pPr lvl="1"/>
            <a:r>
              <a:rPr lang="en-US" dirty="0"/>
              <a:t>Evaluate and compare using ROC and AUC</a:t>
            </a:r>
          </a:p>
        </p:txBody>
      </p:sp>
    </p:spTree>
    <p:extLst>
      <p:ext uri="{BB962C8B-B14F-4D97-AF65-F5344CB8AC3E}">
        <p14:creationId xmlns:p14="http://schemas.microsoft.com/office/powerpoint/2010/main" val="360903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9411-56D4-4D41-8562-1B60303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E5F8-87E3-BF44-B7D0-EA909EF1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Used Python 3 and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Used </a:t>
            </a:r>
            <a:r>
              <a:rPr lang="en-US" dirty="0" err="1"/>
              <a:t>scikit</a:t>
            </a:r>
            <a:r>
              <a:rPr lang="en-US" dirty="0"/>
              <a:t>-learn, pandas, </a:t>
            </a:r>
            <a:r>
              <a:rPr lang="en-US" dirty="0" err="1"/>
              <a:t>numpy</a:t>
            </a:r>
            <a:r>
              <a:rPr lang="en-US" dirty="0"/>
              <a:t> and matplotlib</a:t>
            </a:r>
          </a:p>
        </p:txBody>
      </p:sp>
    </p:spTree>
    <p:extLst>
      <p:ext uri="{BB962C8B-B14F-4D97-AF65-F5344CB8AC3E}">
        <p14:creationId xmlns:p14="http://schemas.microsoft.com/office/powerpoint/2010/main" val="292252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9411-56D4-4D41-8562-1B60303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E5F8-87E3-BF44-B7D0-EA909EF1A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Decision Tree Classifier</a:t>
            </a:r>
          </a:p>
          <a:p>
            <a:pPr>
              <a:spcAft>
                <a:spcPts val="1200"/>
              </a:spcAft>
            </a:pPr>
            <a:r>
              <a:rPr lang="en-US" dirty="0"/>
              <a:t>Logistic Regressor</a:t>
            </a:r>
          </a:p>
          <a:p>
            <a:pPr>
              <a:spcAft>
                <a:spcPts val="1200"/>
              </a:spcAft>
            </a:pPr>
            <a:r>
              <a:rPr lang="en-US" dirty="0"/>
              <a:t>Random Forest Tree Classifier</a:t>
            </a:r>
          </a:p>
          <a:p>
            <a:pPr>
              <a:spcAft>
                <a:spcPts val="1200"/>
              </a:spcAft>
            </a:pPr>
            <a:r>
              <a:rPr lang="en-US" dirty="0"/>
              <a:t>K-Neighbors Classifier</a:t>
            </a:r>
          </a:p>
        </p:txBody>
      </p:sp>
    </p:spTree>
    <p:extLst>
      <p:ext uri="{BB962C8B-B14F-4D97-AF65-F5344CB8AC3E}">
        <p14:creationId xmlns:p14="http://schemas.microsoft.com/office/powerpoint/2010/main" val="322184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371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Office Theme</vt:lpstr>
      <vt:lpstr>Human Activity Recognition using Smartphone Data (HAR)</vt:lpstr>
      <vt:lpstr>Overview</vt:lpstr>
      <vt:lpstr>Introduction</vt:lpstr>
      <vt:lpstr>Data</vt:lpstr>
      <vt:lpstr>Data</vt:lpstr>
      <vt:lpstr>Data</vt:lpstr>
      <vt:lpstr>Goal</vt:lpstr>
      <vt:lpstr>Implementation</vt:lpstr>
      <vt:lpstr>Algorithms</vt:lpstr>
      <vt:lpstr>PCA</vt:lpstr>
      <vt:lpstr>Accuracy Comparison</vt:lpstr>
      <vt:lpstr>ROC</vt:lpstr>
      <vt:lpstr>ROC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using Smartphone Data (HAR)</dc:title>
  <dc:creator>Patel, Jay H</dc:creator>
  <cp:lastModifiedBy>Patel, Jay H</cp:lastModifiedBy>
  <cp:revision>17</cp:revision>
  <dcterms:created xsi:type="dcterms:W3CDTF">2018-11-30T06:17:22Z</dcterms:created>
  <dcterms:modified xsi:type="dcterms:W3CDTF">2018-11-30T18:58:55Z</dcterms:modified>
</cp:coreProperties>
</file>