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86" r:id="rId6"/>
    <p:sldId id="260" r:id="rId7"/>
    <p:sldId id="261"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 id="282" r:id="rId22"/>
    <p:sldId id="283" r:id="rId23"/>
    <p:sldId id="284" r:id="rId24"/>
    <p:sldId id="275" r:id="rId25"/>
    <p:sldId id="281" r:id="rId26"/>
    <p:sldId id="285" r:id="rId27"/>
    <p:sldId id="277" r:id="rId28"/>
    <p:sldId id="279" r:id="rId29"/>
    <p:sldId id="278"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22" d="100"/>
          <a:sy n="122" d="100"/>
        </p:scale>
        <p:origin x="120"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693988"/>
            <a:ext cx="10363200" cy="1470025"/>
          </a:xfrm>
        </p:spPr>
        <p:txBody>
          <a:bodyPr/>
          <a:lstStyle>
            <a:lvl1pPr>
              <a:lnSpc>
                <a:spcPct val="125000"/>
              </a:lnSpc>
              <a:defRPr sz="3600"/>
            </a:lvl1pPr>
          </a:lstStyle>
          <a:p>
            <a:pPr lvl="0"/>
            <a:r>
              <a:rPr lang="en-US" noProof="0"/>
              <a:t>Click to edit Master title style</a:t>
            </a:r>
            <a:endParaRPr lang="en-US" noProof="0" dirty="0"/>
          </a:p>
        </p:txBody>
      </p:sp>
      <p:sp>
        <p:nvSpPr>
          <p:cNvPr id="2" name="Rectangle 1"/>
          <p:cNvSpPr/>
          <p:nvPr/>
        </p:nvSpPr>
        <p:spPr>
          <a:xfrm>
            <a:off x="0" y="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Rectangle 5"/>
          <p:cNvSpPr/>
          <p:nvPr/>
        </p:nvSpPr>
        <p:spPr>
          <a:xfrm>
            <a:off x="0" y="457200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9200" y="5715001"/>
            <a:ext cx="2946400" cy="834513"/>
          </a:xfrm>
          <a:prstGeom prst="rect">
            <a:avLst/>
          </a:prstGeom>
        </p:spPr>
      </p:pic>
    </p:spTree>
    <p:extLst>
      <p:ext uri="{BB962C8B-B14F-4D97-AF65-F5344CB8AC3E}">
        <p14:creationId xmlns:p14="http://schemas.microsoft.com/office/powerpoint/2010/main" val="27392672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5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
            <a:ext cx="27432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
            <a:ext cx="80264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548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AD347D-5ACD-4C99-B74B-A9C85AD731AF}" type="datetimeFigureOut">
              <a:rPr lang="en-US" smtClean="0"/>
              <a:pPr/>
              <a:t>9/23/2024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4348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9373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7174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622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7660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4343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268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7984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58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219201"/>
            <a:ext cx="10972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2"/>
          <p:cNvSpPr>
            <a:spLocks noGrp="1" noChangeArrowheads="1"/>
          </p:cNvSpPr>
          <p:nvPr>
            <p:ph type="title"/>
          </p:nvPr>
        </p:nvSpPr>
        <p:spPr bwMode="auto">
          <a:xfrm>
            <a:off x="609600" y="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Rectangle 1"/>
          <p:cNvSpPr/>
          <p:nvPr/>
        </p:nvSpPr>
        <p:spPr>
          <a:xfrm>
            <a:off x="0" y="0"/>
            <a:ext cx="121920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828220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755" y="1447800"/>
            <a:ext cx="8913340" cy="3329581"/>
          </a:xfrm>
        </p:spPr>
        <p:txBody>
          <a:bodyPr/>
          <a:lstStyle/>
          <a:p>
            <a:r>
              <a:rPr lang="en-US" sz="8000" dirty="0">
                <a:solidFill>
                  <a:schemeClr val="tx1"/>
                </a:solidFill>
              </a:rPr>
              <a:t>Linux Introduction</a:t>
            </a:r>
          </a:p>
        </p:txBody>
      </p:sp>
      <p:sp>
        <p:nvSpPr>
          <p:cNvPr id="3" name="Subtitle 2"/>
          <p:cNvSpPr>
            <a:spLocks noGrp="1"/>
          </p:cNvSpPr>
          <p:nvPr>
            <p:ph type="subTitle" idx="1"/>
          </p:nvPr>
        </p:nvSpPr>
        <p:spPr>
          <a:xfrm>
            <a:off x="1884596" y="4777381"/>
            <a:ext cx="8825658" cy="861420"/>
          </a:xfrm>
        </p:spPr>
        <p:txBody>
          <a:bodyPr/>
          <a:lstStyle/>
          <a:p>
            <a:r>
              <a:rPr lang="en-US" dirty="0"/>
              <a:t>In short</a:t>
            </a:r>
          </a:p>
        </p:txBody>
      </p:sp>
    </p:spTree>
    <p:extLst>
      <p:ext uri="{BB962C8B-B14F-4D97-AF65-F5344CB8AC3E}">
        <p14:creationId xmlns:p14="http://schemas.microsoft.com/office/powerpoint/2010/main" val="142925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Environments</a:t>
            </a:r>
            <a:endParaRPr lang="en-US" dirty="0"/>
          </a:p>
        </p:txBody>
      </p:sp>
      <p:sp>
        <p:nvSpPr>
          <p:cNvPr id="3" name="Content Placeholder 2"/>
          <p:cNvSpPr>
            <a:spLocks noGrp="1"/>
          </p:cNvSpPr>
          <p:nvPr>
            <p:ph idx="1"/>
          </p:nvPr>
        </p:nvSpPr>
        <p:spPr>
          <a:xfrm>
            <a:off x="646111" y="1395663"/>
            <a:ext cx="9725109" cy="5207155"/>
          </a:xfrm>
        </p:spPr>
        <p:txBody>
          <a:bodyPr>
            <a:normAutofit fontScale="92500" lnSpcReduction="10000"/>
          </a:bodyPr>
          <a:lstStyle/>
          <a:p>
            <a:pPr algn="just"/>
            <a:r>
              <a:rPr lang="en-US" dirty="0">
                <a:solidFill>
                  <a:schemeClr val="tx1"/>
                </a:solidFill>
              </a:rPr>
              <a:t>The windows, menus, and dialog boxes known as the </a:t>
            </a:r>
            <a:r>
              <a:rPr lang="en-US" b="1" dirty="0">
                <a:solidFill>
                  <a:schemeClr val="tx1"/>
                </a:solidFill>
              </a:rPr>
              <a:t>windowing system </a:t>
            </a:r>
            <a:r>
              <a:rPr lang="en-US" dirty="0">
                <a:solidFill>
                  <a:schemeClr val="tx1"/>
                </a:solidFill>
              </a:rPr>
              <a:t>and the </a:t>
            </a:r>
            <a:r>
              <a:rPr lang="en-US" b="1" dirty="0">
                <a:solidFill>
                  <a:schemeClr val="tx1"/>
                </a:solidFill>
              </a:rPr>
              <a:t>desktop environment</a:t>
            </a:r>
            <a:r>
              <a:rPr lang="en-US" dirty="0">
                <a:solidFill>
                  <a:schemeClr val="tx1"/>
                </a:solidFill>
              </a:rPr>
              <a:t>.</a:t>
            </a:r>
          </a:p>
          <a:p>
            <a:pPr algn="just"/>
            <a:r>
              <a:rPr lang="en-US" dirty="0">
                <a:solidFill>
                  <a:schemeClr val="tx1"/>
                </a:solidFill>
              </a:rPr>
              <a:t>These layers provide the human-oriented graphical user interface (GUI).</a:t>
            </a:r>
          </a:p>
          <a:p>
            <a:pPr algn="just"/>
            <a:r>
              <a:rPr lang="en-US" dirty="0">
                <a:solidFill>
                  <a:schemeClr val="tx1"/>
                </a:solidFill>
              </a:rPr>
              <a:t>In Linux, there a lot of choices for which windowing system and desktop environment can be used, something that Linux allows </a:t>
            </a:r>
            <a:r>
              <a:rPr lang="en-US" b="1" dirty="0">
                <a:solidFill>
                  <a:schemeClr val="tx1"/>
                </a:solidFill>
              </a:rPr>
              <a:t>users to decide.</a:t>
            </a:r>
            <a:endParaRPr lang="en-US" dirty="0">
              <a:solidFill>
                <a:schemeClr val="tx1"/>
              </a:solidFill>
            </a:endParaRPr>
          </a:p>
          <a:p>
            <a:pPr lvl="1" algn="just"/>
            <a:r>
              <a:rPr lang="en-US" b="1" dirty="0">
                <a:solidFill>
                  <a:schemeClr val="tx1"/>
                </a:solidFill>
              </a:rPr>
              <a:t>Unity</a:t>
            </a:r>
          </a:p>
          <a:p>
            <a:pPr lvl="1" algn="just"/>
            <a:r>
              <a:rPr lang="en-US" b="1" dirty="0">
                <a:solidFill>
                  <a:schemeClr val="tx1"/>
                </a:solidFill>
              </a:rPr>
              <a:t>GNOME</a:t>
            </a:r>
          </a:p>
          <a:p>
            <a:pPr lvl="1" algn="just"/>
            <a:r>
              <a:rPr lang="en-US" b="1" dirty="0">
                <a:solidFill>
                  <a:schemeClr val="tx1"/>
                </a:solidFill>
              </a:rPr>
              <a:t>KDE</a:t>
            </a:r>
          </a:p>
          <a:p>
            <a:pPr lvl="1" algn="just"/>
            <a:r>
              <a:rPr lang="en-US" b="1" dirty="0">
                <a:solidFill>
                  <a:schemeClr val="tx1"/>
                </a:solidFill>
              </a:rPr>
              <a:t>XFCE</a:t>
            </a:r>
          </a:p>
          <a:p>
            <a:pPr lvl="1" algn="just"/>
            <a:r>
              <a:rPr lang="en-US" b="1" dirty="0">
                <a:solidFill>
                  <a:schemeClr val="tx1"/>
                </a:solidFill>
              </a:rPr>
              <a:t>Cinnamon</a:t>
            </a:r>
          </a:p>
          <a:p>
            <a:pPr lvl="1" algn="just"/>
            <a:r>
              <a:rPr lang="en-US" b="1" dirty="0">
                <a:solidFill>
                  <a:schemeClr val="tx1"/>
                </a:solidFill>
              </a:rPr>
              <a:t>MATE</a:t>
            </a:r>
          </a:p>
          <a:p>
            <a:pPr lvl="1" algn="just"/>
            <a:r>
              <a:rPr lang="en-US" b="1" dirty="0">
                <a:solidFill>
                  <a:schemeClr val="tx1"/>
                </a:solidFill>
              </a:rPr>
              <a:t>LXDE</a:t>
            </a:r>
          </a:p>
          <a:p>
            <a:pPr lvl="1" algn="just"/>
            <a:r>
              <a:rPr lang="en-US" b="1" dirty="0">
                <a:solidFill>
                  <a:schemeClr val="tx1"/>
                </a:solidFill>
              </a:rPr>
              <a:t>XMONAD </a:t>
            </a:r>
          </a:p>
          <a:p>
            <a:pPr algn="just"/>
            <a:endParaRPr lang="en-US" dirty="0">
              <a:solidFill>
                <a:schemeClr val="tx1"/>
              </a:solidFill>
            </a:endParaRPr>
          </a:p>
        </p:txBody>
      </p:sp>
    </p:spTree>
    <p:extLst>
      <p:ext uri="{BB962C8B-B14F-4D97-AF65-F5344CB8AC3E}">
        <p14:creationId xmlns:p14="http://schemas.microsoft.com/office/powerpoint/2010/main" val="265017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Distributions</a:t>
            </a:r>
            <a:endParaRPr lang="en-US" dirty="0"/>
          </a:p>
        </p:txBody>
      </p:sp>
      <p:sp>
        <p:nvSpPr>
          <p:cNvPr id="3" name="Content Placeholder 2"/>
          <p:cNvSpPr>
            <a:spLocks noGrp="1"/>
          </p:cNvSpPr>
          <p:nvPr>
            <p:ph idx="1"/>
          </p:nvPr>
        </p:nvSpPr>
        <p:spPr>
          <a:xfrm>
            <a:off x="842212" y="1371600"/>
            <a:ext cx="9625262" cy="5173579"/>
          </a:xfrm>
        </p:spPr>
        <p:txBody>
          <a:bodyPr>
            <a:normAutofit lnSpcReduction="10000"/>
          </a:bodyPr>
          <a:lstStyle/>
          <a:p>
            <a:pPr algn="just"/>
            <a:r>
              <a:rPr lang="en-US" dirty="0">
                <a:solidFill>
                  <a:schemeClr val="tx1"/>
                </a:solidFill>
              </a:rPr>
              <a:t>Ubuntu</a:t>
            </a:r>
          </a:p>
          <a:p>
            <a:pPr algn="just"/>
            <a:r>
              <a:rPr lang="en-US" dirty="0">
                <a:solidFill>
                  <a:schemeClr val="tx1"/>
                </a:solidFill>
              </a:rPr>
              <a:t>Linux Mint</a:t>
            </a:r>
          </a:p>
          <a:p>
            <a:pPr algn="just"/>
            <a:r>
              <a:rPr lang="en-US" dirty="0" err="1">
                <a:solidFill>
                  <a:schemeClr val="tx1"/>
                </a:solidFill>
              </a:rPr>
              <a:t>Debian</a:t>
            </a:r>
            <a:endParaRPr lang="en-US" dirty="0">
              <a:solidFill>
                <a:schemeClr val="tx1"/>
              </a:solidFill>
            </a:endParaRPr>
          </a:p>
          <a:p>
            <a:pPr algn="just"/>
            <a:r>
              <a:rPr lang="en-US" dirty="0">
                <a:solidFill>
                  <a:schemeClr val="tx1"/>
                </a:solidFill>
              </a:rPr>
              <a:t>Fedora</a:t>
            </a:r>
          </a:p>
          <a:p>
            <a:pPr algn="just"/>
            <a:r>
              <a:rPr lang="en-US" dirty="0" err="1">
                <a:solidFill>
                  <a:schemeClr val="tx1"/>
                </a:solidFill>
              </a:rPr>
              <a:t>OpenSUSE</a:t>
            </a:r>
            <a:r>
              <a:rPr lang="en-US" dirty="0">
                <a:solidFill>
                  <a:schemeClr val="tx1"/>
                </a:solidFill>
              </a:rPr>
              <a:t> / SUSE Linux Enterprise</a:t>
            </a:r>
          </a:p>
          <a:p>
            <a:pPr algn="just"/>
            <a:r>
              <a:rPr lang="en-US" dirty="0" err="1">
                <a:solidFill>
                  <a:schemeClr val="tx1"/>
                </a:solidFill>
              </a:rPr>
              <a:t>Mandriva</a:t>
            </a:r>
            <a:endParaRPr lang="en-US" dirty="0">
              <a:solidFill>
                <a:schemeClr val="tx1"/>
              </a:solidFill>
            </a:endParaRPr>
          </a:p>
          <a:p>
            <a:pPr algn="just"/>
            <a:r>
              <a:rPr lang="en-US" dirty="0">
                <a:solidFill>
                  <a:schemeClr val="tx1"/>
                </a:solidFill>
              </a:rPr>
              <a:t>Puppy Linux</a:t>
            </a:r>
          </a:p>
          <a:p>
            <a:pPr algn="just"/>
            <a:r>
              <a:rPr lang="en-US" dirty="0" err="1">
                <a:solidFill>
                  <a:schemeClr val="tx1"/>
                </a:solidFill>
              </a:rPr>
              <a:t>Slackware</a:t>
            </a:r>
            <a:r>
              <a:rPr lang="en-US" dirty="0">
                <a:solidFill>
                  <a:schemeClr val="tx1"/>
                </a:solidFill>
              </a:rPr>
              <a:t> Linux</a:t>
            </a:r>
          </a:p>
          <a:p>
            <a:pPr algn="just"/>
            <a:r>
              <a:rPr lang="en-US" dirty="0">
                <a:solidFill>
                  <a:schemeClr val="tx1"/>
                </a:solidFill>
              </a:rPr>
              <a:t>Arch Linux</a:t>
            </a:r>
          </a:p>
          <a:p>
            <a:pPr algn="just"/>
            <a:r>
              <a:rPr lang="en-US" b="1" dirty="0">
                <a:solidFill>
                  <a:schemeClr val="tx1"/>
                </a:solidFill>
              </a:rPr>
              <a:t>Red Hat Enterprise Linux </a:t>
            </a:r>
            <a:r>
              <a:rPr lang="en-US" dirty="0">
                <a:solidFill>
                  <a:schemeClr val="tx1"/>
                </a:solidFill>
              </a:rPr>
              <a:t>/ </a:t>
            </a:r>
            <a:r>
              <a:rPr lang="en-US" dirty="0" err="1">
                <a:solidFill>
                  <a:schemeClr val="tx1"/>
                </a:solidFill>
              </a:rPr>
              <a:t>CentOS</a:t>
            </a:r>
            <a:endParaRPr lang="en-US" dirty="0">
              <a:solidFill>
                <a:schemeClr val="tx1"/>
              </a:solidFill>
            </a:endParaRPr>
          </a:p>
          <a:p>
            <a:pPr lvl="1" algn="just"/>
            <a:r>
              <a:rPr lang="en-US" dirty="0" err="1">
                <a:solidFill>
                  <a:schemeClr val="tx1"/>
                </a:solidFill>
              </a:rPr>
              <a:t>CentOS</a:t>
            </a:r>
            <a:r>
              <a:rPr lang="en-US" dirty="0">
                <a:solidFill>
                  <a:schemeClr val="tx1"/>
                </a:solidFill>
              </a:rPr>
              <a:t> is a community, that uses </a:t>
            </a:r>
            <a:r>
              <a:rPr lang="en-US" dirty="0" err="1">
                <a:solidFill>
                  <a:schemeClr val="tx1"/>
                </a:solidFill>
              </a:rPr>
              <a:t>RedHat</a:t>
            </a:r>
            <a:r>
              <a:rPr lang="en-US" dirty="0">
                <a:solidFill>
                  <a:schemeClr val="tx1"/>
                </a:solidFill>
              </a:rPr>
              <a:t> code.</a:t>
            </a:r>
          </a:p>
          <a:p>
            <a:pPr algn="just"/>
            <a:endParaRPr lang="en-US" dirty="0">
              <a:solidFill>
                <a:schemeClr val="tx1"/>
              </a:solidFill>
            </a:endParaRPr>
          </a:p>
        </p:txBody>
      </p:sp>
    </p:spTree>
    <p:extLst>
      <p:ext uri="{BB962C8B-B14F-4D97-AF65-F5344CB8AC3E}">
        <p14:creationId xmlns:p14="http://schemas.microsoft.com/office/powerpoint/2010/main" val="62125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Architecture</a:t>
            </a:r>
            <a:endParaRPr lang="en-US" dirty="0"/>
          </a:p>
        </p:txBody>
      </p:sp>
      <p:pic>
        <p:nvPicPr>
          <p:cNvPr id="4" name="Picture 6" descr="https://www.elprocus.com/wp-content/uploads/2014/10/Architecture-of-Linu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1611" y="1364783"/>
            <a:ext cx="7589223" cy="522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4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Principle</a:t>
            </a:r>
            <a:endParaRPr lang="en-US" dirty="0"/>
          </a:p>
        </p:txBody>
      </p:sp>
      <p:sp>
        <p:nvSpPr>
          <p:cNvPr id="3" name="Content Placeholder 2"/>
          <p:cNvSpPr>
            <a:spLocks noGrp="1"/>
          </p:cNvSpPr>
          <p:nvPr>
            <p:ph idx="1"/>
          </p:nvPr>
        </p:nvSpPr>
        <p:spPr>
          <a:xfrm>
            <a:off x="749300" y="1384300"/>
            <a:ext cx="10337800" cy="4940300"/>
          </a:xfrm>
        </p:spPr>
        <p:txBody>
          <a:bodyPr>
            <a:noAutofit/>
          </a:bodyPr>
          <a:lstStyle/>
          <a:p>
            <a:pPr marL="457200" lvl="0" indent="-457200" algn="just">
              <a:buFont typeface="+mj-lt"/>
              <a:buAutoNum type="arabicPeriod"/>
            </a:pPr>
            <a:r>
              <a:rPr lang="en-US" b="1" dirty="0">
                <a:solidFill>
                  <a:schemeClr val="tx1"/>
                </a:solidFill>
              </a:rPr>
              <a:t>Everything is a file. ( Including hardware )</a:t>
            </a:r>
          </a:p>
          <a:p>
            <a:pPr lvl="1" algn="just"/>
            <a:r>
              <a:rPr lang="en-US" dirty="0">
                <a:solidFill>
                  <a:schemeClr val="tx1"/>
                </a:solidFill>
              </a:rPr>
              <a:t>The UNIX security model is based around the security of files.</a:t>
            </a:r>
          </a:p>
          <a:p>
            <a:pPr lvl="1" algn="just"/>
            <a:r>
              <a:rPr lang="en-US" dirty="0">
                <a:solidFill>
                  <a:schemeClr val="tx1"/>
                </a:solidFill>
              </a:rPr>
              <a:t>By treating everything as a file, a consistency emerges.</a:t>
            </a:r>
          </a:p>
          <a:p>
            <a:pPr lvl="1" algn="just"/>
            <a:r>
              <a:rPr lang="en-US" dirty="0">
                <a:solidFill>
                  <a:schemeClr val="tx1"/>
                </a:solidFill>
              </a:rPr>
              <a:t>You can secure access to hardware in the same way as you secure access to a document.</a:t>
            </a:r>
          </a:p>
          <a:p>
            <a:pPr marL="457200" lvl="1" indent="0" algn="just">
              <a:buNone/>
            </a:pPr>
            <a:endParaRPr lang="en-US" dirty="0">
              <a:solidFill>
                <a:schemeClr val="tx1"/>
              </a:solidFill>
            </a:endParaRPr>
          </a:p>
          <a:p>
            <a:pPr marL="457200" lvl="0" indent="-457200" algn="just">
              <a:buFont typeface="+mj-lt"/>
              <a:buAutoNum type="arabicPeriod"/>
            </a:pPr>
            <a:r>
              <a:rPr lang="en-US" b="1" dirty="0">
                <a:solidFill>
                  <a:schemeClr val="tx1"/>
                </a:solidFill>
              </a:rPr>
              <a:t>Small, single-purpose programs.</a:t>
            </a:r>
          </a:p>
          <a:p>
            <a:pPr lvl="1" algn="just"/>
            <a:r>
              <a:rPr lang="en-US" dirty="0">
                <a:solidFill>
                  <a:schemeClr val="tx1"/>
                </a:solidFill>
              </a:rPr>
              <a:t>UNIX provides many small utilities that perform one task very well.</a:t>
            </a:r>
          </a:p>
          <a:p>
            <a:pPr lvl="1" algn="just"/>
            <a:r>
              <a:rPr lang="en-US" dirty="0">
                <a:solidFill>
                  <a:schemeClr val="tx1"/>
                </a:solidFill>
              </a:rPr>
              <a:t>When new functionality is required, the general philosophy is to create a separate program – rather than to extend an existing utility with new features.</a:t>
            </a:r>
            <a:endParaRPr lang="en-US" b="1" dirty="0">
              <a:solidFill>
                <a:schemeClr val="tx1"/>
              </a:solidFill>
            </a:endParaRPr>
          </a:p>
        </p:txBody>
      </p:sp>
    </p:spTree>
    <p:extLst>
      <p:ext uri="{BB962C8B-B14F-4D97-AF65-F5344CB8AC3E}">
        <p14:creationId xmlns:p14="http://schemas.microsoft.com/office/powerpoint/2010/main" val="110013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Linux Principle </a:t>
            </a:r>
            <a:r>
              <a:rPr lang="en-US" i="1" dirty="0"/>
              <a:t>(</a:t>
            </a:r>
            <a:r>
              <a:rPr lang="en-US" i="1" dirty="0" err="1"/>
              <a:t>conti</a:t>
            </a:r>
            <a:r>
              <a:rPr lang="en-US" i="1" dirty="0"/>
              <a:t>.)</a:t>
            </a:r>
          </a:p>
        </p:txBody>
      </p:sp>
      <p:sp>
        <p:nvSpPr>
          <p:cNvPr id="3" name="Content Placeholder 2"/>
          <p:cNvSpPr>
            <a:spLocks noGrp="1"/>
          </p:cNvSpPr>
          <p:nvPr>
            <p:ph idx="1"/>
          </p:nvPr>
        </p:nvSpPr>
        <p:spPr>
          <a:xfrm>
            <a:off x="749300" y="987258"/>
            <a:ext cx="11069320" cy="4940300"/>
          </a:xfrm>
        </p:spPr>
        <p:txBody>
          <a:bodyPr>
            <a:noAutofit/>
          </a:bodyPr>
          <a:lstStyle/>
          <a:p>
            <a:pPr marL="0" lvl="0" indent="0" algn="just">
              <a:buNone/>
            </a:pPr>
            <a:r>
              <a:rPr lang="en-US" b="1" dirty="0">
                <a:solidFill>
                  <a:schemeClr val="tx1"/>
                </a:solidFill>
              </a:rPr>
              <a:t>3. Ability to chain programs together to perform complex tasks.</a:t>
            </a:r>
          </a:p>
          <a:p>
            <a:pPr lvl="1" algn="just"/>
            <a:r>
              <a:rPr lang="en-US" dirty="0">
                <a:solidFill>
                  <a:schemeClr val="tx1"/>
                </a:solidFill>
              </a:rPr>
              <a:t>A core design feature of UNIX is that the output of one program can be the input for another.</a:t>
            </a:r>
          </a:p>
          <a:p>
            <a:pPr lvl="1" algn="just"/>
            <a:r>
              <a:rPr lang="en-US" dirty="0">
                <a:solidFill>
                  <a:schemeClr val="tx1"/>
                </a:solidFill>
              </a:rPr>
              <a:t>This gives the user the flexibility to combine many small programs together to perform a larger, more complex task.</a:t>
            </a:r>
            <a:endParaRPr lang="en-US" b="1" dirty="0">
              <a:solidFill>
                <a:schemeClr val="tx1"/>
              </a:solidFill>
            </a:endParaRPr>
          </a:p>
          <a:p>
            <a:pPr marL="0" lvl="0" indent="0" algn="just">
              <a:buNone/>
            </a:pPr>
            <a:r>
              <a:rPr lang="en-US" b="1" dirty="0">
                <a:solidFill>
                  <a:schemeClr val="tx1"/>
                </a:solidFill>
              </a:rPr>
              <a:t>4. Avoid captive user interfaces.</a:t>
            </a:r>
          </a:p>
          <a:p>
            <a:pPr lvl="1" algn="just"/>
            <a:r>
              <a:rPr lang="en-US" dirty="0">
                <a:solidFill>
                  <a:schemeClr val="tx1"/>
                </a:solidFill>
              </a:rPr>
              <a:t>Interactive commands are rare in UNIX.</a:t>
            </a:r>
          </a:p>
          <a:p>
            <a:pPr lvl="1" algn="just"/>
            <a:r>
              <a:rPr lang="en-US" dirty="0">
                <a:solidFill>
                  <a:schemeClr val="tx1"/>
                </a:solidFill>
              </a:rPr>
              <a:t>Most commands expect their options and arguments to be typed on the command line when the command is launched.</a:t>
            </a:r>
            <a:endParaRPr lang="en-US" b="1" dirty="0">
              <a:solidFill>
                <a:schemeClr val="tx1"/>
              </a:solidFill>
            </a:endParaRPr>
          </a:p>
          <a:p>
            <a:pPr marL="0" indent="0" algn="just">
              <a:buNone/>
            </a:pPr>
            <a:r>
              <a:rPr lang="en-US" b="1" dirty="0">
                <a:solidFill>
                  <a:schemeClr val="tx1"/>
                </a:solidFill>
              </a:rPr>
              <a:t>5. Configuration data stored in text</a:t>
            </a:r>
          </a:p>
          <a:p>
            <a:pPr lvl="1" algn="just"/>
            <a:r>
              <a:rPr lang="en-US" dirty="0">
                <a:solidFill>
                  <a:schemeClr val="tx1"/>
                </a:solidFill>
              </a:rPr>
              <a:t>Text is a universal interface, and many UNIX utilities exist to manipulate text.</a:t>
            </a:r>
          </a:p>
          <a:p>
            <a:pPr lvl="1" algn="just"/>
            <a:r>
              <a:rPr lang="en-US" dirty="0">
                <a:solidFill>
                  <a:schemeClr val="tx1"/>
                </a:solidFill>
              </a:rPr>
              <a:t>Storing configuration in text allows an administrator to move a configuration from one machine to another easily.</a:t>
            </a:r>
            <a:endParaRPr lang="en-US" b="1" dirty="0">
              <a:solidFill>
                <a:schemeClr val="tx1"/>
              </a:solidFill>
            </a:endParaRPr>
          </a:p>
        </p:txBody>
      </p:sp>
    </p:spTree>
    <p:extLst>
      <p:ext uri="{BB962C8B-B14F-4D97-AF65-F5344CB8AC3E}">
        <p14:creationId xmlns:p14="http://schemas.microsoft.com/office/powerpoint/2010/main" val="378366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Booting process in LINUX</a:t>
            </a:r>
          </a:p>
        </p:txBody>
      </p:sp>
      <p:grpSp>
        <p:nvGrpSpPr>
          <p:cNvPr id="4" name="Group 3"/>
          <p:cNvGrpSpPr/>
          <p:nvPr/>
        </p:nvGrpSpPr>
        <p:grpSpPr>
          <a:xfrm>
            <a:off x="1269096" y="1320800"/>
            <a:ext cx="8751204" cy="4775200"/>
            <a:chOff x="-572" y="0"/>
            <a:chExt cx="5535254" cy="2933700"/>
          </a:xfrm>
        </p:grpSpPr>
        <p:sp>
          <p:nvSpPr>
            <p:cNvPr id="5" name="Rectangle 4"/>
            <p:cNvSpPr/>
            <p:nvPr/>
          </p:nvSpPr>
          <p:spPr>
            <a:xfrm>
              <a:off x="-572" y="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Power On</a:t>
              </a:r>
            </a:p>
          </p:txBody>
        </p:sp>
        <p:sp>
          <p:nvSpPr>
            <p:cNvPr id="6" name="Rectangle 5"/>
            <p:cNvSpPr/>
            <p:nvPr/>
          </p:nvSpPr>
          <p:spPr>
            <a:xfrm>
              <a:off x="4667127" y="9525"/>
              <a:ext cx="867555"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Logon Screen</a:t>
              </a:r>
            </a:p>
          </p:txBody>
        </p:sp>
        <p:sp>
          <p:nvSpPr>
            <p:cNvPr id="8" name="Rectangle 7"/>
            <p:cNvSpPr/>
            <p:nvPr/>
          </p:nvSpPr>
          <p:spPr>
            <a:xfrm>
              <a:off x="0" y="10001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BIOS</a:t>
              </a:r>
            </a:p>
          </p:txBody>
        </p:sp>
        <p:sp>
          <p:nvSpPr>
            <p:cNvPr id="9" name="Rectangle 8"/>
            <p:cNvSpPr/>
            <p:nvPr/>
          </p:nvSpPr>
          <p:spPr>
            <a:xfrm>
              <a:off x="600075"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MBR</a:t>
              </a:r>
            </a:p>
          </p:txBody>
        </p:sp>
        <p:sp>
          <p:nvSpPr>
            <p:cNvPr id="10" name="Rectangle 9"/>
            <p:cNvSpPr/>
            <p:nvPr/>
          </p:nvSpPr>
          <p:spPr>
            <a:xfrm>
              <a:off x="1629695"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GRUB</a:t>
              </a:r>
            </a:p>
          </p:txBody>
        </p:sp>
        <p:sp>
          <p:nvSpPr>
            <p:cNvPr id="11" name="Rectangle 10"/>
            <p:cNvSpPr/>
            <p:nvPr/>
          </p:nvSpPr>
          <p:spPr>
            <a:xfrm>
              <a:off x="3274188"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Kernel</a:t>
              </a:r>
            </a:p>
          </p:txBody>
        </p:sp>
        <p:sp>
          <p:nvSpPr>
            <p:cNvPr id="12" name="Rectangle 11"/>
            <p:cNvSpPr/>
            <p:nvPr/>
          </p:nvSpPr>
          <p:spPr>
            <a:xfrm>
              <a:off x="4191000"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INIT / Systemd</a:t>
              </a:r>
              <a:endParaRPr lang="en-US" sz="1100" b="1" dirty="0">
                <a:effectLst/>
                <a:ea typeface="Calibri" panose="020F0502020204030204" pitchFamily="34" charset="0"/>
                <a:cs typeface="Times New Roman" panose="02020603050405020304" pitchFamily="18" charset="0"/>
              </a:endParaRPr>
            </a:p>
          </p:txBody>
        </p:sp>
        <p:sp>
          <p:nvSpPr>
            <p:cNvPr id="13" name="Rectangle 12"/>
            <p:cNvSpPr/>
            <p:nvPr/>
          </p:nvSpPr>
          <p:spPr>
            <a:xfrm>
              <a:off x="4699259" y="981075"/>
              <a:ext cx="825242"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Run Level</a:t>
              </a:r>
              <a:endParaRPr lang="en-US" sz="1100" b="1" dirty="0">
                <a:effectLst/>
                <a:ea typeface="Calibri" panose="020F0502020204030204" pitchFamily="34" charset="0"/>
                <a:cs typeface="Times New Roman" panose="02020603050405020304" pitchFamily="18" charset="0"/>
              </a:endParaRPr>
            </a:p>
          </p:txBody>
        </p:sp>
      </p:grpSp>
      <p:sp>
        <p:nvSpPr>
          <p:cNvPr id="22" name="Right Arrow 21"/>
          <p:cNvSpPr/>
          <p:nvPr/>
        </p:nvSpPr>
        <p:spPr>
          <a:xfrm>
            <a:off x="2692400" y="1473200"/>
            <a:ext cx="5715000" cy="165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rot="5400000">
            <a:off x="1416050" y="2305050"/>
            <a:ext cx="939800" cy="12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2012950" y="3498850"/>
            <a:ext cx="787400" cy="7493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78200" y="4914900"/>
            <a:ext cx="711200" cy="6985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8756650" y="2343150"/>
            <a:ext cx="977900" cy="254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8375650" y="3587750"/>
            <a:ext cx="800100" cy="6096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372350" y="4984750"/>
            <a:ext cx="660400" cy="520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flipV="1">
            <a:off x="5207000" y="5878946"/>
            <a:ext cx="1239473" cy="13854"/>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9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BIOS (Basic Input Output System)</a:t>
            </a:r>
          </a:p>
        </p:txBody>
      </p:sp>
      <p:sp>
        <p:nvSpPr>
          <p:cNvPr id="3" name="Content Placeholder 2"/>
          <p:cNvSpPr>
            <a:spLocks noGrp="1"/>
          </p:cNvSpPr>
          <p:nvPr>
            <p:ph idx="1"/>
          </p:nvPr>
        </p:nvSpPr>
        <p:spPr>
          <a:xfrm>
            <a:off x="812800" y="1498600"/>
            <a:ext cx="9664699" cy="4749799"/>
          </a:xfrm>
        </p:spPr>
        <p:txBody>
          <a:bodyPr/>
          <a:lstStyle/>
          <a:p>
            <a:pPr lvl="0"/>
            <a:r>
              <a:rPr lang="en-US" dirty="0">
                <a:solidFill>
                  <a:schemeClr val="tx1"/>
                </a:solidFill>
              </a:rPr>
              <a:t>Responsible for searching, loading &amp; executing the boot loader program.</a:t>
            </a:r>
          </a:p>
          <a:p>
            <a:pPr lvl="0"/>
            <a:endParaRPr lang="en-US" dirty="0">
              <a:solidFill>
                <a:schemeClr val="tx1"/>
              </a:solidFill>
            </a:endParaRPr>
          </a:p>
          <a:p>
            <a:pPr lvl="0"/>
            <a:r>
              <a:rPr lang="en-US" dirty="0">
                <a:solidFill>
                  <a:schemeClr val="tx1"/>
                </a:solidFill>
              </a:rPr>
              <a:t>Searches boot loader in HDD, SD card, CD/DVD.</a:t>
            </a:r>
          </a:p>
          <a:p>
            <a:pPr lvl="0"/>
            <a:endParaRPr lang="en-US" dirty="0">
              <a:solidFill>
                <a:schemeClr val="tx1"/>
              </a:solidFill>
            </a:endParaRPr>
          </a:p>
          <a:p>
            <a:pPr lvl="0"/>
            <a:r>
              <a:rPr lang="en-US" dirty="0">
                <a:solidFill>
                  <a:schemeClr val="tx1"/>
                </a:solidFill>
              </a:rPr>
              <a:t>Once loaded into memory, it gives the control to MBR.</a:t>
            </a:r>
          </a:p>
          <a:p>
            <a:pPr lvl="0"/>
            <a:endParaRPr lang="en-US" dirty="0">
              <a:solidFill>
                <a:schemeClr val="tx1"/>
              </a:solidFill>
            </a:endParaRPr>
          </a:p>
          <a:p>
            <a:r>
              <a:rPr lang="en-US" dirty="0">
                <a:solidFill>
                  <a:schemeClr val="tx1"/>
                </a:solidFill>
              </a:rPr>
              <a:t>BIOS loads &amp; executes the MBR</a:t>
            </a:r>
          </a:p>
        </p:txBody>
      </p:sp>
    </p:spTree>
    <p:extLst>
      <p:ext uri="{BB962C8B-B14F-4D97-AF65-F5344CB8AC3E}">
        <p14:creationId xmlns:p14="http://schemas.microsoft.com/office/powerpoint/2010/main" val="411294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MBR </a:t>
            </a:r>
            <a:r>
              <a:rPr lang="en-US" i="1" dirty="0"/>
              <a:t>(</a:t>
            </a:r>
            <a:r>
              <a:rPr lang="en-US" dirty="0"/>
              <a:t>Master Boot Record</a:t>
            </a:r>
            <a:r>
              <a:rPr lang="en-US" i="1" dirty="0"/>
              <a:t>)</a:t>
            </a:r>
            <a:endParaRPr lang="en-US" b="1" dirty="0"/>
          </a:p>
        </p:txBody>
      </p:sp>
      <p:sp>
        <p:nvSpPr>
          <p:cNvPr id="3" name="Content Placeholder 2"/>
          <p:cNvSpPr>
            <a:spLocks noGrp="1"/>
          </p:cNvSpPr>
          <p:nvPr>
            <p:ph idx="1"/>
          </p:nvPr>
        </p:nvSpPr>
        <p:spPr>
          <a:xfrm>
            <a:off x="863600" y="1435100"/>
            <a:ext cx="9613899" cy="4813299"/>
          </a:xfrm>
        </p:spPr>
        <p:txBody>
          <a:bodyPr/>
          <a:lstStyle/>
          <a:p>
            <a:pPr lvl="0"/>
            <a:r>
              <a:rPr lang="en-US" dirty="0">
                <a:solidFill>
                  <a:schemeClr val="tx1"/>
                </a:solidFill>
              </a:rPr>
              <a:t>Located in the 1</a:t>
            </a:r>
            <a:r>
              <a:rPr lang="en-US" baseline="30000" dirty="0">
                <a:solidFill>
                  <a:schemeClr val="tx1"/>
                </a:solidFill>
              </a:rPr>
              <a:t>st</a:t>
            </a:r>
            <a:r>
              <a:rPr lang="en-US" dirty="0">
                <a:solidFill>
                  <a:schemeClr val="tx1"/>
                </a:solidFill>
              </a:rPr>
              <a:t> sector of the HDD.</a:t>
            </a:r>
          </a:p>
          <a:p>
            <a:pPr lvl="0"/>
            <a:endParaRPr lang="en-US" sz="1800" dirty="0">
              <a:solidFill>
                <a:schemeClr val="tx1"/>
              </a:solidFill>
            </a:endParaRPr>
          </a:p>
          <a:p>
            <a:pPr lvl="0"/>
            <a:r>
              <a:rPr lang="en-US" dirty="0">
                <a:solidFill>
                  <a:schemeClr val="tx1"/>
                </a:solidFill>
              </a:rPr>
              <a:t>Size is equal to 512 byte</a:t>
            </a:r>
            <a:endParaRPr lang="en-US" sz="1800" dirty="0">
              <a:solidFill>
                <a:schemeClr val="tx1"/>
              </a:solidFill>
            </a:endParaRPr>
          </a:p>
          <a:p>
            <a:pPr lvl="1"/>
            <a:r>
              <a:rPr lang="en-US" dirty="0">
                <a:solidFill>
                  <a:schemeClr val="tx1"/>
                </a:solidFill>
              </a:rPr>
              <a:t>446 byte = Primary boot loader info</a:t>
            </a:r>
            <a:endParaRPr lang="en-US" sz="1600" dirty="0">
              <a:solidFill>
                <a:schemeClr val="tx1"/>
              </a:solidFill>
            </a:endParaRPr>
          </a:p>
          <a:p>
            <a:pPr lvl="1"/>
            <a:r>
              <a:rPr lang="en-US" dirty="0">
                <a:solidFill>
                  <a:schemeClr val="tx1"/>
                </a:solidFill>
              </a:rPr>
              <a:t>64 byte = partition table info.</a:t>
            </a:r>
            <a:endParaRPr lang="en-US" sz="1600" dirty="0">
              <a:solidFill>
                <a:schemeClr val="tx1"/>
              </a:solidFill>
            </a:endParaRPr>
          </a:p>
          <a:p>
            <a:pPr lvl="1"/>
            <a:r>
              <a:rPr lang="en-US" dirty="0">
                <a:solidFill>
                  <a:schemeClr val="tx1"/>
                </a:solidFill>
              </a:rPr>
              <a:t>2 byte = MBR validation checks</a:t>
            </a:r>
          </a:p>
          <a:p>
            <a:pPr marL="457200" lvl="1" indent="0">
              <a:buNone/>
            </a:pPr>
            <a:endParaRPr lang="en-US" sz="1600" dirty="0">
              <a:solidFill>
                <a:schemeClr val="tx1"/>
              </a:solidFill>
            </a:endParaRPr>
          </a:p>
          <a:p>
            <a:pPr lvl="0"/>
            <a:r>
              <a:rPr lang="en-US" dirty="0">
                <a:solidFill>
                  <a:schemeClr val="tx1"/>
                </a:solidFill>
              </a:rPr>
              <a:t>It contains info about GRUB</a:t>
            </a:r>
          </a:p>
          <a:p>
            <a:pPr lvl="0"/>
            <a:endParaRPr lang="en-US" sz="1800" dirty="0">
              <a:solidFill>
                <a:schemeClr val="tx1"/>
              </a:solidFill>
            </a:endParaRPr>
          </a:p>
          <a:p>
            <a:r>
              <a:rPr lang="en-US" dirty="0">
                <a:solidFill>
                  <a:schemeClr val="tx1"/>
                </a:solidFill>
              </a:rPr>
              <a:t>It loads &amp; executes boot loader.</a:t>
            </a:r>
          </a:p>
        </p:txBody>
      </p:sp>
    </p:spTree>
    <p:extLst>
      <p:ext uri="{BB962C8B-B14F-4D97-AF65-F5344CB8AC3E}">
        <p14:creationId xmlns:p14="http://schemas.microsoft.com/office/powerpoint/2010/main" val="323300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GRUB </a:t>
            </a:r>
            <a:r>
              <a:rPr lang="en-US" i="1" dirty="0"/>
              <a:t>(</a:t>
            </a:r>
            <a:r>
              <a:rPr lang="en-US" dirty="0"/>
              <a:t>Grand Unified Boot loader</a:t>
            </a:r>
            <a:r>
              <a:rPr lang="en-US" i="1" dirty="0"/>
              <a:t>)</a:t>
            </a:r>
            <a:endParaRPr lang="en-US" b="1" dirty="0"/>
          </a:p>
        </p:txBody>
      </p:sp>
      <p:sp>
        <p:nvSpPr>
          <p:cNvPr id="3" name="Content Placeholder 2"/>
          <p:cNvSpPr>
            <a:spLocks noGrp="1"/>
          </p:cNvSpPr>
          <p:nvPr>
            <p:ph idx="1"/>
          </p:nvPr>
        </p:nvSpPr>
        <p:spPr>
          <a:xfrm>
            <a:off x="812800" y="1435100"/>
            <a:ext cx="9461500" cy="4813299"/>
          </a:xfrm>
        </p:spPr>
        <p:txBody>
          <a:bodyPr/>
          <a:lstStyle/>
          <a:p>
            <a:pPr lvl="0"/>
            <a:r>
              <a:rPr lang="en-US" dirty="0">
                <a:solidFill>
                  <a:schemeClr val="tx1"/>
                </a:solidFill>
              </a:rPr>
              <a:t>Used for selecting the operating system at the time of boot up.</a:t>
            </a:r>
          </a:p>
          <a:p>
            <a:pPr lvl="0"/>
            <a:endParaRPr lang="en-US" dirty="0">
              <a:solidFill>
                <a:schemeClr val="tx1"/>
              </a:solidFill>
            </a:endParaRPr>
          </a:p>
          <a:p>
            <a:pPr lvl="0"/>
            <a:r>
              <a:rPr lang="en-US" dirty="0">
                <a:solidFill>
                  <a:schemeClr val="tx1"/>
                </a:solidFill>
              </a:rPr>
              <a:t>Has the knowledge of the file system in “/boot/grub/</a:t>
            </a:r>
            <a:r>
              <a:rPr lang="en-US" dirty="0" err="1">
                <a:solidFill>
                  <a:schemeClr val="tx1"/>
                </a:solidFill>
              </a:rPr>
              <a:t>grub.conf</a:t>
            </a:r>
            <a:r>
              <a:rPr lang="en-US" dirty="0">
                <a:solidFill>
                  <a:schemeClr val="tx1"/>
                </a:solidFill>
              </a:rPr>
              <a:t>”.</a:t>
            </a:r>
          </a:p>
          <a:p>
            <a:pPr lvl="0"/>
            <a:endParaRPr lang="en-US" dirty="0">
              <a:solidFill>
                <a:schemeClr val="tx1"/>
              </a:solidFill>
            </a:endParaRPr>
          </a:p>
          <a:p>
            <a:pPr lvl="0"/>
            <a:r>
              <a:rPr lang="en-US" dirty="0">
                <a:solidFill>
                  <a:schemeClr val="tx1"/>
                </a:solidFill>
              </a:rPr>
              <a:t>Grub loads &amp; executes the ‘Kernel’ &amp; INITRD (</a:t>
            </a:r>
            <a:r>
              <a:rPr lang="en-US" dirty="0" err="1">
                <a:solidFill>
                  <a:schemeClr val="tx1"/>
                </a:solidFill>
              </a:rPr>
              <a:t>INITial</a:t>
            </a:r>
            <a:r>
              <a:rPr lang="en-US" dirty="0">
                <a:solidFill>
                  <a:schemeClr val="tx1"/>
                </a:solidFill>
              </a:rPr>
              <a:t> Ram Disk image).</a:t>
            </a:r>
          </a:p>
          <a:p>
            <a:pPr lvl="0"/>
            <a:endParaRPr lang="en-US" dirty="0">
              <a:solidFill>
                <a:schemeClr val="tx1"/>
              </a:solidFill>
            </a:endParaRPr>
          </a:p>
          <a:p>
            <a:r>
              <a:rPr lang="en-US" dirty="0">
                <a:solidFill>
                  <a:schemeClr val="tx1"/>
                </a:solidFill>
              </a:rPr>
              <a:t>INITRD is used by kernel as temp root file system until kernel is booted &amp; real root is mounted.</a:t>
            </a:r>
          </a:p>
        </p:txBody>
      </p:sp>
    </p:spTree>
    <p:extLst>
      <p:ext uri="{BB962C8B-B14F-4D97-AF65-F5344CB8AC3E}">
        <p14:creationId xmlns:p14="http://schemas.microsoft.com/office/powerpoint/2010/main" val="317201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Kernel</a:t>
            </a:r>
            <a:r>
              <a:rPr lang="en-US" dirty="0"/>
              <a:t> </a:t>
            </a:r>
            <a:endParaRPr lang="en-US" b="1" dirty="0"/>
          </a:p>
        </p:txBody>
      </p:sp>
      <p:sp>
        <p:nvSpPr>
          <p:cNvPr id="3" name="Content Placeholder 2"/>
          <p:cNvSpPr>
            <a:spLocks noGrp="1"/>
          </p:cNvSpPr>
          <p:nvPr>
            <p:ph idx="1"/>
          </p:nvPr>
        </p:nvSpPr>
        <p:spPr>
          <a:xfrm>
            <a:off x="800100" y="1371600"/>
            <a:ext cx="9249753" cy="4876799"/>
          </a:xfrm>
        </p:spPr>
        <p:txBody>
          <a:bodyPr/>
          <a:lstStyle/>
          <a:p>
            <a:pPr lvl="0"/>
            <a:r>
              <a:rPr lang="en-US" dirty="0">
                <a:solidFill>
                  <a:schemeClr val="tx1"/>
                </a:solidFill>
              </a:rPr>
              <a:t>Mounts root file system.</a:t>
            </a:r>
          </a:p>
          <a:p>
            <a:pPr lvl="0"/>
            <a:endParaRPr lang="en-US" dirty="0">
              <a:solidFill>
                <a:schemeClr val="tx1"/>
              </a:solidFill>
            </a:endParaRPr>
          </a:p>
          <a:p>
            <a:pPr lvl="0"/>
            <a:r>
              <a:rPr lang="en-US" dirty="0">
                <a:solidFill>
                  <a:schemeClr val="tx1"/>
                </a:solidFill>
              </a:rPr>
              <a:t>Executes the INIT program located in “/</a:t>
            </a:r>
            <a:r>
              <a:rPr lang="en-US" dirty="0" err="1">
                <a:solidFill>
                  <a:schemeClr val="tx1"/>
                </a:solidFill>
              </a:rPr>
              <a:t>sbin</a:t>
            </a:r>
            <a:r>
              <a:rPr lang="en-US" dirty="0">
                <a:solidFill>
                  <a:schemeClr val="tx1"/>
                </a:solidFill>
              </a:rPr>
              <a:t>/init”</a:t>
            </a:r>
          </a:p>
          <a:p>
            <a:pPr lvl="0"/>
            <a:endParaRPr lang="en-US" dirty="0">
              <a:solidFill>
                <a:schemeClr val="tx1"/>
              </a:solidFill>
            </a:endParaRPr>
          </a:p>
          <a:p>
            <a:r>
              <a:rPr lang="en-US" dirty="0">
                <a:solidFill>
                  <a:schemeClr val="tx1"/>
                </a:solidFill>
              </a:rPr>
              <a:t>INIT becomes the very 1</a:t>
            </a:r>
            <a:r>
              <a:rPr lang="en-US" baseline="30000" dirty="0">
                <a:solidFill>
                  <a:schemeClr val="tx1"/>
                </a:solidFill>
              </a:rPr>
              <a:t>st</a:t>
            </a:r>
            <a:r>
              <a:rPr lang="en-US" dirty="0">
                <a:solidFill>
                  <a:schemeClr val="tx1"/>
                </a:solidFill>
              </a:rPr>
              <a:t> process which get executes and got PID as 1.</a:t>
            </a:r>
          </a:p>
          <a:p>
            <a:endParaRPr lang="en-US" dirty="0">
              <a:solidFill>
                <a:schemeClr val="tx1"/>
              </a:solidFill>
            </a:endParaRPr>
          </a:p>
          <a:p>
            <a:r>
              <a:rPr lang="en-US" dirty="0">
                <a:solidFill>
                  <a:schemeClr val="tx1"/>
                </a:solidFill>
              </a:rPr>
              <a:t>Loads the file systems &amp; runs the initial (init) program.</a:t>
            </a:r>
          </a:p>
        </p:txBody>
      </p:sp>
    </p:spTree>
    <p:extLst>
      <p:ext uri="{BB962C8B-B14F-4D97-AF65-F5344CB8AC3E}">
        <p14:creationId xmlns:p14="http://schemas.microsoft.com/office/powerpoint/2010/main" val="18733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Basics of UNIX</a:t>
            </a:r>
            <a:endParaRPr lang="en-US" dirty="0"/>
          </a:p>
        </p:txBody>
      </p:sp>
      <p:sp>
        <p:nvSpPr>
          <p:cNvPr id="3" name="Content Placeholder 2"/>
          <p:cNvSpPr>
            <a:spLocks noGrp="1"/>
          </p:cNvSpPr>
          <p:nvPr>
            <p:ph idx="1"/>
          </p:nvPr>
        </p:nvSpPr>
        <p:spPr>
          <a:xfrm>
            <a:off x="609600" y="1046480"/>
            <a:ext cx="11148060" cy="5316220"/>
          </a:xfrm>
        </p:spPr>
        <p:txBody>
          <a:bodyPr>
            <a:noAutofit/>
          </a:bodyPr>
          <a:lstStyle/>
          <a:p>
            <a:pPr algn="just">
              <a:lnSpc>
                <a:spcPct val="150000"/>
              </a:lnSpc>
            </a:pPr>
            <a:r>
              <a:rPr lang="en-US" sz="2400" dirty="0">
                <a:solidFill>
                  <a:schemeClr val="tx1"/>
                </a:solidFill>
              </a:rPr>
              <a:t>UNIX is an operating system which was first developed in the 1970s, and has been under constant development ever since.</a:t>
            </a:r>
          </a:p>
          <a:p>
            <a:pPr marL="342900" lvl="1" indent="-342900" algn="just">
              <a:lnSpc>
                <a:spcPct val="150000"/>
              </a:lnSpc>
            </a:pPr>
            <a:r>
              <a:rPr lang="en-US" sz="2400" dirty="0">
                <a:solidFill>
                  <a:schemeClr val="tx1"/>
                </a:solidFill>
              </a:rPr>
              <a:t>It is a </a:t>
            </a:r>
            <a:r>
              <a:rPr lang="en-US" sz="2400" i="1" dirty="0">
                <a:solidFill>
                  <a:schemeClr val="tx1"/>
                </a:solidFill>
              </a:rPr>
              <a:t>stable, multi-user, multi-tasking </a:t>
            </a:r>
            <a:r>
              <a:rPr lang="en-US" sz="2400" dirty="0">
                <a:solidFill>
                  <a:schemeClr val="tx1"/>
                </a:solidFill>
              </a:rPr>
              <a:t>system for servers, desktops and laptops.</a:t>
            </a:r>
          </a:p>
          <a:p>
            <a:pPr marL="342900" lvl="1" indent="-342900" algn="just">
              <a:lnSpc>
                <a:spcPct val="150000"/>
              </a:lnSpc>
            </a:pPr>
            <a:r>
              <a:rPr lang="en-US" sz="2400" dirty="0">
                <a:solidFill>
                  <a:schemeClr val="tx1"/>
                </a:solidFill>
              </a:rPr>
              <a:t>UNIX systems also have a graphical user interface (GUI) similar to Microsoft Windows which provides an easy to use environment. </a:t>
            </a:r>
          </a:p>
          <a:p>
            <a:pPr marL="342900" lvl="1" indent="-342900" algn="just">
              <a:lnSpc>
                <a:spcPct val="150000"/>
              </a:lnSpc>
            </a:pPr>
            <a:r>
              <a:rPr lang="en-US" sz="2400" dirty="0">
                <a:solidFill>
                  <a:schemeClr val="tx1"/>
                </a:solidFill>
              </a:rPr>
              <a:t>There are many different versions of UNIX, although they share common similarities.</a:t>
            </a:r>
          </a:p>
        </p:txBody>
      </p:sp>
    </p:spTree>
    <p:extLst>
      <p:ext uri="{BB962C8B-B14F-4D97-AF65-F5344CB8AC3E}">
        <p14:creationId xmlns:p14="http://schemas.microsoft.com/office/powerpoint/2010/main" val="399241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sp>
        <p:nvSpPr>
          <p:cNvPr id="3" name="Content Placeholder 2"/>
          <p:cNvSpPr>
            <a:spLocks noGrp="1"/>
          </p:cNvSpPr>
          <p:nvPr>
            <p:ph idx="1"/>
          </p:nvPr>
        </p:nvSpPr>
        <p:spPr>
          <a:xfrm>
            <a:off x="787400" y="1257300"/>
            <a:ext cx="9262453" cy="4991099"/>
          </a:xfrm>
        </p:spPr>
        <p:txBody>
          <a:bodyPr/>
          <a:lstStyle/>
          <a:p>
            <a:r>
              <a:rPr lang="en-US" dirty="0">
                <a:solidFill>
                  <a:schemeClr val="tx1"/>
                </a:solidFill>
              </a:rPr>
              <a:t>It decides the run level.</a:t>
            </a:r>
          </a:p>
          <a:p>
            <a:r>
              <a:rPr lang="en-US" dirty="0">
                <a:solidFill>
                  <a:schemeClr val="tx1"/>
                </a:solidFill>
              </a:rPr>
              <a:t>System executes the program depending upon Run Level</a:t>
            </a:r>
          </a:p>
          <a:p>
            <a:r>
              <a:rPr lang="en-US" dirty="0">
                <a:solidFill>
                  <a:schemeClr val="tx1"/>
                </a:solidFill>
              </a:rPr>
              <a:t>Run Level decides which initial program be loaded at startup.</a:t>
            </a:r>
          </a:p>
          <a:p>
            <a:pPr lvl="1"/>
            <a:r>
              <a:rPr lang="en-US" dirty="0">
                <a:solidFill>
                  <a:schemeClr val="tx1"/>
                </a:solidFill>
              </a:rPr>
              <a:t>INIT 0 = Halt</a:t>
            </a:r>
          </a:p>
          <a:p>
            <a:pPr lvl="1"/>
            <a:r>
              <a:rPr lang="en-US" dirty="0">
                <a:solidFill>
                  <a:schemeClr val="tx1"/>
                </a:solidFill>
              </a:rPr>
              <a:t>INIT 1 = Single User mode / maintenance </a:t>
            </a:r>
          </a:p>
          <a:p>
            <a:pPr lvl="1"/>
            <a:r>
              <a:rPr lang="en-US" dirty="0">
                <a:solidFill>
                  <a:schemeClr val="tx1"/>
                </a:solidFill>
              </a:rPr>
              <a:t>INIT 2 = Multiuser, without NFS</a:t>
            </a:r>
          </a:p>
          <a:p>
            <a:pPr lvl="1"/>
            <a:r>
              <a:rPr lang="en-US" dirty="0">
                <a:solidFill>
                  <a:schemeClr val="tx1"/>
                </a:solidFill>
              </a:rPr>
              <a:t>INIT 3 = Full multiuser mode (CLI)</a:t>
            </a:r>
          </a:p>
          <a:p>
            <a:pPr lvl="1"/>
            <a:r>
              <a:rPr lang="en-US" dirty="0">
                <a:solidFill>
                  <a:schemeClr val="tx1"/>
                </a:solidFill>
              </a:rPr>
              <a:t>INIT 4 = unused</a:t>
            </a:r>
          </a:p>
          <a:p>
            <a:pPr lvl="1"/>
            <a:r>
              <a:rPr lang="en-US" dirty="0">
                <a:solidFill>
                  <a:schemeClr val="tx1"/>
                </a:solidFill>
              </a:rPr>
              <a:t>INIT 5 = </a:t>
            </a:r>
            <a:r>
              <a:rPr lang="en-US" dirty="0" err="1">
                <a:solidFill>
                  <a:schemeClr val="tx1"/>
                </a:solidFill>
              </a:rPr>
              <a:t>init</a:t>
            </a:r>
            <a:r>
              <a:rPr lang="en-US" dirty="0">
                <a:solidFill>
                  <a:schemeClr val="tx1"/>
                </a:solidFill>
              </a:rPr>
              <a:t> 3 + GUI</a:t>
            </a:r>
          </a:p>
          <a:p>
            <a:pPr lvl="1"/>
            <a:r>
              <a:rPr lang="en-US" dirty="0">
                <a:solidFill>
                  <a:schemeClr val="tx1"/>
                </a:solidFill>
              </a:rPr>
              <a:t>INIT 6 = Reboot</a:t>
            </a:r>
          </a:p>
        </p:txBody>
      </p:sp>
    </p:spTree>
    <p:extLst>
      <p:ext uri="{BB962C8B-B14F-4D97-AF65-F5344CB8AC3E}">
        <p14:creationId xmlns:p14="http://schemas.microsoft.com/office/powerpoint/2010/main" val="2459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4204159831"/>
              </p:ext>
            </p:extLst>
          </p:nvPr>
        </p:nvGraphicFramePr>
        <p:xfrm>
          <a:off x="609600" y="1219200"/>
          <a:ext cx="10972800" cy="4291672"/>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3800466099"/>
                    </a:ext>
                  </a:extLst>
                </a:gridCol>
                <a:gridCol w="8717280">
                  <a:extLst>
                    <a:ext uri="{9D8B030D-6E8A-4147-A177-3AD203B41FA5}">
                      <a16:colId xmlns:a16="http://schemas.microsoft.com/office/drawing/2014/main" val="2726162271"/>
                    </a:ext>
                  </a:extLst>
                </a:gridCol>
              </a:tblGrid>
              <a:tr h="370840">
                <a:tc>
                  <a:txBody>
                    <a:bodyPr/>
                    <a:lstStyle/>
                    <a:p>
                      <a:pPr algn="ctr" fontAlgn="base"/>
                      <a:r>
                        <a:rPr lang="en-IN" sz="1400" b="1" dirty="0">
                          <a:solidFill>
                            <a:schemeClr val="tx1"/>
                          </a:solidFill>
                          <a:effectLst/>
                        </a:rPr>
                        <a:t>Runlevel</a:t>
                      </a:r>
                    </a:p>
                  </a:txBody>
                  <a:tcPr marL="38100" marR="38100" marT="95250" marB="95250" anchor="ctr"/>
                </a:tc>
                <a:tc>
                  <a:txBody>
                    <a:bodyPr/>
                    <a:lstStyle/>
                    <a:p>
                      <a:pPr algn="ctr" fontAlgn="base"/>
                      <a:r>
                        <a:rPr lang="en-IN" sz="1400" b="1" dirty="0">
                          <a:solidFill>
                            <a:schemeClr val="tx1"/>
                          </a:solidFill>
                          <a:effectLst/>
                        </a:rPr>
                        <a:t>Description</a:t>
                      </a:r>
                    </a:p>
                  </a:txBody>
                  <a:tcPr marL="95250" marR="95250" marT="95250" marB="95250" anchor="ctr"/>
                </a:tc>
                <a:extLst>
                  <a:ext uri="{0D108BD9-81ED-4DB2-BD59-A6C34878D82A}">
                    <a16:rowId xmlns:a16="http://schemas.microsoft.com/office/drawing/2014/main" val="566956948"/>
                  </a:ext>
                </a:extLst>
              </a:tr>
              <a:tr h="370840">
                <a:tc>
                  <a:txBody>
                    <a:bodyPr/>
                    <a:lstStyle/>
                    <a:p>
                      <a:pPr algn="ctr" fontAlgn="base"/>
                      <a:r>
                        <a:rPr lang="en-IN" b="1">
                          <a:effectLst/>
                        </a:rPr>
                        <a:t>0</a:t>
                      </a:r>
                    </a:p>
                  </a:txBody>
                  <a:tcPr marL="38100" marR="38100" marT="101946" marB="101946" anchor="ctr"/>
                </a:tc>
                <a:tc>
                  <a:txBody>
                    <a:bodyPr/>
                    <a:lstStyle/>
                    <a:p>
                      <a:pPr algn="l" fontAlgn="ctr"/>
                      <a:r>
                        <a:rPr lang="en-US" sz="1250" b="0" dirty="0">
                          <a:effectLst/>
                        </a:rPr>
                        <a:t>System halt i.e., the system can be safely powered off with no activity.</a:t>
                      </a:r>
                    </a:p>
                  </a:txBody>
                  <a:tcPr marL="95250" marR="95250" marT="133350" marB="133350" anchor="ctr"/>
                </a:tc>
                <a:extLst>
                  <a:ext uri="{0D108BD9-81ED-4DB2-BD59-A6C34878D82A}">
                    <a16:rowId xmlns:a16="http://schemas.microsoft.com/office/drawing/2014/main" val="359472452"/>
                  </a:ext>
                </a:extLst>
              </a:tr>
              <a:tr h="370840">
                <a:tc>
                  <a:txBody>
                    <a:bodyPr/>
                    <a:lstStyle/>
                    <a:p>
                      <a:pPr algn="ctr" fontAlgn="base"/>
                      <a:r>
                        <a:rPr lang="en-IN" b="1">
                          <a:effectLst/>
                        </a:rPr>
                        <a:t>1</a:t>
                      </a:r>
                    </a:p>
                  </a:txBody>
                  <a:tcPr marL="38100" marR="38100" marT="101946" marB="101946" anchor="ctr"/>
                </a:tc>
                <a:tc>
                  <a:txBody>
                    <a:bodyPr/>
                    <a:lstStyle/>
                    <a:p>
                      <a:pPr algn="l" fontAlgn="ctr"/>
                      <a:r>
                        <a:rPr lang="en-IN" sz="1250" b="0" dirty="0">
                          <a:effectLst/>
                        </a:rPr>
                        <a:t>Single user mode.</a:t>
                      </a:r>
                    </a:p>
                  </a:txBody>
                  <a:tcPr marL="95250" marR="95250" marT="133350" marB="133350" anchor="ctr"/>
                </a:tc>
                <a:extLst>
                  <a:ext uri="{0D108BD9-81ED-4DB2-BD59-A6C34878D82A}">
                    <a16:rowId xmlns:a16="http://schemas.microsoft.com/office/drawing/2014/main" val="2414097525"/>
                  </a:ext>
                </a:extLst>
              </a:tr>
              <a:tr h="370840">
                <a:tc>
                  <a:txBody>
                    <a:bodyPr/>
                    <a:lstStyle/>
                    <a:p>
                      <a:pPr algn="ctr" fontAlgn="base"/>
                      <a:r>
                        <a:rPr lang="en-IN" b="1">
                          <a:effectLst/>
                        </a:rPr>
                        <a:t>2</a:t>
                      </a:r>
                    </a:p>
                  </a:txBody>
                  <a:tcPr marL="38100" marR="38100" marT="101946" marB="101946" anchor="ctr"/>
                </a:tc>
                <a:tc>
                  <a:txBody>
                    <a:bodyPr/>
                    <a:lstStyle/>
                    <a:p>
                      <a:pPr algn="l" fontAlgn="ctr"/>
                      <a:r>
                        <a:rPr lang="en-US" sz="1250" b="0" dirty="0">
                          <a:effectLst/>
                        </a:rPr>
                        <a:t>Multiple user mode with no NFS (network file system).</a:t>
                      </a:r>
                    </a:p>
                  </a:txBody>
                  <a:tcPr marL="95250" marR="95250" marT="133350" marB="133350" anchor="ctr"/>
                </a:tc>
                <a:extLst>
                  <a:ext uri="{0D108BD9-81ED-4DB2-BD59-A6C34878D82A}">
                    <a16:rowId xmlns:a16="http://schemas.microsoft.com/office/drawing/2014/main" val="1475807567"/>
                  </a:ext>
                </a:extLst>
              </a:tr>
              <a:tr h="370840">
                <a:tc>
                  <a:txBody>
                    <a:bodyPr/>
                    <a:lstStyle/>
                    <a:p>
                      <a:pPr algn="ctr" fontAlgn="base"/>
                      <a:r>
                        <a:rPr lang="en-IN" b="1">
                          <a:effectLst/>
                        </a:rPr>
                        <a:t>3</a:t>
                      </a:r>
                    </a:p>
                  </a:txBody>
                  <a:tcPr marL="38100" marR="38100" marT="101946" marB="101946" anchor="ctr"/>
                </a:tc>
                <a:tc>
                  <a:txBody>
                    <a:bodyPr/>
                    <a:lstStyle/>
                    <a:p>
                      <a:pPr algn="l" fontAlgn="ctr"/>
                      <a:r>
                        <a:rPr lang="en-US" sz="1250" b="0" dirty="0">
                          <a:effectLst/>
                        </a:rPr>
                        <a:t>Multiple user modes under the </a:t>
                      </a:r>
                      <a:r>
                        <a:rPr lang="en-US" sz="1250" b="1" dirty="0">
                          <a:effectLst/>
                        </a:rPr>
                        <a:t>command line interface </a:t>
                      </a:r>
                      <a:r>
                        <a:rPr lang="en-US" sz="1250" b="0" dirty="0">
                          <a:effectLst/>
                        </a:rPr>
                        <a:t>and not under the graphical user interface.</a:t>
                      </a:r>
                    </a:p>
                  </a:txBody>
                  <a:tcPr marL="95250" marR="95250" marT="133350" marB="133350" anchor="ctr"/>
                </a:tc>
                <a:extLst>
                  <a:ext uri="{0D108BD9-81ED-4DB2-BD59-A6C34878D82A}">
                    <a16:rowId xmlns:a16="http://schemas.microsoft.com/office/drawing/2014/main" val="2300715224"/>
                  </a:ext>
                </a:extLst>
              </a:tr>
              <a:tr h="370840">
                <a:tc>
                  <a:txBody>
                    <a:bodyPr/>
                    <a:lstStyle/>
                    <a:p>
                      <a:pPr algn="ctr" fontAlgn="base"/>
                      <a:r>
                        <a:rPr lang="en-IN" b="1">
                          <a:effectLst/>
                        </a:rPr>
                        <a:t>4</a:t>
                      </a:r>
                    </a:p>
                  </a:txBody>
                  <a:tcPr marL="38100" marR="38100" marT="101946" marB="101946" anchor="ctr"/>
                </a:tc>
                <a:tc>
                  <a:txBody>
                    <a:bodyPr/>
                    <a:lstStyle/>
                    <a:p>
                      <a:pPr algn="l" fontAlgn="ctr"/>
                      <a:r>
                        <a:rPr lang="en-IN" sz="1250" b="0" dirty="0">
                          <a:effectLst/>
                        </a:rPr>
                        <a:t>User-definable.</a:t>
                      </a:r>
                    </a:p>
                  </a:txBody>
                  <a:tcPr marL="95250" marR="95250" marT="133350" marB="133350" anchor="ctr"/>
                </a:tc>
                <a:extLst>
                  <a:ext uri="{0D108BD9-81ED-4DB2-BD59-A6C34878D82A}">
                    <a16:rowId xmlns:a16="http://schemas.microsoft.com/office/drawing/2014/main" val="208686577"/>
                  </a:ext>
                </a:extLst>
              </a:tr>
              <a:tr h="370840">
                <a:tc>
                  <a:txBody>
                    <a:bodyPr/>
                    <a:lstStyle/>
                    <a:p>
                      <a:pPr algn="ctr" fontAlgn="base"/>
                      <a:r>
                        <a:rPr lang="en-IN" b="1">
                          <a:effectLst/>
                        </a:rPr>
                        <a:t>5</a:t>
                      </a:r>
                    </a:p>
                  </a:txBody>
                  <a:tcPr marL="38100" marR="38100" marT="101946" marB="101946" anchor="ctr"/>
                </a:tc>
                <a:tc>
                  <a:txBody>
                    <a:bodyPr/>
                    <a:lstStyle/>
                    <a:p>
                      <a:pPr algn="l" fontAlgn="ctr"/>
                      <a:r>
                        <a:rPr lang="en-US" sz="1250" b="0" dirty="0">
                          <a:effectLst/>
                        </a:rPr>
                        <a:t>Multiple user mode under GUI (</a:t>
                      </a:r>
                      <a:r>
                        <a:rPr lang="en-US" sz="1250" b="1" dirty="0">
                          <a:effectLst/>
                        </a:rPr>
                        <a:t>graphical user interface</a:t>
                      </a:r>
                      <a:r>
                        <a:rPr lang="en-US" sz="1250" b="0" dirty="0">
                          <a:effectLst/>
                        </a:rPr>
                        <a:t>) and this is the standard runlevel for most of the LINUX-based systems.</a:t>
                      </a:r>
                    </a:p>
                  </a:txBody>
                  <a:tcPr marL="95250" marR="95250" marT="133350" marB="133350" anchor="ctr"/>
                </a:tc>
                <a:extLst>
                  <a:ext uri="{0D108BD9-81ED-4DB2-BD59-A6C34878D82A}">
                    <a16:rowId xmlns:a16="http://schemas.microsoft.com/office/drawing/2014/main" val="3775256696"/>
                  </a:ext>
                </a:extLst>
              </a:tr>
              <a:tr h="370840">
                <a:tc>
                  <a:txBody>
                    <a:bodyPr/>
                    <a:lstStyle/>
                    <a:p>
                      <a:pPr algn="ctr" fontAlgn="base"/>
                      <a:r>
                        <a:rPr lang="en-IN" b="1">
                          <a:effectLst/>
                        </a:rPr>
                        <a:t>6</a:t>
                      </a:r>
                    </a:p>
                  </a:txBody>
                  <a:tcPr marL="38100" marR="38100" marT="101946" marB="101946" anchor="ctr"/>
                </a:tc>
                <a:tc>
                  <a:txBody>
                    <a:bodyPr/>
                    <a:lstStyle/>
                    <a:p>
                      <a:pPr algn="l" fontAlgn="ctr"/>
                      <a:r>
                        <a:rPr lang="en-US" sz="1250" b="0" dirty="0">
                          <a:effectLst/>
                        </a:rPr>
                        <a:t>Reboot which is used to restart the system.</a:t>
                      </a:r>
                    </a:p>
                  </a:txBody>
                  <a:tcPr marL="95250" marR="95250" marT="133350" marB="133350" anchor="ctr"/>
                </a:tc>
                <a:extLst>
                  <a:ext uri="{0D108BD9-81ED-4DB2-BD59-A6C34878D82A}">
                    <a16:rowId xmlns:a16="http://schemas.microsoft.com/office/drawing/2014/main" val="137617454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44966140"/>
                  </a:ext>
                </a:extLst>
              </a:tr>
            </a:tbl>
          </a:graphicData>
        </a:graphic>
      </p:graphicFrame>
    </p:spTree>
    <p:extLst>
      <p:ext uri="{BB962C8B-B14F-4D97-AF65-F5344CB8AC3E}">
        <p14:creationId xmlns:p14="http://schemas.microsoft.com/office/powerpoint/2010/main" val="51712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LEVEL EQUIVALENTS</a:t>
            </a:r>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2642101181"/>
              </p:ext>
            </p:extLst>
          </p:nvPr>
        </p:nvGraphicFramePr>
        <p:xfrm>
          <a:off x="2598420" y="1508760"/>
          <a:ext cx="6995160" cy="3413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00466099"/>
                    </a:ext>
                  </a:extLst>
                </a:gridCol>
                <a:gridCol w="3947160">
                  <a:extLst>
                    <a:ext uri="{9D8B030D-6E8A-4147-A177-3AD203B41FA5}">
                      <a16:colId xmlns:a16="http://schemas.microsoft.com/office/drawing/2014/main" val="2726162271"/>
                    </a:ext>
                  </a:extLst>
                </a:gridCol>
              </a:tblGrid>
              <a:tr h="370840">
                <a:tc>
                  <a:txBody>
                    <a:bodyPr/>
                    <a:lstStyle/>
                    <a:p>
                      <a:pPr algn="ctr" fontAlgn="t"/>
                      <a:r>
                        <a:rPr lang="en-IN" dirty="0">
                          <a:solidFill>
                            <a:srgbClr val="000000"/>
                          </a:solidFill>
                          <a:effectLst/>
                          <a:highlight>
                            <a:srgbClr val="F6F6F6"/>
                          </a:highlight>
                        </a:rPr>
                        <a:t>Old runlevel</a:t>
                      </a:r>
                    </a:p>
                  </a:txBody>
                  <a:tcPr marL="76200" marR="76200" marT="76200" marB="76200"/>
                </a:tc>
                <a:tc>
                  <a:txBody>
                    <a:bodyPr/>
                    <a:lstStyle/>
                    <a:p>
                      <a:pPr algn="ctr" fontAlgn="t"/>
                      <a:r>
                        <a:rPr lang="en-IN">
                          <a:solidFill>
                            <a:srgbClr val="000000"/>
                          </a:solidFill>
                          <a:effectLst/>
                          <a:highlight>
                            <a:srgbClr val="F6F6F6"/>
                          </a:highlight>
                        </a:rPr>
                        <a:t>RedHat 7 `systemd` unit</a:t>
                      </a:r>
                    </a:p>
                  </a:txBody>
                  <a:tcPr marL="76200" marR="76200" marT="76200" marB="76200"/>
                </a:tc>
                <a:extLst>
                  <a:ext uri="{0D108BD9-81ED-4DB2-BD59-A6C34878D82A}">
                    <a16:rowId xmlns:a16="http://schemas.microsoft.com/office/drawing/2014/main" val="566956948"/>
                  </a:ext>
                </a:extLst>
              </a:tr>
              <a:tr h="370840">
                <a:tc>
                  <a:txBody>
                    <a:bodyPr/>
                    <a:lstStyle/>
                    <a:p>
                      <a:pPr algn="ctr" fontAlgn="t"/>
                      <a:r>
                        <a:rPr lang="en-IN">
                          <a:effectLst/>
                        </a:rPr>
                        <a:t>runlevel0</a:t>
                      </a:r>
                    </a:p>
                  </a:txBody>
                  <a:tcPr marL="76200" marR="76200" marT="76200" marB="76200"/>
                </a:tc>
                <a:tc>
                  <a:txBody>
                    <a:bodyPr/>
                    <a:lstStyle/>
                    <a:p>
                      <a:pPr algn="ctr" fontAlgn="t"/>
                      <a:r>
                        <a:rPr lang="en-IN" dirty="0" err="1">
                          <a:effectLst/>
                        </a:rPr>
                        <a:t>poweroff.target</a:t>
                      </a:r>
                      <a:endParaRPr lang="en-IN" dirty="0">
                        <a:effectLst/>
                      </a:endParaRPr>
                    </a:p>
                  </a:txBody>
                  <a:tcPr marL="76200" marR="76200" marT="76200" marB="76200"/>
                </a:tc>
                <a:extLst>
                  <a:ext uri="{0D108BD9-81ED-4DB2-BD59-A6C34878D82A}">
                    <a16:rowId xmlns:a16="http://schemas.microsoft.com/office/drawing/2014/main" val="359472452"/>
                  </a:ext>
                </a:extLst>
              </a:tr>
              <a:tr h="370840">
                <a:tc>
                  <a:txBody>
                    <a:bodyPr/>
                    <a:lstStyle/>
                    <a:p>
                      <a:pPr algn="ctr" fontAlgn="t"/>
                      <a:r>
                        <a:rPr lang="en-IN">
                          <a:effectLst/>
                          <a:highlight>
                            <a:srgbClr val="F6F6F6"/>
                          </a:highlight>
                        </a:rPr>
                        <a:t>runlevel1</a:t>
                      </a:r>
                    </a:p>
                  </a:txBody>
                  <a:tcPr marL="76200" marR="76200" marT="76200" marB="76200"/>
                </a:tc>
                <a:tc>
                  <a:txBody>
                    <a:bodyPr/>
                    <a:lstStyle/>
                    <a:p>
                      <a:pPr algn="ctr" fontAlgn="t"/>
                      <a:r>
                        <a:rPr lang="en-IN">
                          <a:effectLst/>
                          <a:highlight>
                            <a:srgbClr val="F6F6F6"/>
                          </a:highlight>
                        </a:rPr>
                        <a:t>rescue.target</a:t>
                      </a:r>
                    </a:p>
                  </a:txBody>
                  <a:tcPr marL="76200" marR="76200" marT="76200" marB="76200"/>
                </a:tc>
                <a:extLst>
                  <a:ext uri="{0D108BD9-81ED-4DB2-BD59-A6C34878D82A}">
                    <a16:rowId xmlns:a16="http://schemas.microsoft.com/office/drawing/2014/main" val="2414097525"/>
                  </a:ext>
                </a:extLst>
              </a:tr>
              <a:tr h="370840">
                <a:tc>
                  <a:txBody>
                    <a:bodyPr/>
                    <a:lstStyle/>
                    <a:p>
                      <a:pPr algn="ctr" fontAlgn="t"/>
                      <a:r>
                        <a:rPr lang="en-IN">
                          <a:effectLst/>
                        </a:rPr>
                        <a:t>runlevel2</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1475807567"/>
                  </a:ext>
                </a:extLst>
              </a:tr>
              <a:tr h="370840">
                <a:tc>
                  <a:txBody>
                    <a:bodyPr/>
                    <a:lstStyle/>
                    <a:p>
                      <a:pPr algn="ctr" fontAlgn="t"/>
                      <a:r>
                        <a:rPr lang="en-IN">
                          <a:effectLst/>
                          <a:highlight>
                            <a:srgbClr val="F6F6F6"/>
                          </a:highlight>
                        </a:rPr>
                        <a:t>runlevel3</a:t>
                      </a:r>
                    </a:p>
                  </a:txBody>
                  <a:tcPr marL="76200" marR="76200" marT="76200" marB="76200"/>
                </a:tc>
                <a:tc>
                  <a:txBody>
                    <a:bodyPr/>
                    <a:lstStyle/>
                    <a:p>
                      <a:pPr algn="ctr" fontAlgn="t"/>
                      <a:r>
                        <a:rPr lang="en-IN">
                          <a:effectLst/>
                          <a:highlight>
                            <a:srgbClr val="F6F6F6"/>
                          </a:highlight>
                        </a:rPr>
                        <a:t>multi-user.target</a:t>
                      </a:r>
                    </a:p>
                  </a:txBody>
                  <a:tcPr marL="76200" marR="76200" marT="76200" marB="76200"/>
                </a:tc>
                <a:extLst>
                  <a:ext uri="{0D108BD9-81ED-4DB2-BD59-A6C34878D82A}">
                    <a16:rowId xmlns:a16="http://schemas.microsoft.com/office/drawing/2014/main" val="2300715224"/>
                  </a:ext>
                </a:extLst>
              </a:tr>
              <a:tr h="370840">
                <a:tc>
                  <a:txBody>
                    <a:bodyPr/>
                    <a:lstStyle/>
                    <a:p>
                      <a:pPr algn="ctr" fontAlgn="t"/>
                      <a:r>
                        <a:rPr lang="en-IN">
                          <a:effectLst/>
                        </a:rPr>
                        <a:t>runlevel4</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208686577"/>
                  </a:ext>
                </a:extLst>
              </a:tr>
              <a:tr h="370840">
                <a:tc>
                  <a:txBody>
                    <a:bodyPr/>
                    <a:lstStyle/>
                    <a:p>
                      <a:pPr algn="ctr" fontAlgn="t"/>
                      <a:r>
                        <a:rPr lang="en-IN">
                          <a:effectLst/>
                          <a:highlight>
                            <a:srgbClr val="F6F6F6"/>
                          </a:highlight>
                        </a:rPr>
                        <a:t>runlevel5</a:t>
                      </a:r>
                    </a:p>
                  </a:txBody>
                  <a:tcPr marL="76200" marR="76200" marT="76200" marB="76200"/>
                </a:tc>
                <a:tc>
                  <a:txBody>
                    <a:bodyPr/>
                    <a:lstStyle/>
                    <a:p>
                      <a:pPr algn="ctr" fontAlgn="t"/>
                      <a:r>
                        <a:rPr lang="en-IN">
                          <a:effectLst/>
                          <a:highlight>
                            <a:srgbClr val="F6F6F6"/>
                          </a:highlight>
                        </a:rPr>
                        <a:t>graphical.target</a:t>
                      </a:r>
                    </a:p>
                  </a:txBody>
                  <a:tcPr marL="76200" marR="76200" marT="76200" marB="76200"/>
                </a:tc>
                <a:extLst>
                  <a:ext uri="{0D108BD9-81ED-4DB2-BD59-A6C34878D82A}">
                    <a16:rowId xmlns:a16="http://schemas.microsoft.com/office/drawing/2014/main" val="3775256696"/>
                  </a:ext>
                </a:extLst>
              </a:tr>
              <a:tr h="370840">
                <a:tc>
                  <a:txBody>
                    <a:bodyPr/>
                    <a:lstStyle/>
                    <a:p>
                      <a:pPr algn="ctr" fontAlgn="t"/>
                      <a:r>
                        <a:rPr lang="en-IN">
                          <a:effectLst/>
                        </a:rPr>
                        <a:t>runlevel6</a:t>
                      </a:r>
                    </a:p>
                  </a:txBody>
                  <a:tcPr marL="76200" marR="76200" marT="76200" marB="76200"/>
                </a:tc>
                <a:tc>
                  <a:txBody>
                    <a:bodyPr/>
                    <a:lstStyle/>
                    <a:p>
                      <a:pPr algn="ctr" fontAlgn="t"/>
                      <a:r>
                        <a:rPr lang="en-IN" dirty="0" err="1">
                          <a:effectLst/>
                        </a:rPr>
                        <a:t>reboot.target</a:t>
                      </a:r>
                      <a:endParaRPr lang="en-IN" dirty="0">
                        <a:effectLst/>
                      </a:endParaRPr>
                    </a:p>
                  </a:txBody>
                  <a:tcPr marL="76200" marR="76200" marT="76200" marB="76200"/>
                </a:tc>
                <a:extLst>
                  <a:ext uri="{0D108BD9-81ED-4DB2-BD59-A6C34878D82A}">
                    <a16:rowId xmlns:a16="http://schemas.microsoft.com/office/drawing/2014/main" val="1376174541"/>
                  </a:ext>
                </a:extLst>
              </a:tr>
            </a:tbl>
          </a:graphicData>
        </a:graphic>
      </p:graphicFrame>
    </p:spTree>
    <p:extLst>
      <p:ext uri="{BB962C8B-B14F-4D97-AF65-F5344CB8AC3E}">
        <p14:creationId xmlns:p14="http://schemas.microsoft.com/office/powerpoint/2010/main" val="48688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1026" name="Picture 2" descr="Image preview">
            <a:extLst>
              <a:ext uri="{FF2B5EF4-FFF2-40B4-BE49-F238E27FC236}">
                <a16:creationId xmlns:a16="http://schemas.microsoft.com/office/drawing/2014/main" id="{25A1DE08-C3B6-A65A-7FDB-C04CF416D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68" b="4046"/>
          <a:stretch/>
        </p:blipFill>
        <p:spPr bwMode="auto">
          <a:xfrm>
            <a:off x="3458368" y="980831"/>
            <a:ext cx="5275263" cy="58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3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6" name="Picture 5">
            <a:extLst>
              <a:ext uri="{FF2B5EF4-FFF2-40B4-BE49-F238E27FC236}">
                <a16:creationId xmlns:a16="http://schemas.microsoft.com/office/drawing/2014/main" id="{48D51134-F878-272A-D681-2232B9DE2947}"/>
              </a:ext>
            </a:extLst>
          </p:cNvPr>
          <p:cNvPicPr>
            <a:picLocks noChangeAspect="1"/>
          </p:cNvPicPr>
          <p:nvPr/>
        </p:nvPicPr>
        <p:blipFill>
          <a:blip r:embed="rId2"/>
          <a:stretch>
            <a:fillRect/>
          </a:stretch>
        </p:blipFill>
        <p:spPr>
          <a:xfrm>
            <a:off x="916136" y="1155409"/>
            <a:ext cx="10521121" cy="5308357"/>
          </a:xfrm>
          <a:prstGeom prst="rect">
            <a:avLst/>
          </a:prstGeom>
        </p:spPr>
      </p:pic>
    </p:spTree>
    <p:extLst>
      <p:ext uri="{BB962C8B-B14F-4D97-AF65-F5344CB8AC3E}">
        <p14:creationId xmlns:p14="http://schemas.microsoft.com/office/powerpoint/2010/main" val="402634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4" name="Picture 3">
            <a:extLst>
              <a:ext uri="{FF2B5EF4-FFF2-40B4-BE49-F238E27FC236}">
                <a16:creationId xmlns:a16="http://schemas.microsoft.com/office/drawing/2014/main" id="{9C53111F-15D3-DBB3-A66D-E8652667EDC2}"/>
              </a:ext>
            </a:extLst>
          </p:cNvPr>
          <p:cNvPicPr>
            <a:picLocks noChangeAspect="1"/>
          </p:cNvPicPr>
          <p:nvPr/>
        </p:nvPicPr>
        <p:blipFill>
          <a:blip r:embed="rId2"/>
          <a:stretch>
            <a:fillRect/>
          </a:stretch>
        </p:blipFill>
        <p:spPr>
          <a:xfrm>
            <a:off x="684211" y="1125916"/>
            <a:ext cx="10854646" cy="5289397"/>
          </a:xfrm>
          <a:prstGeom prst="rect">
            <a:avLst/>
          </a:prstGeom>
        </p:spPr>
      </p:pic>
    </p:spTree>
    <p:extLst>
      <p:ext uri="{BB962C8B-B14F-4D97-AF65-F5344CB8AC3E}">
        <p14:creationId xmlns:p14="http://schemas.microsoft.com/office/powerpoint/2010/main" val="287920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3" name="Picture 2" descr="No alt text provided for this image">
            <a:extLst>
              <a:ext uri="{FF2B5EF4-FFF2-40B4-BE49-F238E27FC236}">
                <a16:creationId xmlns:a16="http://schemas.microsoft.com/office/drawing/2014/main" id="{FAF6E7F5-9E60-656B-01A5-6484CB9B5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9" r="2723"/>
          <a:stretch/>
        </p:blipFill>
        <p:spPr bwMode="auto">
          <a:xfrm>
            <a:off x="3478212" y="968860"/>
            <a:ext cx="5235575" cy="570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23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RHEL 7 </a:t>
            </a:r>
            <a:r>
              <a:rPr lang="en-US" dirty="0" err="1"/>
              <a:t>vs</a:t>
            </a:r>
            <a:r>
              <a:rPr lang="en-US" dirty="0"/>
              <a:t> RHEL 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414976"/>
              </p:ext>
            </p:extLst>
          </p:nvPr>
        </p:nvGraphicFramePr>
        <p:xfrm>
          <a:off x="794086" y="1151688"/>
          <a:ext cx="10768263" cy="4900197"/>
        </p:xfrm>
        <a:graphic>
          <a:graphicData uri="http://schemas.openxmlformats.org/drawingml/2006/table">
            <a:tbl>
              <a:tblPr>
                <a:tableStyleId>{5C22544A-7EE6-4342-B048-85BDC9FD1C3A}</a:tableStyleId>
              </a:tblPr>
              <a:tblGrid>
                <a:gridCol w="2915936">
                  <a:extLst>
                    <a:ext uri="{9D8B030D-6E8A-4147-A177-3AD203B41FA5}">
                      <a16:colId xmlns:a16="http://schemas.microsoft.com/office/drawing/2014/main" val="20000"/>
                    </a:ext>
                  </a:extLst>
                </a:gridCol>
                <a:gridCol w="4306406">
                  <a:extLst>
                    <a:ext uri="{9D8B030D-6E8A-4147-A177-3AD203B41FA5}">
                      <a16:colId xmlns:a16="http://schemas.microsoft.com/office/drawing/2014/main" val="20001"/>
                    </a:ext>
                  </a:extLst>
                </a:gridCol>
                <a:gridCol w="3545921">
                  <a:extLst>
                    <a:ext uri="{9D8B030D-6E8A-4147-A177-3AD203B41FA5}">
                      <a16:colId xmlns:a16="http://schemas.microsoft.com/office/drawing/2014/main" val="20002"/>
                    </a:ext>
                  </a:extLst>
                </a:gridCol>
              </a:tblGrid>
              <a:tr h="524483">
                <a:tc>
                  <a:txBody>
                    <a:bodyPr/>
                    <a:lstStyle/>
                    <a:p>
                      <a:pPr algn="ctr" fontAlgn="b"/>
                      <a:r>
                        <a:rPr lang="en-US" sz="2000" b="1" u="none" strike="noStrike" dirty="0">
                          <a:solidFill>
                            <a:srgbClr val="C00000"/>
                          </a:solidFill>
                          <a:effectLst/>
                        </a:rPr>
                        <a:t>Features</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7</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6</a:t>
                      </a:r>
                      <a:endParaRPr lang="en-US" sz="2000" b="1"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524483">
                <a:tc>
                  <a:txBody>
                    <a:bodyPr/>
                    <a:lstStyle/>
                    <a:p>
                      <a:pPr algn="ctr" fontAlgn="b"/>
                      <a:r>
                        <a:rPr lang="en-US" sz="2000" b="1" u="none" strike="noStrike" dirty="0">
                          <a:solidFill>
                            <a:srgbClr val="C00000"/>
                          </a:solidFill>
                          <a:effectLst/>
                        </a:rPr>
                        <a:t>Default File System</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XFS</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EXT4</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524483">
                <a:tc>
                  <a:txBody>
                    <a:bodyPr/>
                    <a:lstStyle/>
                    <a:p>
                      <a:pPr algn="ctr" fontAlgn="b"/>
                      <a:r>
                        <a:rPr lang="en-US" sz="2000" b="1" u="none" strike="noStrike" dirty="0">
                          <a:solidFill>
                            <a:srgbClr val="C00000"/>
                          </a:solidFill>
                          <a:effectLst/>
                        </a:rPr>
                        <a:t>Kernel Version</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3.10.xx kernel</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2.6.xx kernel</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524483">
                <a:tc>
                  <a:txBody>
                    <a:bodyPr/>
                    <a:lstStyle/>
                    <a:p>
                      <a:pPr algn="ctr" fontAlgn="b"/>
                      <a:r>
                        <a:rPr lang="en-US" sz="2000" b="1" u="none" strike="noStrike" dirty="0">
                          <a:solidFill>
                            <a:srgbClr val="C00000"/>
                          </a:solidFill>
                          <a:effectLst/>
                        </a:rPr>
                        <a:t>Kernel Code Name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Maipo</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Santiago</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524483">
                <a:tc>
                  <a:txBody>
                    <a:bodyPr/>
                    <a:lstStyle/>
                    <a:p>
                      <a:pPr algn="ctr" fontAlgn="b"/>
                      <a:r>
                        <a:rPr lang="en-US" sz="2000" b="1" u="none" strike="noStrike">
                          <a:solidFill>
                            <a:srgbClr val="C00000"/>
                          </a:solidFill>
                          <a:effectLst/>
                        </a:rPr>
                        <a:t>First Process</a:t>
                      </a:r>
                      <a:endParaRPr lang="en-US" sz="2000" b="1" i="0" u="none" strike="noStrike">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systemd (process ID 1)</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init (process ID 1)</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328568">
                <a:tc>
                  <a:txBody>
                    <a:bodyPr/>
                    <a:lstStyle/>
                    <a:p>
                      <a:pPr algn="ctr" fontAlgn="ctr"/>
                      <a:r>
                        <a:rPr lang="en-US" sz="2000" b="1" u="none" strike="noStrike" dirty="0">
                          <a:solidFill>
                            <a:srgbClr val="C00000"/>
                          </a:solidFill>
                          <a:effectLst/>
                        </a:rPr>
                        <a:t>Change In UID Allocation</a:t>
                      </a:r>
                      <a:endParaRPr lang="en-US" sz="2000" b="1"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999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1000 &amp; so 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499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500 &amp; so on</a:t>
                      </a:r>
                      <a:endParaRPr lang="en-US" sz="2000" b="1" i="0" u="none" strike="noStrike" dirty="0">
                        <a:solidFill>
                          <a:srgbClr val="000000"/>
                        </a:solidFill>
                        <a:effectLst/>
                        <a:latin typeface="Calibri" panose="020F0502020204030204" pitchFamily="34" charset="0"/>
                      </a:endParaRPr>
                    </a:p>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24731">
                <a:tc>
                  <a:txBody>
                    <a:bodyPr/>
                    <a:lstStyle/>
                    <a:p>
                      <a:pPr algn="ctr" fontAlgn="b"/>
                      <a:r>
                        <a:rPr lang="en-US" sz="2000" b="1" u="none" strike="noStrike" dirty="0">
                          <a:solidFill>
                            <a:srgbClr val="C00000"/>
                          </a:solidFill>
                          <a:effectLst/>
                        </a:rPr>
                        <a:t>Boot Loader</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GRUB 2</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GRUB 0.97</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524483">
                <a:tc>
                  <a:txBody>
                    <a:bodyPr/>
                    <a:lstStyle/>
                    <a:p>
                      <a:pPr algn="ctr" fontAlgn="b"/>
                      <a:r>
                        <a:rPr lang="en-US" sz="2000" b="1" u="none" strike="noStrike" dirty="0">
                          <a:solidFill>
                            <a:srgbClr val="C00000"/>
                          </a:solidFill>
                          <a:effectLst/>
                        </a:rPr>
                        <a:t>Default Database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err="1">
                          <a:effectLst/>
                        </a:rPr>
                        <a:t>MariaDB</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MySQL</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60723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1" y="173318"/>
            <a:ext cx="10809289" cy="791882"/>
          </a:xfrm>
        </p:spPr>
        <p:txBody>
          <a:bodyPr/>
          <a:lstStyle/>
          <a:p>
            <a:r>
              <a:rPr lang="en-US" dirty="0"/>
              <a:t>Difference between different file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538213"/>
              </p:ext>
            </p:extLst>
          </p:nvPr>
        </p:nvGraphicFramePr>
        <p:xfrm>
          <a:off x="481012" y="1181099"/>
          <a:ext cx="11380788" cy="5283200"/>
        </p:xfrm>
        <a:graphic>
          <a:graphicData uri="http://schemas.openxmlformats.org/drawingml/2006/table">
            <a:tbl>
              <a:tblPr firstRow="1" firstCol="1" bandRow="1">
                <a:tableStyleId>{5C22544A-7EE6-4342-B048-85BDC9FD1C3A}</a:tableStyleId>
              </a:tblPr>
              <a:tblGrid>
                <a:gridCol w="2019491">
                  <a:extLst>
                    <a:ext uri="{9D8B030D-6E8A-4147-A177-3AD203B41FA5}">
                      <a16:colId xmlns:a16="http://schemas.microsoft.com/office/drawing/2014/main" val="20000"/>
                    </a:ext>
                  </a:extLst>
                </a:gridCol>
                <a:gridCol w="2417324">
                  <a:extLst>
                    <a:ext uri="{9D8B030D-6E8A-4147-A177-3AD203B41FA5}">
                      <a16:colId xmlns:a16="http://schemas.microsoft.com/office/drawing/2014/main" val="20001"/>
                    </a:ext>
                  </a:extLst>
                </a:gridCol>
                <a:gridCol w="2381158">
                  <a:extLst>
                    <a:ext uri="{9D8B030D-6E8A-4147-A177-3AD203B41FA5}">
                      <a16:colId xmlns:a16="http://schemas.microsoft.com/office/drawing/2014/main" val="20002"/>
                    </a:ext>
                  </a:extLst>
                </a:gridCol>
                <a:gridCol w="2596989">
                  <a:extLst>
                    <a:ext uri="{9D8B030D-6E8A-4147-A177-3AD203B41FA5}">
                      <a16:colId xmlns:a16="http://schemas.microsoft.com/office/drawing/2014/main" val="20003"/>
                    </a:ext>
                  </a:extLst>
                </a:gridCol>
                <a:gridCol w="1965826">
                  <a:extLst>
                    <a:ext uri="{9D8B030D-6E8A-4147-A177-3AD203B41FA5}">
                      <a16:colId xmlns:a16="http://schemas.microsoft.com/office/drawing/2014/main" val="20004"/>
                    </a:ext>
                  </a:extLst>
                </a:gridCol>
              </a:tblGrid>
              <a:tr h="625011">
                <a:tc>
                  <a:txBody>
                    <a:bodyPr/>
                    <a:lstStyle/>
                    <a:p>
                      <a:pPr marL="0" marR="0" algn="ctr">
                        <a:lnSpc>
                          <a:spcPct val="107000"/>
                        </a:lnSpc>
                        <a:spcBef>
                          <a:spcPts val="0"/>
                        </a:spcBef>
                        <a:spcAft>
                          <a:spcPts val="0"/>
                        </a:spcAft>
                      </a:pPr>
                      <a:r>
                        <a:rPr lang="en-US" sz="2400" b="1" dirty="0">
                          <a:solidFill>
                            <a:schemeClr val="tx1"/>
                          </a:solidFill>
                          <a:effectLst/>
                        </a:rPr>
                        <a:t> </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Ext2</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Ext3</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Ext4</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XFS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51655">
                <a:tc>
                  <a:txBody>
                    <a:bodyPr/>
                    <a:lstStyle/>
                    <a:p>
                      <a:pPr marL="0" marR="0" algn="ctr">
                        <a:lnSpc>
                          <a:spcPct val="107000"/>
                        </a:lnSpc>
                        <a:spcBef>
                          <a:spcPts val="0"/>
                        </a:spcBef>
                        <a:spcAft>
                          <a:spcPts val="0"/>
                        </a:spcAft>
                      </a:pPr>
                      <a:r>
                        <a:rPr lang="en-US" sz="2000" b="1" dirty="0">
                          <a:solidFill>
                            <a:schemeClr val="tx1"/>
                          </a:solidFill>
                          <a:effectLst/>
                        </a:rPr>
                        <a:t>Full form</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2nd extended file system</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3rd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4th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extent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851655">
                <a:tc>
                  <a:txBody>
                    <a:bodyPr/>
                    <a:lstStyle/>
                    <a:p>
                      <a:pPr marL="0" marR="0" algn="ctr">
                        <a:lnSpc>
                          <a:spcPct val="107000"/>
                        </a:lnSpc>
                        <a:spcBef>
                          <a:spcPts val="0"/>
                        </a:spcBef>
                        <a:spcAft>
                          <a:spcPts val="0"/>
                        </a:spcAft>
                      </a:pPr>
                      <a:r>
                        <a:rPr lang="en-US" sz="2000" b="1" dirty="0">
                          <a:solidFill>
                            <a:schemeClr val="tx1"/>
                          </a:solidFill>
                          <a:effectLst/>
                        </a:rPr>
                        <a:t>Introduced in </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2001</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2008</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1994 with IRIX 5.3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251569">
                <a:tc>
                  <a:txBody>
                    <a:bodyPr/>
                    <a:lstStyle/>
                    <a:p>
                      <a:pPr marL="0" marR="0" algn="ctr">
                        <a:lnSpc>
                          <a:spcPct val="107000"/>
                        </a:lnSpc>
                        <a:spcBef>
                          <a:spcPts val="0"/>
                        </a:spcBef>
                        <a:spcAft>
                          <a:spcPts val="0"/>
                        </a:spcAft>
                      </a:pPr>
                      <a:r>
                        <a:rPr lang="en-US" sz="2000" b="1">
                          <a:solidFill>
                            <a:schemeClr val="tx1"/>
                          </a:solidFill>
                          <a:effectLst/>
                        </a:rPr>
                        <a:t>Journaling feature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No</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 - dedicated area</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yes - but can be turned off</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851655">
                <a:tc>
                  <a:txBody>
                    <a:bodyPr/>
                    <a:lstStyle/>
                    <a:p>
                      <a:pPr marL="0" marR="0" algn="ctr">
                        <a:lnSpc>
                          <a:spcPct val="107000"/>
                        </a:lnSpc>
                        <a:spcBef>
                          <a:spcPts val="0"/>
                        </a:spcBef>
                        <a:spcAft>
                          <a:spcPts val="0"/>
                        </a:spcAft>
                      </a:pPr>
                      <a:r>
                        <a:rPr lang="en-US" sz="2000" b="1">
                          <a:solidFill>
                            <a:schemeClr val="tx1"/>
                          </a:solidFill>
                          <a:effectLst/>
                        </a:rPr>
                        <a:t>Individusal File size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16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TB to 16 Exabyte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51655">
                <a:tc>
                  <a:txBody>
                    <a:bodyPr/>
                    <a:lstStyle/>
                    <a:p>
                      <a:pPr marL="0" marR="0" algn="ctr">
                        <a:lnSpc>
                          <a:spcPct val="107000"/>
                        </a:lnSpc>
                        <a:spcBef>
                          <a:spcPts val="0"/>
                        </a:spcBef>
                        <a:spcAft>
                          <a:spcPts val="0"/>
                        </a:spcAft>
                      </a:pPr>
                      <a:r>
                        <a:rPr lang="en-US" sz="2000" b="1" dirty="0">
                          <a:solidFill>
                            <a:schemeClr val="tx1"/>
                          </a:solidFill>
                          <a:effectLst/>
                        </a:rPr>
                        <a:t>Overall File size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 ExaByte to 1 PetaByte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16 TB to 18 Exabyte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1141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RHEL 7</a:t>
            </a:r>
          </a:p>
        </p:txBody>
      </p:sp>
      <p:sp>
        <p:nvSpPr>
          <p:cNvPr id="3" name="Content Placeholder 2"/>
          <p:cNvSpPr>
            <a:spLocks noGrp="1"/>
          </p:cNvSpPr>
          <p:nvPr>
            <p:ph idx="1"/>
          </p:nvPr>
        </p:nvSpPr>
        <p:spPr>
          <a:xfrm>
            <a:off x="646112" y="1384300"/>
            <a:ext cx="10098088" cy="5003800"/>
          </a:xfrm>
        </p:spPr>
        <p:txBody>
          <a:bodyPr/>
          <a:lstStyle/>
          <a:p>
            <a:r>
              <a:rPr lang="pt-BR" dirty="0">
                <a:solidFill>
                  <a:schemeClr val="tx1"/>
                </a:solidFill>
              </a:rPr>
              <a:t>No 32 Bit ISO Image</a:t>
            </a:r>
          </a:p>
          <a:p>
            <a:r>
              <a:rPr lang="en-US" dirty="0">
                <a:solidFill>
                  <a:schemeClr val="tx1"/>
                </a:solidFill>
              </a:rPr>
              <a:t>New Ruby and Python Versions</a:t>
            </a:r>
          </a:p>
          <a:p>
            <a:r>
              <a:rPr lang="en-US" dirty="0">
                <a:solidFill>
                  <a:schemeClr val="tx1"/>
                </a:solidFill>
              </a:rPr>
              <a:t>OpenJDK7 Made Default</a:t>
            </a:r>
          </a:p>
          <a:p>
            <a:r>
              <a:rPr lang="en-US" dirty="0">
                <a:solidFill>
                  <a:schemeClr val="tx1"/>
                </a:solidFill>
              </a:rPr>
              <a:t>More Powerful Network Manager</a:t>
            </a:r>
          </a:p>
          <a:p>
            <a:r>
              <a:rPr lang="en-US" dirty="0">
                <a:solidFill>
                  <a:schemeClr val="tx1"/>
                </a:solidFill>
              </a:rPr>
              <a:t>Support for 40 Gigabit NICs</a:t>
            </a:r>
          </a:p>
          <a:p>
            <a:r>
              <a:rPr lang="en-US" dirty="0">
                <a:solidFill>
                  <a:schemeClr val="tx1"/>
                </a:solidFill>
              </a:rPr>
              <a:t>Implementation of </a:t>
            </a:r>
            <a:r>
              <a:rPr lang="en-US" dirty="0" err="1">
                <a:solidFill>
                  <a:schemeClr val="tx1"/>
                </a:solidFill>
              </a:rPr>
              <a:t>tmpfs</a:t>
            </a:r>
            <a:r>
              <a:rPr lang="en-US" dirty="0">
                <a:solidFill>
                  <a:schemeClr val="tx1"/>
                </a:solidFill>
              </a:rPr>
              <a:t> file system</a:t>
            </a:r>
          </a:p>
          <a:p>
            <a:r>
              <a:rPr lang="en-US" dirty="0">
                <a:solidFill>
                  <a:schemeClr val="tx1"/>
                </a:solidFill>
              </a:rPr>
              <a:t>Minimum Disk Space for Installation of RHEL7</a:t>
            </a:r>
          </a:p>
          <a:p>
            <a:pPr lvl="1"/>
            <a:r>
              <a:rPr lang="en-US" dirty="0">
                <a:solidFill>
                  <a:schemeClr val="tx1"/>
                </a:solidFill>
              </a:rPr>
              <a:t>At least 1 GB of disk space, but 5 GB is recommended for all architecture.</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16164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UNIX Distributions / Distros</a:t>
            </a:r>
            <a:endParaRPr lang="en-US" dirty="0"/>
          </a:p>
        </p:txBody>
      </p:sp>
      <p:sp>
        <p:nvSpPr>
          <p:cNvPr id="3" name="Content Placeholder 2"/>
          <p:cNvSpPr>
            <a:spLocks noGrp="1"/>
          </p:cNvSpPr>
          <p:nvPr>
            <p:ph idx="1"/>
          </p:nvPr>
        </p:nvSpPr>
        <p:spPr>
          <a:xfrm>
            <a:off x="970964" y="1106638"/>
            <a:ext cx="6352703" cy="5116362"/>
          </a:xfrm>
        </p:spPr>
        <p:txBody>
          <a:bodyPr>
            <a:noAutofit/>
          </a:bodyPr>
          <a:lstStyle/>
          <a:p>
            <a:pPr algn="just"/>
            <a:r>
              <a:rPr lang="en-US" dirty="0">
                <a:solidFill>
                  <a:schemeClr val="tx1"/>
                </a:solidFill>
              </a:rPr>
              <a:t>AIX by IBM</a:t>
            </a:r>
          </a:p>
          <a:p>
            <a:pPr algn="just"/>
            <a:r>
              <a:rPr lang="en-US" dirty="0">
                <a:solidFill>
                  <a:schemeClr val="tx1"/>
                </a:solidFill>
              </a:rPr>
              <a:t>BSD/OS (</a:t>
            </a:r>
            <a:r>
              <a:rPr lang="en-US" dirty="0" err="1">
                <a:solidFill>
                  <a:schemeClr val="tx1"/>
                </a:solidFill>
              </a:rPr>
              <a:t>BSDi</a:t>
            </a:r>
            <a:r>
              <a:rPr lang="en-US" dirty="0">
                <a:solidFill>
                  <a:schemeClr val="tx1"/>
                </a:solidFill>
              </a:rPr>
              <a:t>) by Wind River</a:t>
            </a:r>
          </a:p>
          <a:p>
            <a:pPr algn="just"/>
            <a:r>
              <a:rPr lang="en-US" dirty="0">
                <a:solidFill>
                  <a:schemeClr val="tx1"/>
                </a:solidFill>
              </a:rPr>
              <a:t>HP-UX by Hewlett-Packard Company </a:t>
            </a:r>
          </a:p>
          <a:p>
            <a:pPr algn="just"/>
            <a:r>
              <a:rPr lang="en-US" dirty="0" err="1">
                <a:solidFill>
                  <a:schemeClr val="tx1"/>
                </a:solidFill>
              </a:rPr>
              <a:t>OpenBSD</a:t>
            </a:r>
            <a:r>
              <a:rPr lang="en-US" dirty="0">
                <a:solidFill>
                  <a:schemeClr val="tx1"/>
                </a:solidFill>
              </a:rPr>
              <a:t> by </a:t>
            </a:r>
            <a:r>
              <a:rPr lang="en-US" dirty="0" err="1">
                <a:solidFill>
                  <a:schemeClr val="tx1"/>
                </a:solidFill>
              </a:rPr>
              <a:t>OpenBSD</a:t>
            </a:r>
            <a:r>
              <a:rPr lang="en-US" dirty="0">
                <a:solidFill>
                  <a:schemeClr val="tx1"/>
                </a:solidFill>
              </a:rPr>
              <a:t> Group</a:t>
            </a:r>
          </a:p>
          <a:p>
            <a:pPr algn="just"/>
            <a:r>
              <a:rPr lang="en-US" dirty="0">
                <a:solidFill>
                  <a:schemeClr val="tx1"/>
                </a:solidFill>
              </a:rPr>
              <a:t>Solaris by Sun Microsystems (Oracle)</a:t>
            </a:r>
          </a:p>
          <a:p>
            <a:pPr algn="just"/>
            <a:r>
              <a:rPr lang="en-US" dirty="0">
                <a:solidFill>
                  <a:schemeClr val="tx1"/>
                </a:solidFill>
              </a:rPr>
              <a:t>IRIX by Silicon Graphics, Inc.</a:t>
            </a:r>
          </a:p>
          <a:p>
            <a:pPr algn="just"/>
            <a:r>
              <a:rPr lang="en-US" dirty="0">
                <a:solidFill>
                  <a:schemeClr val="tx1"/>
                </a:solidFill>
              </a:rPr>
              <a:t>Tru64 UNIX</a:t>
            </a:r>
          </a:p>
          <a:p>
            <a:pPr algn="just"/>
            <a:r>
              <a:rPr lang="en-US" dirty="0">
                <a:solidFill>
                  <a:schemeClr val="tx1"/>
                </a:solidFill>
              </a:rPr>
              <a:t>FreeBSD</a:t>
            </a:r>
          </a:p>
          <a:p>
            <a:pPr algn="just"/>
            <a:r>
              <a:rPr lang="en-US" dirty="0">
                <a:solidFill>
                  <a:schemeClr val="tx1"/>
                </a:solidFill>
              </a:rPr>
              <a:t>NetBSD</a:t>
            </a:r>
          </a:p>
          <a:p>
            <a:pPr algn="just"/>
            <a:r>
              <a:rPr lang="en-US" dirty="0">
                <a:solidFill>
                  <a:schemeClr val="tx1"/>
                </a:solidFill>
              </a:rPr>
              <a:t>Mac OS</a:t>
            </a:r>
          </a:p>
        </p:txBody>
      </p:sp>
    </p:spTree>
    <p:extLst>
      <p:ext uri="{BB962C8B-B14F-4D97-AF65-F5344CB8AC3E}">
        <p14:creationId xmlns:p14="http://schemas.microsoft.com/office/powerpoint/2010/main" val="199408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 Hat Certification Path</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43" y="1152983"/>
            <a:ext cx="8795657" cy="5537200"/>
          </a:xfrm>
          <a:prstGeom prst="rect">
            <a:avLst/>
          </a:prstGeom>
        </p:spPr>
      </p:pic>
    </p:spTree>
    <p:extLst>
      <p:ext uri="{BB962C8B-B14F-4D97-AF65-F5344CB8AC3E}">
        <p14:creationId xmlns:p14="http://schemas.microsoft.com/office/powerpoint/2010/main" val="35748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LINUX</a:t>
            </a:r>
          </a:p>
        </p:txBody>
      </p:sp>
      <p:sp>
        <p:nvSpPr>
          <p:cNvPr id="3" name="Content Placeholder 2"/>
          <p:cNvSpPr>
            <a:spLocks noGrp="1"/>
          </p:cNvSpPr>
          <p:nvPr>
            <p:ph idx="1"/>
          </p:nvPr>
        </p:nvSpPr>
        <p:spPr>
          <a:xfrm>
            <a:off x="650381" y="1254341"/>
            <a:ext cx="6730670" cy="4757057"/>
          </a:xfrm>
        </p:spPr>
        <p:txBody>
          <a:bodyPr/>
          <a:lstStyle/>
          <a:p>
            <a:pPr algn="just"/>
            <a:r>
              <a:rPr lang="en-US" dirty="0">
                <a:solidFill>
                  <a:schemeClr val="tx1"/>
                </a:solidFill>
              </a:rPr>
              <a:t>The history of Linux began in 1991 with the commencement of a personal project by Finnish student </a:t>
            </a:r>
            <a:r>
              <a:rPr lang="en-US" b="1" dirty="0">
                <a:solidFill>
                  <a:schemeClr val="tx1"/>
                </a:solidFill>
              </a:rPr>
              <a:t>Linus B. Torvalds</a:t>
            </a:r>
            <a:r>
              <a:rPr lang="en-US" dirty="0">
                <a:solidFill>
                  <a:schemeClr val="tx1"/>
                </a:solidFill>
              </a:rPr>
              <a:t> to create a new free operating system kernel.</a:t>
            </a:r>
          </a:p>
          <a:p>
            <a:pPr algn="just"/>
            <a:r>
              <a:rPr lang="en-US" dirty="0">
                <a:solidFill>
                  <a:schemeClr val="tx1"/>
                </a:solidFill>
              </a:rPr>
              <a:t>The initial release of its source code in September 17, 1991, which is still getting improved day by day.</a:t>
            </a:r>
          </a:p>
          <a:p>
            <a:pPr algn="just"/>
            <a:r>
              <a:rPr lang="en-US" dirty="0">
                <a:solidFill>
                  <a:schemeClr val="tx1"/>
                </a:solidFill>
              </a:rPr>
              <a:t>Linus Torvalds had wanted to call his invention </a:t>
            </a:r>
            <a:r>
              <a:rPr lang="en-US" dirty="0" err="1">
                <a:solidFill>
                  <a:schemeClr val="tx1"/>
                </a:solidFill>
              </a:rPr>
              <a:t>Freax</a:t>
            </a:r>
            <a:r>
              <a:rPr lang="en-US" dirty="0">
                <a:solidFill>
                  <a:schemeClr val="tx1"/>
                </a:solidFill>
              </a:rPr>
              <a:t>, ("free", "freak", and "x“).</a:t>
            </a:r>
          </a:p>
          <a:p>
            <a:pPr algn="just"/>
            <a:r>
              <a:rPr lang="en-US" dirty="0">
                <a:solidFill>
                  <a:schemeClr val="tx1"/>
                </a:solidFill>
              </a:rPr>
              <a:t>Linus wrote the program specifically for the hardware he was using and independent of an operating system because he wanted to use the functions of his new PC with an 80386 processor.</a:t>
            </a:r>
          </a:p>
        </p:txBody>
      </p:sp>
      <p:pic>
        <p:nvPicPr>
          <p:cNvPr id="4" name="Picture 3"/>
          <p:cNvPicPr>
            <a:picLocks noChangeAspect="1"/>
          </p:cNvPicPr>
          <p:nvPr/>
        </p:nvPicPr>
        <p:blipFill>
          <a:blip r:embed="rId2"/>
          <a:stretch>
            <a:fillRect/>
          </a:stretch>
        </p:blipFill>
        <p:spPr>
          <a:xfrm>
            <a:off x="8041512" y="1491342"/>
            <a:ext cx="3400425" cy="4572000"/>
          </a:xfrm>
          <a:prstGeom prst="rect">
            <a:avLst/>
          </a:prstGeom>
        </p:spPr>
      </p:pic>
    </p:spTree>
    <p:extLst>
      <p:ext uri="{BB962C8B-B14F-4D97-AF65-F5344CB8AC3E}">
        <p14:creationId xmlns:p14="http://schemas.microsoft.com/office/powerpoint/2010/main" val="38357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from Linus Torvalds</a:t>
            </a:r>
          </a:p>
        </p:txBody>
      </p:sp>
      <p:pic>
        <p:nvPicPr>
          <p:cNvPr id="7" name="Picture 6">
            <a:extLst>
              <a:ext uri="{FF2B5EF4-FFF2-40B4-BE49-F238E27FC236}">
                <a16:creationId xmlns:a16="http://schemas.microsoft.com/office/drawing/2014/main" id="{4BA45E99-3F2C-97D0-4663-19D0D5ACE402}"/>
              </a:ext>
            </a:extLst>
          </p:cNvPr>
          <p:cNvPicPr>
            <a:picLocks noChangeAspect="1"/>
          </p:cNvPicPr>
          <p:nvPr/>
        </p:nvPicPr>
        <p:blipFill>
          <a:blip r:embed="rId2"/>
          <a:stretch>
            <a:fillRect/>
          </a:stretch>
        </p:blipFill>
        <p:spPr>
          <a:xfrm>
            <a:off x="2343769" y="1148862"/>
            <a:ext cx="7504461" cy="5459046"/>
          </a:xfrm>
          <a:prstGeom prst="rect">
            <a:avLst/>
          </a:prstGeom>
        </p:spPr>
      </p:pic>
    </p:spTree>
    <p:extLst>
      <p:ext uri="{BB962C8B-B14F-4D97-AF65-F5344CB8AC3E}">
        <p14:creationId xmlns:p14="http://schemas.microsoft.com/office/powerpoint/2010/main" val="301560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0"/>
            <a:ext cx="9965742" cy="1130300"/>
          </a:xfrm>
        </p:spPr>
        <p:txBody>
          <a:bodyPr/>
          <a:lstStyle/>
          <a:p>
            <a:r>
              <a:rPr lang="en-US" b="1" dirty="0"/>
              <a:t>Why to choose LINUX ?</a:t>
            </a:r>
            <a:endParaRPr lang="en-US" dirty="0"/>
          </a:p>
        </p:txBody>
      </p:sp>
      <p:sp>
        <p:nvSpPr>
          <p:cNvPr id="3" name="Content Placeholder 2"/>
          <p:cNvSpPr>
            <a:spLocks noGrp="1"/>
          </p:cNvSpPr>
          <p:nvPr>
            <p:ph idx="1"/>
          </p:nvPr>
        </p:nvSpPr>
        <p:spPr>
          <a:xfrm>
            <a:off x="825500" y="1320800"/>
            <a:ext cx="9697453" cy="4927599"/>
          </a:xfrm>
        </p:spPr>
        <p:txBody>
          <a:bodyPr>
            <a:noAutofit/>
          </a:bodyPr>
          <a:lstStyle/>
          <a:p>
            <a:pPr>
              <a:lnSpc>
                <a:spcPct val="150000"/>
              </a:lnSpc>
            </a:pPr>
            <a:r>
              <a:rPr lang="en-US" dirty="0">
                <a:solidFill>
                  <a:schemeClr val="tx1"/>
                </a:solidFill>
              </a:rPr>
              <a:t>Easy to install applications</a:t>
            </a:r>
          </a:p>
          <a:p>
            <a:pPr>
              <a:lnSpc>
                <a:spcPct val="150000"/>
              </a:lnSpc>
            </a:pPr>
            <a:r>
              <a:rPr lang="en-US" dirty="0">
                <a:solidFill>
                  <a:schemeClr val="tx1"/>
                </a:solidFill>
              </a:rPr>
              <a:t>Secure</a:t>
            </a:r>
          </a:p>
          <a:p>
            <a:pPr>
              <a:lnSpc>
                <a:spcPct val="150000"/>
              </a:lnSpc>
            </a:pPr>
            <a:r>
              <a:rPr lang="en-US" dirty="0">
                <a:solidFill>
                  <a:schemeClr val="tx1"/>
                </a:solidFill>
              </a:rPr>
              <a:t>Easy to change options </a:t>
            </a:r>
            <a:r>
              <a:rPr lang="en-US" dirty="0">
                <a:solidFill>
                  <a:schemeClr val="tx1"/>
                </a:solidFill>
                <a:sym typeface="Wingdings" panose="05000000000000000000" pitchFamily="2" charset="2"/>
              </a:rPr>
              <a:t> Graphical Machines (GUI)</a:t>
            </a:r>
            <a:endParaRPr lang="en-US" dirty="0">
              <a:solidFill>
                <a:schemeClr val="tx1"/>
              </a:solidFill>
            </a:endParaRPr>
          </a:p>
          <a:p>
            <a:pPr>
              <a:lnSpc>
                <a:spcPct val="150000"/>
              </a:lnSpc>
            </a:pPr>
            <a:r>
              <a:rPr lang="en-US" dirty="0">
                <a:solidFill>
                  <a:schemeClr val="tx1"/>
                </a:solidFill>
              </a:rPr>
              <a:t>Community</a:t>
            </a:r>
          </a:p>
          <a:p>
            <a:pPr>
              <a:lnSpc>
                <a:spcPct val="150000"/>
              </a:lnSpc>
            </a:pPr>
            <a:r>
              <a:rPr lang="en-US" dirty="0">
                <a:solidFill>
                  <a:schemeClr val="tx1"/>
                </a:solidFill>
              </a:rPr>
              <a:t>Free</a:t>
            </a:r>
          </a:p>
          <a:p>
            <a:pPr>
              <a:lnSpc>
                <a:spcPct val="150000"/>
              </a:lnSpc>
            </a:pPr>
            <a:r>
              <a:rPr lang="en-US" dirty="0">
                <a:solidFill>
                  <a:schemeClr val="tx1"/>
                </a:solidFill>
              </a:rPr>
              <a:t>Portable</a:t>
            </a:r>
          </a:p>
          <a:p>
            <a:pPr>
              <a:lnSpc>
                <a:spcPct val="150000"/>
              </a:lnSpc>
            </a:pPr>
            <a:r>
              <a:rPr lang="en-US" dirty="0">
                <a:solidFill>
                  <a:schemeClr val="tx1"/>
                </a:solidFill>
              </a:rPr>
              <a:t>Open Source</a:t>
            </a:r>
          </a:p>
          <a:p>
            <a:pPr>
              <a:lnSpc>
                <a:spcPct val="150000"/>
              </a:lnSpc>
            </a:pPr>
            <a:r>
              <a:rPr lang="en-US" dirty="0">
                <a:solidFill>
                  <a:schemeClr val="tx1"/>
                </a:solidFill>
              </a:rPr>
              <a:t>Multi-User Hierarchical File System (FHS)</a:t>
            </a:r>
          </a:p>
        </p:txBody>
      </p:sp>
    </p:spTree>
    <p:extLst>
      <p:ext uri="{BB962C8B-B14F-4D97-AF65-F5344CB8AC3E}">
        <p14:creationId xmlns:p14="http://schemas.microsoft.com/office/powerpoint/2010/main" val="141013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 AM TUX !!!</a:t>
            </a:r>
            <a:endParaRPr lang="en-US" dirty="0"/>
          </a:p>
        </p:txBody>
      </p:sp>
      <p:sp>
        <p:nvSpPr>
          <p:cNvPr id="3" name="Content Placeholder 2"/>
          <p:cNvSpPr>
            <a:spLocks noGrp="1"/>
          </p:cNvSpPr>
          <p:nvPr>
            <p:ph idx="1"/>
          </p:nvPr>
        </p:nvSpPr>
        <p:spPr>
          <a:xfrm>
            <a:off x="1151439" y="1607749"/>
            <a:ext cx="6789403" cy="4195481"/>
          </a:xfrm>
        </p:spPr>
        <p:txBody>
          <a:bodyPr/>
          <a:lstStyle/>
          <a:p>
            <a:pPr marL="285750" indent="-285750" algn="just">
              <a:lnSpc>
                <a:spcPct val="150000"/>
              </a:lnSpc>
              <a:buFont typeface="Arial" panose="020B0604020202020204" pitchFamily="34" charset="0"/>
              <a:buChar char="•"/>
            </a:pPr>
            <a:r>
              <a:rPr lang="en-US" dirty="0">
                <a:solidFill>
                  <a:schemeClr val="tx1"/>
                </a:solidFill>
              </a:rPr>
              <a:t>Torvalds announced in 1996 that there would be a mascot for Linux, a </a:t>
            </a:r>
            <a:r>
              <a:rPr lang="en-US" b="1" dirty="0">
                <a:solidFill>
                  <a:schemeClr val="tx1"/>
                </a:solidFill>
              </a:rPr>
              <a:t>Penguin</a:t>
            </a:r>
            <a:r>
              <a:rPr lang="en-US" dirty="0">
                <a:solidFill>
                  <a:schemeClr val="tx1"/>
                </a:solidFill>
              </a:rPr>
              <a:t>.</a:t>
            </a:r>
          </a:p>
          <a:p>
            <a:pPr marL="285750" indent="-285750" algn="just">
              <a:lnSpc>
                <a:spcPct val="150000"/>
              </a:lnSpc>
              <a:buFont typeface="Arial" panose="020B0604020202020204" pitchFamily="34" charset="0"/>
              <a:buChar char="•"/>
            </a:pPr>
            <a:r>
              <a:rPr lang="en-US" dirty="0">
                <a:solidFill>
                  <a:schemeClr val="tx1"/>
                </a:solidFill>
              </a:rPr>
              <a:t>This was due to the fact when they were about to select the mascot, Torvalds did mention he was bitten by a little penguin</a:t>
            </a:r>
          </a:p>
          <a:p>
            <a:pPr algn="just"/>
            <a:r>
              <a:rPr lang="en-US" dirty="0">
                <a:solidFill>
                  <a:schemeClr val="tx1"/>
                </a:solidFill>
              </a:rPr>
              <a:t>It is also known as TUX (</a:t>
            </a:r>
            <a:r>
              <a:rPr lang="en-US" dirty="0" err="1">
                <a:solidFill>
                  <a:schemeClr val="tx1"/>
                </a:solidFill>
              </a:rPr>
              <a:t>Torwalds</a:t>
            </a:r>
            <a:r>
              <a:rPr lang="en-US" dirty="0">
                <a:solidFill>
                  <a:schemeClr val="tx1"/>
                </a:solidFill>
              </a:rPr>
              <a:t> </a:t>
            </a:r>
            <a:r>
              <a:rPr lang="en-US" dirty="0" err="1">
                <a:solidFill>
                  <a:schemeClr val="tx1"/>
                </a:solidFill>
              </a:rPr>
              <a:t>UniX</a:t>
            </a:r>
            <a:r>
              <a:rPr lang="en-US" dirty="0">
                <a:solidFill>
                  <a:schemeClr val="tx1"/>
                </a:solidFill>
              </a:rPr>
              <a:t>)</a:t>
            </a:r>
          </a:p>
        </p:txBody>
      </p:sp>
      <p:pic>
        <p:nvPicPr>
          <p:cNvPr id="4" name="Picture 2" descr="File:Tux.sv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1893" y="1606007"/>
            <a:ext cx="2667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1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Kernel</a:t>
            </a:r>
            <a:endParaRPr lang="en-US" dirty="0"/>
          </a:p>
        </p:txBody>
      </p:sp>
      <p:sp>
        <p:nvSpPr>
          <p:cNvPr id="3" name="Content Placeholder 2"/>
          <p:cNvSpPr>
            <a:spLocks noGrp="1"/>
          </p:cNvSpPr>
          <p:nvPr>
            <p:ph idx="1"/>
          </p:nvPr>
        </p:nvSpPr>
        <p:spPr>
          <a:xfrm>
            <a:off x="646111" y="1443790"/>
            <a:ext cx="9773235" cy="4804610"/>
          </a:xfrm>
        </p:spPr>
        <p:txBody>
          <a:bodyPr>
            <a:normAutofit fontScale="92500" lnSpcReduction="10000"/>
          </a:bodyPr>
          <a:lstStyle/>
          <a:p>
            <a:pPr algn="just"/>
            <a:r>
              <a:rPr lang="en-US" dirty="0">
                <a:solidFill>
                  <a:schemeClr val="tx1"/>
                </a:solidFill>
              </a:rPr>
              <a:t>All operating systems have kernels.</a:t>
            </a:r>
          </a:p>
          <a:p>
            <a:pPr algn="just"/>
            <a:endParaRPr lang="en-US" dirty="0">
              <a:solidFill>
                <a:schemeClr val="tx1"/>
              </a:solidFill>
            </a:endParaRPr>
          </a:p>
          <a:p>
            <a:pPr algn="just"/>
            <a:r>
              <a:rPr lang="en-US" dirty="0">
                <a:solidFill>
                  <a:schemeClr val="tx1"/>
                </a:solidFill>
              </a:rPr>
              <a:t>The Linux kernel is unique and flexible because it is also modular in nature.</a:t>
            </a:r>
          </a:p>
          <a:p>
            <a:pPr algn="just"/>
            <a:endParaRPr lang="en-US" dirty="0">
              <a:solidFill>
                <a:schemeClr val="tx1"/>
              </a:solidFill>
            </a:endParaRPr>
          </a:p>
          <a:p>
            <a:pPr algn="just"/>
            <a:r>
              <a:rPr lang="en-US" dirty="0">
                <a:solidFill>
                  <a:schemeClr val="tx1"/>
                </a:solidFill>
              </a:rPr>
              <a:t>The kernel of the Window operating system is a solidly connected piece of code, unable to be easily broken up into pieces.</a:t>
            </a:r>
          </a:p>
          <a:p>
            <a:pPr algn="just"/>
            <a:endParaRPr lang="en-US" dirty="0">
              <a:solidFill>
                <a:schemeClr val="tx1"/>
              </a:solidFill>
            </a:endParaRPr>
          </a:p>
          <a:p>
            <a:pPr algn="just"/>
            <a:r>
              <a:rPr lang="en-US" dirty="0">
                <a:solidFill>
                  <a:schemeClr val="tx1"/>
                </a:solidFill>
              </a:rPr>
              <a:t>This modularity is significant to the success of Linux. The ability to scale down (or up) to meet the needs of a specific platform is a big advantage over other operating systems constrained to just a few possible platforms</a:t>
            </a:r>
          </a:p>
          <a:p>
            <a:pPr algn="just"/>
            <a:r>
              <a:rPr lang="en-US" dirty="0">
                <a:solidFill>
                  <a:schemeClr val="tx1"/>
                </a:solidFill>
              </a:rPr>
              <a:t>Latest stable kernel version is </a:t>
            </a:r>
            <a:r>
              <a:rPr lang="en-US" b="1" dirty="0">
                <a:solidFill>
                  <a:schemeClr val="tx1"/>
                </a:solidFill>
              </a:rPr>
              <a:t>4.7.3</a:t>
            </a:r>
          </a:p>
        </p:txBody>
      </p:sp>
    </p:spTree>
    <p:extLst>
      <p:ext uri="{BB962C8B-B14F-4D97-AF65-F5344CB8AC3E}">
        <p14:creationId xmlns:p14="http://schemas.microsoft.com/office/powerpoint/2010/main" val="1473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Shell </a:t>
            </a:r>
          </a:p>
        </p:txBody>
      </p:sp>
      <p:sp>
        <p:nvSpPr>
          <p:cNvPr id="3" name="Content Placeholder 2"/>
          <p:cNvSpPr>
            <a:spLocks noGrp="1"/>
          </p:cNvSpPr>
          <p:nvPr>
            <p:ph idx="1"/>
          </p:nvPr>
        </p:nvSpPr>
        <p:spPr>
          <a:xfrm>
            <a:off x="812800" y="1257300"/>
            <a:ext cx="9588500" cy="5397500"/>
          </a:xfrm>
        </p:spPr>
        <p:txBody>
          <a:bodyPr>
            <a:normAutofit fontScale="92500" lnSpcReduction="10000"/>
          </a:bodyPr>
          <a:lstStyle/>
          <a:p>
            <a:pPr lvl="0" algn="just"/>
            <a:r>
              <a:rPr lang="en-US" dirty="0">
                <a:solidFill>
                  <a:schemeClr val="tx1"/>
                </a:solidFill>
              </a:rPr>
              <a:t>The shell provides you with an interface to the UNIX system.</a:t>
            </a:r>
            <a:endParaRPr lang="en-US" sz="1800" dirty="0">
              <a:solidFill>
                <a:schemeClr val="tx1"/>
              </a:solidFill>
            </a:endParaRPr>
          </a:p>
          <a:p>
            <a:pPr lvl="0" algn="just"/>
            <a:r>
              <a:rPr lang="en-US" dirty="0">
                <a:solidFill>
                  <a:schemeClr val="tx1"/>
                </a:solidFill>
              </a:rPr>
              <a:t>It gathers input from you and executes programs based on that input. When a program finishes executing, it displays that program's output.</a:t>
            </a:r>
            <a:endParaRPr lang="en-US" sz="1800" dirty="0">
              <a:solidFill>
                <a:schemeClr val="tx1"/>
              </a:solidFill>
            </a:endParaRPr>
          </a:p>
          <a:p>
            <a:pPr lvl="0" algn="just"/>
            <a:r>
              <a:rPr lang="en-US" dirty="0">
                <a:solidFill>
                  <a:schemeClr val="tx1"/>
                </a:solidFill>
              </a:rPr>
              <a:t>A shell is an environment in which we can run our commands, programs, and shell scripts.</a:t>
            </a:r>
            <a:endParaRPr lang="en-US" sz="1800" dirty="0">
              <a:solidFill>
                <a:schemeClr val="tx1"/>
              </a:solidFill>
            </a:endParaRPr>
          </a:p>
          <a:p>
            <a:pPr lvl="0" algn="just"/>
            <a:r>
              <a:rPr lang="en-US" dirty="0">
                <a:solidFill>
                  <a:schemeClr val="tx1"/>
                </a:solidFill>
              </a:rPr>
              <a:t>In UNIX there are two major types of shells:</a:t>
            </a:r>
            <a:endParaRPr lang="en-US" sz="1800" dirty="0">
              <a:solidFill>
                <a:schemeClr val="tx1"/>
              </a:solidFill>
            </a:endParaRPr>
          </a:p>
          <a:p>
            <a:pPr lvl="1" algn="just"/>
            <a:r>
              <a:rPr lang="en-US" dirty="0">
                <a:solidFill>
                  <a:schemeClr val="tx1"/>
                </a:solidFill>
              </a:rPr>
              <a:t>The Bourne shell. If you are using a Bourne-type shell, the default prompt is the $ character.</a:t>
            </a:r>
            <a:endParaRPr lang="en-US" sz="1600" dirty="0">
              <a:solidFill>
                <a:schemeClr val="tx1"/>
              </a:solidFill>
            </a:endParaRPr>
          </a:p>
          <a:p>
            <a:pPr lvl="1" algn="just"/>
            <a:r>
              <a:rPr lang="en-US" dirty="0">
                <a:solidFill>
                  <a:schemeClr val="tx1"/>
                </a:solidFill>
              </a:rPr>
              <a:t>The C shell. If you are using a C-type shell, the default prompt is the % character.</a:t>
            </a:r>
            <a:endParaRPr lang="en-US" sz="1600" dirty="0">
              <a:solidFill>
                <a:schemeClr val="tx1"/>
              </a:solidFill>
            </a:endParaRPr>
          </a:p>
          <a:p>
            <a:pPr lvl="0" algn="just"/>
            <a:r>
              <a:rPr lang="en-US" dirty="0">
                <a:solidFill>
                  <a:schemeClr val="tx1"/>
                </a:solidFill>
              </a:rPr>
              <a:t>There are again various subcategories for Bourne Shell which are listed as follows −</a:t>
            </a:r>
            <a:endParaRPr lang="en-US" sz="1800" dirty="0">
              <a:solidFill>
                <a:schemeClr val="tx1"/>
              </a:solidFill>
            </a:endParaRPr>
          </a:p>
          <a:p>
            <a:pPr lvl="1" algn="just"/>
            <a:r>
              <a:rPr lang="en-US" dirty="0">
                <a:solidFill>
                  <a:schemeClr val="tx1"/>
                </a:solidFill>
              </a:rPr>
              <a:t>Bourne shell ( </a:t>
            </a:r>
            <a:r>
              <a:rPr lang="en-US" dirty="0" err="1">
                <a:solidFill>
                  <a:schemeClr val="tx1"/>
                </a:solidFill>
              </a:rPr>
              <a:t>sh</a:t>
            </a:r>
            <a:r>
              <a:rPr lang="en-US" dirty="0">
                <a:solidFill>
                  <a:schemeClr val="tx1"/>
                </a:solidFill>
              </a:rPr>
              <a:t>)</a:t>
            </a:r>
            <a:endParaRPr lang="en-US" sz="1600" dirty="0">
              <a:solidFill>
                <a:schemeClr val="tx1"/>
              </a:solidFill>
            </a:endParaRPr>
          </a:p>
          <a:p>
            <a:pPr lvl="1" algn="just"/>
            <a:r>
              <a:rPr lang="en-US" dirty="0" err="1">
                <a:solidFill>
                  <a:schemeClr val="tx1"/>
                </a:solidFill>
              </a:rPr>
              <a:t>Korn</a:t>
            </a:r>
            <a:r>
              <a:rPr lang="en-US" dirty="0">
                <a:solidFill>
                  <a:schemeClr val="tx1"/>
                </a:solidFill>
              </a:rPr>
              <a:t> shell ( </a:t>
            </a:r>
            <a:r>
              <a:rPr lang="en-US" dirty="0" err="1">
                <a:solidFill>
                  <a:schemeClr val="tx1"/>
                </a:solidFill>
              </a:rPr>
              <a:t>ksh</a:t>
            </a:r>
            <a:r>
              <a:rPr lang="en-US" dirty="0">
                <a:solidFill>
                  <a:schemeClr val="tx1"/>
                </a:solidFill>
              </a:rPr>
              <a:t>)</a:t>
            </a:r>
            <a:endParaRPr lang="en-US" sz="1600" dirty="0">
              <a:solidFill>
                <a:schemeClr val="tx1"/>
              </a:solidFill>
            </a:endParaRPr>
          </a:p>
          <a:p>
            <a:pPr lvl="1" algn="just"/>
            <a:r>
              <a:rPr lang="en-US" dirty="0">
                <a:solidFill>
                  <a:schemeClr val="tx1"/>
                </a:solidFill>
              </a:rPr>
              <a:t>Bourne Again shell ( bash) – commonly used. </a:t>
            </a:r>
            <a:endParaRPr lang="en-US" sz="1600" dirty="0">
              <a:solidFill>
                <a:schemeClr val="tx1"/>
              </a:solidFill>
            </a:endParaRPr>
          </a:p>
        </p:txBody>
      </p:sp>
    </p:spTree>
    <p:extLst>
      <p:ext uri="{BB962C8B-B14F-4D97-AF65-F5344CB8AC3E}">
        <p14:creationId xmlns:p14="http://schemas.microsoft.com/office/powerpoint/2010/main" val="3899653746"/>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34C281E-4B72-461C-8DF0-DE84C46ED3A0}" vid="{92673C55-1538-4421-A6F0-3D67AD7F62F1}"/>
    </a:ext>
  </a:extLst>
</a:theme>
</file>

<file path=docProps/app.xml><?xml version="1.0" encoding="utf-8"?>
<Properties xmlns="http://schemas.openxmlformats.org/officeDocument/2006/extended-properties" xmlns:vt="http://schemas.openxmlformats.org/officeDocument/2006/docPropsVTypes">
  <Template>Theme1</Template>
  <TotalTime>1211</TotalTime>
  <Words>1597</Words>
  <Application>Microsoft Office PowerPoint</Application>
  <PresentationFormat>Widescreen</PresentationFormat>
  <Paragraphs>262</Paragraphs>
  <Slides>30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Theme1</vt:lpstr>
      <vt:lpstr>Linux Introduction</vt:lpstr>
      <vt:lpstr>Basics of UNIX</vt:lpstr>
      <vt:lpstr>The UNIX Distributions / Distros</vt:lpstr>
      <vt:lpstr>Beginning of LINUX</vt:lpstr>
      <vt:lpstr>Message from Linus Torvalds</vt:lpstr>
      <vt:lpstr>Why to choose LINUX ?</vt:lpstr>
      <vt:lpstr>I AM TUX !!!</vt:lpstr>
      <vt:lpstr>The Kernel</vt:lpstr>
      <vt:lpstr>The Shell </vt:lpstr>
      <vt:lpstr>Linux Environments</vt:lpstr>
      <vt:lpstr>Linux Distributions</vt:lpstr>
      <vt:lpstr>Linux Architecture</vt:lpstr>
      <vt:lpstr>Linux Principle</vt:lpstr>
      <vt:lpstr>Linux Principle (conti.)</vt:lpstr>
      <vt:lpstr>Booting process in LINUX</vt:lpstr>
      <vt:lpstr>BIOS (Basic Input Output System)</vt:lpstr>
      <vt:lpstr>MBR (Master Boot Record)</vt:lpstr>
      <vt:lpstr>GRUB (Grand Unified Boot loader)</vt:lpstr>
      <vt:lpstr>Kernel </vt:lpstr>
      <vt:lpstr>INIT </vt:lpstr>
      <vt:lpstr>INIT </vt:lpstr>
      <vt:lpstr>RUN LEVEL EQUIVALENTS</vt:lpstr>
      <vt:lpstr>File system Hierarchy Standard (FHS)</vt:lpstr>
      <vt:lpstr>File system Hierarchy Standard (FHS)</vt:lpstr>
      <vt:lpstr>File system Hierarchy Standard (FHS)</vt:lpstr>
      <vt:lpstr>File system Hierarchy Standard (FHS)</vt:lpstr>
      <vt:lpstr>RHEL 7 vs RHEL 6</vt:lpstr>
      <vt:lpstr>Difference between different file systems</vt:lpstr>
      <vt:lpstr>What’s new in RHEL 7</vt:lpstr>
      <vt:lpstr>Red Hat Certification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Jeetu</dc:creator>
  <cp:lastModifiedBy>Jeetu Tomar</cp:lastModifiedBy>
  <cp:revision>83</cp:revision>
  <dcterms:created xsi:type="dcterms:W3CDTF">2016-07-17T07:20:23Z</dcterms:created>
  <dcterms:modified xsi:type="dcterms:W3CDTF">2024-09-23T14:59:49Z</dcterms:modified>
</cp:coreProperties>
</file>