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3" r:id="rId2"/>
    <p:sldId id="257" r:id="rId3"/>
    <p:sldId id="258" r:id="rId4"/>
    <p:sldId id="259" r:id="rId5"/>
    <p:sldId id="301" r:id="rId6"/>
    <p:sldId id="260" r:id="rId7"/>
    <p:sldId id="262" r:id="rId8"/>
    <p:sldId id="266" r:id="rId9"/>
    <p:sldId id="274" r:id="rId10"/>
    <p:sldId id="267" r:id="rId11"/>
    <p:sldId id="268" r:id="rId12"/>
    <p:sldId id="270" r:id="rId13"/>
    <p:sldId id="263" r:id="rId14"/>
    <p:sldId id="271" r:id="rId15"/>
    <p:sldId id="264" r:id="rId16"/>
    <p:sldId id="275" r:id="rId17"/>
    <p:sldId id="273" r:id="rId18"/>
    <p:sldId id="276" r:id="rId19"/>
    <p:sldId id="277" r:id="rId20"/>
    <p:sldId id="280" r:id="rId21"/>
    <p:sldId id="278" r:id="rId22"/>
    <p:sldId id="283" r:id="rId23"/>
    <p:sldId id="279" r:id="rId24"/>
    <p:sldId id="297" r:id="rId25"/>
    <p:sldId id="298" r:id="rId26"/>
    <p:sldId id="304" r:id="rId27"/>
    <p:sldId id="299" r:id="rId28"/>
    <p:sldId id="282" r:id="rId29"/>
    <p:sldId id="281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0" r:id="rId41"/>
    <p:sldId id="295" r:id="rId42"/>
    <p:sldId id="287" r:id="rId43"/>
    <p:sldId id="296" r:id="rId44"/>
    <p:sldId id="302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74406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A47A9-E18B-4BD6-A9EF-CB1931779CEA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AF9B-57A9-45CA-9435-720C278DF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ianwu291/raect-series-part2-909205cfa4a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ianwu291/raect-series-part2-909205cfa4a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4cats-io/2016-%E5%B9%B4%E3%81%AE%E5%89%8D%E7%AB%AF-%E7%98%8B%E4%BB%80%E9%BA%BC-reactjs-4727a6ecc85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6/04/21/react-jsx-introduc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這裡簡單介紹一下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它是目前前後端分離界的</a:t>
            </a:r>
            <a:r>
              <a:rPr lang="en-US" altLang="zh-TW" dirty="0"/>
              <a:t>[1]</a:t>
            </a:r>
          </a:p>
          <a:p>
            <a:r>
              <a:rPr lang="zh-TW" altLang="en-US" dirty="0"/>
              <a:t>因為是前端 它主要就是透過 </a:t>
            </a:r>
            <a:r>
              <a:rPr lang="en-US" altLang="zh-TW" dirty="0"/>
              <a:t>JS</a:t>
            </a:r>
            <a:r>
              <a:rPr lang="zh-TW" altLang="en-US" dirty="0"/>
              <a:t> 撰寫的 是 </a:t>
            </a:r>
            <a:r>
              <a:rPr lang="en-US" altLang="zh-TW" dirty="0"/>
              <a:t>JS </a:t>
            </a:r>
            <a:r>
              <a:rPr lang="zh-TW" altLang="en-US" dirty="0"/>
              <a:t>的函式庫</a:t>
            </a:r>
            <a:r>
              <a:rPr lang="en-US" altLang="zh-TW" dirty="0"/>
              <a:t>-&gt;</a:t>
            </a:r>
            <a:r>
              <a:rPr lang="zh-TW" altLang="en-US" dirty="0"/>
              <a:t> 視情況補充</a:t>
            </a:r>
            <a:endParaRPr lang="en-US" altLang="zh-TW" dirty="0"/>
          </a:p>
          <a:p>
            <a:r>
              <a:rPr lang="zh-TW" altLang="en-US" dirty="0"/>
              <a:t>大家可能比較熟悉 </a:t>
            </a:r>
            <a:r>
              <a:rPr lang="en-US" altLang="zh-TW" dirty="0"/>
              <a:t>MVC</a:t>
            </a:r>
            <a:r>
              <a:rPr lang="zh-TW" altLang="en-US" dirty="0"/>
              <a:t> 框架，就可以把</a:t>
            </a:r>
            <a:r>
              <a:rPr lang="en-US" altLang="zh-TW" dirty="0"/>
              <a:t>react</a:t>
            </a:r>
            <a:r>
              <a:rPr lang="zh-TW" altLang="en-US" dirty="0"/>
              <a:t> 當作是</a:t>
            </a:r>
            <a:r>
              <a:rPr lang="en-US" altLang="zh-TW" dirty="0"/>
              <a:t>View</a:t>
            </a:r>
            <a:r>
              <a:rPr lang="zh-TW" altLang="en-US" dirty="0"/>
              <a:t> 部分 他專門就是來處理網頁的畫面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關於它的發展歷程 大家有興趣可以去查 這裡就不介紹這些歷史部分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打開 </a:t>
            </a:r>
            <a:r>
              <a:rPr lang="en-US" altLang="zh-TW" dirty="0"/>
              <a:t>index.js </a:t>
            </a:r>
            <a:r>
              <a:rPr lang="en-US" altLang="zh-TW" baseline="0" dirty="0"/>
              <a:t>(</a:t>
            </a:r>
            <a:r>
              <a:rPr lang="zh-TW" altLang="en-US" baseline="0" dirty="0"/>
              <a:t>直接帶程式碼</a:t>
            </a:r>
            <a:r>
              <a:rPr lang="en-US" altLang="zh-TW" baseline="0" dirty="0"/>
              <a:t>)</a:t>
            </a:r>
            <a:r>
              <a:rPr lang="zh-TW" altLang="en-US" baseline="0" dirty="0"/>
              <a:t> </a:t>
            </a:r>
            <a:r>
              <a:rPr lang="en-US" altLang="zh-TW" baseline="0" dirty="0"/>
              <a:t>step-1</a:t>
            </a:r>
            <a:endParaRPr lang="en-US" altLang="zh-TW" dirty="0"/>
          </a:p>
          <a:p>
            <a:r>
              <a:rPr lang="zh-TW" altLang="en-US" dirty="0"/>
              <a:t>這個檔案是所有</a:t>
            </a:r>
            <a:r>
              <a:rPr lang="en-US" altLang="zh-TW" dirty="0" err="1"/>
              <a:t>js</a:t>
            </a:r>
            <a:r>
              <a:rPr lang="zh-TW" altLang="en-US" dirty="0"/>
              <a:t> 的進入點 很像</a:t>
            </a:r>
            <a:r>
              <a:rPr lang="en-US" altLang="zh-TW" dirty="0"/>
              <a:t>java</a:t>
            </a:r>
            <a:r>
              <a:rPr lang="zh-TW" altLang="en-US" dirty="0"/>
              <a:t> 的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zh-TW" altLang="en-US" dirty="0"/>
              <a:t>我們一個一個來看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8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這是一個基本的 </a:t>
            </a:r>
            <a:r>
              <a:rPr lang="en-US" altLang="zh-TW" dirty="0"/>
              <a:t>React</a:t>
            </a:r>
            <a:r>
              <a:rPr lang="zh-TW" altLang="en-US" dirty="0"/>
              <a:t> 元件</a:t>
            </a:r>
            <a:endParaRPr lang="en-US" altLang="zh-TW" dirty="0"/>
          </a:p>
          <a:p>
            <a:r>
              <a:rPr lang="zh-TW" altLang="en-US" dirty="0"/>
              <a:t>就很像 </a:t>
            </a:r>
            <a:r>
              <a:rPr lang="en-US" altLang="zh-TW" dirty="0"/>
              <a:t>java</a:t>
            </a:r>
            <a:r>
              <a:rPr lang="zh-TW" altLang="en-US" dirty="0"/>
              <a:t> 的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所有的元件都繼承 </a:t>
            </a:r>
            <a:r>
              <a:rPr lang="en-US" altLang="zh-TW" dirty="0"/>
              <a:t>component</a:t>
            </a:r>
            <a:r>
              <a:rPr lang="zh-TW" altLang="en-US" dirty="0"/>
              <a:t>，就像</a:t>
            </a:r>
            <a:r>
              <a:rPr lang="en-US" altLang="zh-TW" dirty="0"/>
              <a:t>java</a:t>
            </a:r>
            <a:r>
              <a:rPr lang="zh-TW" altLang="en-US" dirty="0"/>
              <a:t> 的 物件都繼承 </a:t>
            </a:r>
            <a:r>
              <a:rPr lang="en-US" altLang="zh-TW" dirty="0"/>
              <a:t>object</a:t>
            </a:r>
            <a:r>
              <a:rPr lang="zh-TW" altLang="en-US" dirty="0"/>
              <a:t> 一樣 只是在</a:t>
            </a:r>
            <a:r>
              <a:rPr lang="en-US" altLang="zh-TW" dirty="0"/>
              <a:t>react</a:t>
            </a:r>
            <a:r>
              <a:rPr lang="zh-TW" altLang="en-US" dirty="0"/>
              <a:t>中這裡必須寫出來</a:t>
            </a:r>
            <a:endParaRPr lang="en-US" altLang="zh-TW" dirty="0"/>
          </a:p>
          <a:p>
            <a:r>
              <a:rPr lang="zh-TW" altLang="en-US" dirty="0"/>
              <a:t>一個元件基本上必備</a:t>
            </a:r>
            <a:r>
              <a:rPr lang="en-US" altLang="zh-TW" dirty="0"/>
              <a:t>1&amp;2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Render</a:t>
            </a:r>
            <a:r>
              <a:rPr lang="zh-TW" altLang="en-US" dirty="0"/>
              <a:t> 就如同它的名稱 就是渲染</a:t>
            </a:r>
            <a:r>
              <a:rPr lang="en-US" altLang="zh-TW" dirty="0"/>
              <a:t>UI c</a:t>
            </a:r>
            <a:r>
              <a:rPr lang="zh-TW" altLang="en-US" dirty="0"/>
              <a:t>畫面 我們剛剛學到的</a:t>
            </a:r>
            <a:r>
              <a:rPr lang="en-US" altLang="zh-TW" dirty="0"/>
              <a:t>JSX</a:t>
            </a:r>
            <a:r>
              <a:rPr lang="zh-TW" altLang="en-US" dirty="0"/>
              <a:t> 就會寫在這邊</a:t>
            </a:r>
            <a:endParaRPr lang="en-US" altLang="zh-TW" dirty="0"/>
          </a:p>
          <a:p>
            <a:r>
              <a:rPr lang="zh-TW" altLang="en-US" dirty="0"/>
              <a:t>中</a:t>
            </a:r>
            <a:r>
              <a:rPr lang="en-US" altLang="zh-TW" dirty="0"/>
              <a:t>Return</a:t>
            </a:r>
            <a:r>
              <a:rPr lang="zh-TW" altLang="en-US" dirty="0"/>
              <a:t> 只能回傳一個節點 因此要用一個最外圍的</a:t>
            </a:r>
            <a:r>
              <a:rPr lang="en-US" altLang="zh-TW" dirty="0"/>
              <a:t>div</a:t>
            </a:r>
            <a:r>
              <a:rPr lang="zh-TW" altLang="en-US" dirty="0"/>
              <a:t> 或其他元素包住其他子元素</a:t>
            </a:r>
            <a:r>
              <a:rPr lang="en-US" altLang="zh-TW" baseline="0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3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還記得我剛提到說 </a:t>
            </a:r>
            <a:r>
              <a:rPr lang="en-US" altLang="zh-TW" dirty="0"/>
              <a:t>react</a:t>
            </a:r>
            <a:r>
              <a:rPr lang="zh-TW" altLang="en-US" dirty="0"/>
              <a:t> 會保證資料與畫面一樣嗎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那在 </a:t>
            </a:r>
            <a:r>
              <a:rPr lang="en-US" altLang="zh-TW" dirty="0"/>
              <a:t>React</a:t>
            </a:r>
            <a:r>
              <a:rPr lang="zh-TW" altLang="en-US" dirty="0"/>
              <a:t> 中 誰在記錄目前元件的狀態變成怎麼樣 並通知</a:t>
            </a:r>
            <a:r>
              <a:rPr lang="en-US" altLang="zh-TW" dirty="0"/>
              <a:t>render</a:t>
            </a:r>
            <a:r>
              <a:rPr lang="zh-TW" altLang="en-US" baseline="0" dirty="0"/>
              <a:t> 函數呢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切回程式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State</a:t>
            </a:r>
            <a:r>
              <a:rPr lang="zh-TW" altLang="en-US" dirty="0"/>
              <a:t> 需要寫在元件的建構式裡面 寫法 </a:t>
            </a: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  <a:r>
              <a:rPr lang="zh-TW" altLang="en-US" dirty="0"/>
              <a:t> 包一個物件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大家在這裡可以 更改 </a:t>
            </a:r>
            <a:r>
              <a:rPr lang="en-US" altLang="zh-TW" dirty="0"/>
              <a:t>count</a:t>
            </a:r>
            <a:r>
              <a:rPr lang="zh-TW" altLang="en-US" dirty="0"/>
              <a:t> 的值 </a:t>
            </a:r>
            <a:r>
              <a:rPr lang="en-US" altLang="zh-TW" dirty="0" err="1"/>
              <a:t>npm</a:t>
            </a:r>
            <a:r>
              <a:rPr lang="en-US" altLang="zh-TW" baseline="0" dirty="0"/>
              <a:t> start</a:t>
            </a:r>
            <a:r>
              <a:rPr lang="zh-TW" altLang="en-US" baseline="0" dirty="0"/>
              <a:t> 看看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8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傳入的物件</a:t>
            </a:r>
            <a:endParaRPr lang="en-US" altLang="zh-TW" dirty="0"/>
          </a:p>
          <a:p>
            <a:r>
              <a:rPr lang="en-US" altLang="zh-TW" dirty="0"/>
              <a:t>React</a:t>
            </a:r>
            <a:r>
              <a:rPr lang="zh-TW" altLang="en-US" dirty="0"/>
              <a:t> 會去比對這兩個物件的值有甚麼不同並替換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0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到這邊我們的城市架構還是跟之前撰寫</a:t>
            </a:r>
            <a:r>
              <a:rPr lang="en-US" altLang="zh-TW" dirty="0"/>
              <a:t>html</a:t>
            </a:r>
            <a:r>
              <a:rPr lang="zh-TW" altLang="en-US" dirty="0"/>
              <a:t> 的樣子一樣 很沒有</a:t>
            </a:r>
            <a:r>
              <a:rPr lang="en-US" altLang="zh-TW" dirty="0"/>
              <a:t>react</a:t>
            </a:r>
            <a:r>
              <a:rPr lang="zh-TW" altLang="en-US" dirty="0"/>
              <a:t>的感覺</a:t>
            </a:r>
            <a:endParaRPr lang="en-US" altLang="zh-TW" dirty="0"/>
          </a:p>
          <a:p>
            <a:r>
              <a:rPr lang="zh-TW" altLang="en-US" dirty="0"/>
              <a:t>還記得剛剛這張圖嗎 我們現在來分析 那些這裡有哪些物件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切回程式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7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複習到剛剛說的 展示元件不具備狀態</a:t>
            </a:r>
            <a:endParaRPr lang="en-US" altLang="zh-TW" dirty="0"/>
          </a:p>
          <a:p>
            <a:r>
              <a:rPr lang="zh-TW" altLang="en-US" dirty="0"/>
              <a:t>因此狀態都是由爸爸傳過來的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切回程式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2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 </a:t>
            </a:r>
            <a:r>
              <a:rPr lang="en-US" altLang="zh-TW" dirty="0"/>
              <a:t>props </a:t>
            </a:r>
            <a:r>
              <a:rPr lang="zh-TW" altLang="en-US" dirty="0"/>
              <a:t>會將最外圍函式的</a:t>
            </a:r>
            <a:r>
              <a:rPr lang="en-US" altLang="zh-TW" dirty="0"/>
              <a:t>state</a:t>
            </a:r>
            <a:r>
              <a:rPr lang="zh-TW" altLang="en-US" dirty="0"/>
              <a:t> 傳給子元件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0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回程式打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他會告訴你說 傳過來的值是一組 </a:t>
            </a:r>
            <a:r>
              <a:rPr lang="en-US" altLang="zh-TW" dirty="0"/>
              <a:t>object</a:t>
            </a:r>
          </a:p>
          <a:p>
            <a:endParaRPr lang="en-US" altLang="zh-TW" dirty="0"/>
          </a:p>
          <a:p>
            <a:r>
              <a:rPr lang="zh-TW" altLang="en-US" dirty="0"/>
              <a:t>回程式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1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大家試試看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我們用一個範例來講解</a:t>
            </a:r>
            <a:r>
              <a:rPr lang="en-US" altLang="zh-TW" dirty="0"/>
              <a:t>react</a:t>
            </a:r>
            <a:r>
              <a:rPr lang="zh-TW" altLang="en-US" dirty="0"/>
              <a:t> 的精隨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一包資料圖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24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這也是較常見的手法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59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06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3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好 接下來來把畫面補起來</a:t>
            </a:r>
            <a:endParaRPr lang="en-US" altLang="zh-TW" baseline="0" dirty="0"/>
          </a:p>
          <a:p>
            <a:r>
              <a:rPr lang="zh-TW" altLang="en-US" baseline="0" dirty="0"/>
              <a:t>經過剛剛的練習 我們已經知道怎麼組裝元件了 現在我們就來改寫我們的</a:t>
            </a:r>
            <a:r>
              <a:rPr lang="en-US" altLang="zh-TW" baseline="0" dirty="0"/>
              <a:t>code</a:t>
            </a:r>
          </a:p>
          <a:p>
            <a:r>
              <a:rPr lang="zh-TW" altLang="en-US" baseline="0" dirty="0"/>
              <a:t>一開始我們有畫這張圖 現在就照著這張圖來改寫</a:t>
            </a:r>
            <a:r>
              <a:rPr lang="en-US" altLang="zh-TW" baseline="0" dirty="0"/>
              <a:t>app.js</a:t>
            </a:r>
          </a:p>
          <a:p>
            <a:r>
              <a:rPr lang="en-US" altLang="zh-TW" baseline="0" dirty="0"/>
              <a:t>---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由於我們最後要把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存到一個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因此我們的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是要放到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最外層 這樣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這個元件才能取得 單向資料流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0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state</a:t>
            </a:r>
            <a:r>
              <a:rPr lang="zh-TW" altLang="en-US" dirty="0"/>
              <a:t> 交給 </a:t>
            </a:r>
            <a:r>
              <a:rPr lang="en-US" altLang="zh-TW" dirty="0"/>
              <a:t>App</a:t>
            </a:r>
            <a:r>
              <a:rPr lang="zh-TW" altLang="en-US" dirty="0"/>
              <a:t>這個元件 保管了</a:t>
            </a:r>
            <a:endParaRPr lang="en-US" altLang="zh-TW" dirty="0"/>
          </a:p>
          <a:p>
            <a:r>
              <a:rPr lang="en-US" altLang="zh-TW" dirty="0" err="1"/>
              <a:t>ShowItem</a:t>
            </a:r>
            <a:r>
              <a:rPr lang="zh-TW" altLang="en-US" dirty="0"/>
              <a:t> 想要使用 再傳給 </a:t>
            </a:r>
            <a:r>
              <a:rPr lang="en-US" altLang="zh-TW" dirty="0"/>
              <a:t>Item</a:t>
            </a:r>
            <a:r>
              <a:rPr lang="zh-TW" altLang="en-US" dirty="0"/>
              <a:t>  元件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這邊特別打不同是為了讓大家了解</a:t>
            </a:r>
            <a:r>
              <a:rPr lang="en-US" altLang="zh-TW" dirty="0"/>
              <a:t>props</a:t>
            </a:r>
            <a:r>
              <a:rPr lang="zh-TW" altLang="en-US" dirty="0"/>
              <a:t>的流向</a:t>
            </a:r>
            <a:endParaRPr lang="en-US" altLang="zh-TW" dirty="0"/>
          </a:p>
          <a:p>
            <a:r>
              <a:rPr lang="zh-TW" altLang="en-US" dirty="0"/>
              <a:t>實作的時候通常會給一樣的名稱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0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沒有的畫 這裡的建構是就派上用場 讓者個元件的</a:t>
            </a:r>
            <a:r>
              <a:rPr lang="en-US" altLang="zh-TW" dirty="0"/>
              <a:t>state</a:t>
            </a:r>
            <a:r>
              <a:rPr lang="zh-TW" altLang="en-US" dirty="0"/>
              <a:t> 管理</a:t>
            </a:r>
            <a:r>
              <a:rPr lang="en-US" altLang="zh-TW" dirty="0"/>
              <a:t>menu</a:t>
            </a:r>
            <a:r>
              <a:rPr lang="zh-TW" altLang="en-US" dirty="0"/>
              <a:t> 的資料</a:t>
            </a:r>
            <a:endParaRPr lang="en-US" altLang="zh-TW" dirty="0"/>
          </a:p>
          <a:p>
            <a:r>
              <a:rPr lang="zh-TW" altLang="en-US" dirty="0"/>
              <a:t>加入 </a:t>
            </a:r>
            <a:r>
              <a:rPr lang="en-US" altLang="zh-TW" dirty="0"/>
              <a:t>link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272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這裡就說明了 每個</a:t>
            </a:r>
            <a:r>
              <a:rPr lang="en-US" altLang="zh-TW" dirty="0"/>
              <a:t>list</a:t>
            </a:r>
            <a:r>
              <a:rPr lang="zh-TW" altLang="en-US" dirty="0"/>
              <a:t> 中的元件都需要有個</a:t>
            </a:r>
            <a:r>
              <a:rPr lang="en-US" altLang="zh-TW" dirty="0"/>
              <a:t>unique</a:t>
            </a:r>
            <a:r>
              <a:rPr lang="zh-TW" altLang="en-US" dirty="0"/>
              <a:t> 的索引值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4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將完回到程式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0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將完回到程式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CALL API</a:t>
            </a:r>
            <a:r>
              <a:rPr lang="zh-TW" altLang="en-US" dirty="0" smtClean="0"/>
              <a:t> 接到一包資料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 解析資料放到畫面上 </a:t>
            </a:r>
            <a:endParaRPr lang="en-US" altLang="zh-TW" dirty="0" smtClean="0"/>
          </a:p>
          <a:p>
            <a:r>
              <a:rPr lang="zh-TW" altLang="en-US" dirty="0" smtClean="0"/>
              <a:t>新增資料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動態 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元素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保證資料畫面一樣 畫面處理 資料處理 資料保存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資料歸資料 畫面規劃面</a:t>
            </a:r>
            <a:endParaRPr lang="en-US" altLang="zh-TW" dirty="0" smtClean="0"/>
          </a:p>
          <a:p>
            <a:r>
              <a:rPr lang="en-US" altLang="zh-TW" dirty="0" smtClean="0"/>
              <a:t>-&gt; </a:t>
            </a:r>
            <a:r>
              <a:rPr lang="zh-TW" altLang="en-US" dirty="0" smtClean="0"/>
              <a:t>可以用別的方式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這就是</a:t>
            </a:r>
            <a:r>
              <a:rPr lang="en-US" altLang="zh-TW" dirty="0" smtClean="0"/>
              <a:t>React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效能更好 </a:t>
            </a:r>
            <a:r>
              <a:rPr lang="en-US" altLang="zh-TW" dirty="0" smtClean="0"/>
              <a:t>[</a:t>
            </a:r>
            <a:r>
              <a:rPr lang="zh-TW" altLang="en-US" dirty="0" smtClean="0"/>
              <a:t>如果好幾千筆呢</a:t>
            </a:r>
            <a:r>
              <a:rPr lang="en-US" altLang="zh-TW" dirty="0" smtClean="0"/>
              <a:t>]-&gt; </a:t>
            </a:r>
            <a:r>
              <a:rPr lang="zh-TW" altLang="en-US" dirty="0" smtClean="0"/>
              <a:t>虛擬</a:t>
            </a:r>
            <a:r>
              <a:rPr lang="en-US" altLang="zh-TW" dirty="0" smtClean="0"/>
              <a:t>DOM(</a:t>
            </a:r>
            <a:r>
              <a:rPr lang="zh-TW" altLang="en-US" dirty="0" smtClean="0"/>
              <a:t>看長度獎</a:t>
            </a:r>
          </a:p>
          <a:p>
            <a:r>
              <a:rPr lang="zh-TW" altLang="en-US" dirty="0" smtClean="0"/>
              <a:t>我們</a:t>
            </a:r>
            <a:r>
              <a:rPr lang="zh-TW" altLang="en-US" dirty="0"/>
              <a:t>以這個範例來說</a:t>
            </a:r>
            <a:endParaRPr lang="en-US" altLang="zh-TW" dirty="0"/>
          </a:p>
          <a:p>
            <a:r>
              <a:rPr lang="zh-TW" altLang="en-US" dirty="0"/>
              <a:t>如果我們用</a:t>
            </a:r>
            <a:r>
              <a:rPr lang="en-US" altLang="zh-TW" dirty="0"/>
              <a:t>JS</a:t>
            </a:r>
            <a:r>
              <a:rPr lang="zh-TW" altLang="en-US" dirty="0"/>
              <a:t> 的方式來解析 今天我們動態新增一筆資料的時候</a:t>
            </a:r>
            <a:endParaRPr lang="en-US" altLang="zh-TW" dirty="0"/>
          </a:p>
          <a:p>
            <a:r>
              <a:rPr lang="zh-TW" altLang="en-US" dirty="0"/>
              <a:t>我們可能就要找到這個</a:t>
            </a:r>
            <a:r>
              <a:rPr lang="en-US" altLang="zh-TW" dirty="0"/>
              <a:t>div</a:t>
            </a:r>
            <a:r>
              <a:rPr lang="zh-TW" altLang="en-US" dirty="0"/>
              <a:t>在哪裡</a:t>
            </a:r>
            <a:endParaRPr lang="en-US" altLang="zh-TW" dirty="0"/>
          </a:p>
          <a:p>
            <a:r>
              <a:rPr lang="zh-TW" altLang="en-US" dirty="0"/>
              <a:t>資料畫面分離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參考</a:t>
            </a:r>
            <a:r>
              <a:rPr lang="en-US" altLang="zh-TW" dirty="0">
                <a:hlinkClick r:id="rId3"/>
              </a:rPr>
              <a:t>https://medium.com/@brianwu291/raect-series-part2-909205cfa4aa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1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現在我們已經做點餐的功能，接下來我們會想要知道明細</a:t>
            </a:r>
            <a:endParaRPr lang="en-US" altLang="zh-TW" dirty="0"/>
          </a:p>
          <a:p>
            <a:r>
              <a:rPr lang="zh-TW" altLang="en-US" dirty="0"/>
              <a:t>傳統來看這個頁面，我們點名系 瀏覽器會重新整理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9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明細頁的設計變成這樣</a:t>
            </a:r>
            <a:endParaRPr lang="en-US" altLang="zh-TW" dirty="0"/>
          </a:p>
          <a:p>
            <a:r>
              <a:rPr lang="zh-TW" altLang="en-US" dirty="0"/>
              <a:t>這裡就很明顯可以看到元件重用</a:t>
            </a:r>
            <a:endParaRPr lang="en-US" altLang="zh-TW" dirty="0"/>
          </a:p>
          <a:p>
            <a:r>
              <a:rPr lang="zh-TW" altLang="en-US" dirty="0"/>
              <a:t>頁面這一頁不須修改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87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46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87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了解了之後我們就來規畫路由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83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在那之前我們要先了解元件的生命週期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20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元件生命週期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576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常用到的兩個方法</a:t>
            </a:r>
            <a:endParaRPr lang="en-US" altLang="zh-TW" dirty="0"/>
          </a:p>
          <a:p>
            <a:r>
              <a:rPr lang="zh-TW" altLang="en-US" dirty="0"/>
              <a:t>第一次掛載 就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zh-TW" altLang="en-US" dirty="0"/>
              <a:t>更新資料，馬上將資料傳回 </a:t>
            </a:r>
            <a:r>
              <a:rPr lang="en-US" altLang="zh-TW" dirty="0"/>
              <a:t>storage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9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://medium.com/@brianwu291/raect-series-part2-909205cfa4aa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這裡要介紹一下開發 </a:t>
            </a:r>
            <a:r>
              <a:rPr lang="en-US" altLang="zh-TW" dirty="0"/>
              <a:t>react</a:t>
            </a:r>
            <a:r>
              <a:rPr lang="zh-TW" altLang="en-US" dirty="0"/>
              <a:t> 的核心概念</a:t>
            </a:r>
            <a:endParaRPr lang="en-US" altLang="zh-TW" dirty="0"/>
          </a:p>
          <a:p>
            <a:r>
              <a:rPr lang="en-US" altLang="zh-TW" dirty="0"/>
              <a:t>CDD,</a:t>
            </a:r>
            <a:r>
              <a:rPr lang="zh-TW" altLang="en-US" dirty="0"/>
              <a:t> </a:t>
            </a:r>
            <a:r>
              <a:rPr lang="en-US" altLang="zh-TW" dirty="0"/>
              <a:t>Component Driven Development</a:t>
            </a:r>
          </a:p>
          <a:p>
            <a:r>
              <a:rPr lang="zh-TW" altLang="en-US" dirty="0"/>
              <a:t>常常會聽到我們說積木元件積木元件 就是</a:t>
            </a:r>
            <a:r>
              <a:rPr lang="en-US" altLang="zh-TW" dirty="0"/>
              <a:t>component</a:t>
            </a:r>
          </a:p>
          <a:p>
            <a:r>
              <a:rPr lang="zh-TW" altLang="en-US" dirty="0"/>
              <a:t>在開發</a:t>
            </a:r>
            <a:r>
              <a:rPr lang="en-US" altLang="zh-TW" dirty="0"/>
              <a:t>react</a:t>
            </a:r>
            <a:r>
              <a:rPr lang="zh-TW" altLang="en-US" dirty="0"/>
              <a:t> 之前 我們要先把畫面來做切割 </a:t>
            </a:r>
            <a:r>
              <a:rPr lang="en-US" altLang="zh-TW" dirty="0"/>
              <a:t>-&gt;</a:t>
            </a:r>
            <a:r>
              <a:rPr lang="zh-TW" altLang="en-US" dirty="0"/>
              <a:t> 元件化所有畫面</a:t>
            </a:r>
            <a:endParaRPr lang="en-US" altLang="zh-TW" dirty="0"/>
          </a:p>
          <a:p>
            <a:r>
              <a:rPr lang="zh-TW" altLang="en-US" dirty="0"/>
              <a:t>因此我們該注重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AEM</a:t>
            </a:r>
            <a:r>
              <a:rPr lang="zh-TW" altLang="en-US" dirty="0"/>
              <a:t> 的</a:t>
            </a:r>
            <a:r>
              <a:rPr lang="en-US" altLang="zh-TW" dirty="0"/>
              <a:t>user</a:t>
            </a:r>
            <a:r>
              <a:rPr lang="zh-TW" altLang="en-US" dirty="0"/>
              <a:t>在建畫面的時候 透過新增元件組裝版型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https://medium.com/4cats-io/2016-%E5%B9%B4%E3%81%AE%E5%89%8D%E7%AB%AF-%E7%98%8B%E4%BB%80%E9%BA%BC-reactjs-4727a6ecc85a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3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簡介一夏</a:t>
            </a:r>
            <a:endParaRPr lang="en-US" altLang="zh-TW" dirty="0"/>
          </a:p>
          <a:p>
            <a:r>
              <a:rPr lang="zh-TW" altLang="en-US" dirty="0"/>
              <a:t>其實可以將 </a:t>
            </a:r>
            <a:r>
              <a:rPr lang="en-US" altLang="zh-TW" dirty="0"/>
              <a:t>JSX  </a:t>
            </a:r>
            <a:r>
              <a:rPr lang="zh-TW" altLang="en-US" dirty="0"/>
              <a:t>想像成是</a:t>
            </a:r>
            <a:r>
              <a:rPr lang="en-US" altLang="zh-TW" dirty="0" err="1"/>
              <a:t>Js</a:t>
            </a:r>
            <a:r>
              <a:rPr lang="zh-TW" altLang="en-US" dirty="0"/>
              <a:t>跟</a:t>
            </a:r>
            <a:r>
              <a:rPr lang="en-US" altLang="zh-TW" dirty="0"/>
              <a:t>html</a:t>
            </a:r>
            <a:r>
              <a:rPr lang="zh-TW" altLang="en-US" dirty="0"/>
              <a:t>的結合體</a:t>
            </a:r>
            <a:endParaRPr lang="en-US" altLang="zh-TW" dirty="0"/>
          </a:p>
          <a:p>
            <a:r>
              <a:rPr lang="zh-TW" altLang="en-US" dirty="0"/>
              <a:t>在這個類似 </a:t>
            </a:r>
            <a:r>
              <a:rPr lang="en-US" altLang="zh-TW" dirty="0"/>
              <a:t>html</a:t>
            </a:r>
            <a:r>
              <a:rPr lang="zh-TW" altLang="en-US" dirty="0"/>
              <a:t> 的標籤，其實就是</a:t>
            </a:r>
            <a:r>
              <a:rPr lang="en-US" altLang="zh-TW" baseline="0" dirty="0"/>
              <a:t> react</a:t>
            </a:r>
            <a:r>
              <a:rPr lang="zh-TW" altLang="en-US" baseline="0" dirty="0"/>
              <a:t> 的元件 寫法可以是 包起來或單一個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dirty="0">
                <a:hlinkClick r:id="rId3"/>
              </a:rPr>
              <a:t>https://blog.techbridge.cc/2016/04/21/react-jsx-introduction/</a:t>
            </a:r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1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9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接著直接進入 </a:t>
            </a:r>
            <a:r>
              <a:rPr lang="en-US" altLang="zh-TW" dirty="0"/>
              <a:t>react</a:t>
            </a:r>
            <a:r>
              <a:rPr lang="zh-TW" altLang="en-US" baseline="0" dirty="0"/>
              <a:t> 開發者會開發的流程</a:t>
            </a:r>
            <a:endParaRPr lang="en-US" altLang="zh-TW" baseline="0" dirty="0"/>
          </a:p>
          <a:p>
            <a:r>
              <a:rPr lang="zh-TW" altLang="en-US" baseline="0" dirty="0"/>
              <a:t>將元件名</a:t>
            </a:r>
            <a:endParaRPr lang="en-US" altLang="zh-TW" baseline="0" dirty="0"/>
          </a:p>
          <a:p>
            <a:r>
              <a:rPr lang="en-US" altLang="zh-TW" baseline="0" dirty="0"/>
              <a:t>React</a:t>
            </a:r>
            <a:r>
              <a:rPr lang="zh-TW" altLang="en-US" baseline="0" dirty="0"/>
              <a:t> 元件有兩種 </a:t>
            </a:r>
            <a:r>
              <a:rPr lang="en-US" altLang="zh-TW" baseline="0" dirty="0"/>
              <a:t>:</a:t>
            </a:r>
            <a:r>
              <a:rPr lang="zh-TW" altLang="en-US" baseline="0" dirty="0"/>
              <a:t> 聰明元件跟笨物件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8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規劃好後 就可以開始來寫了 還記得我們剛剛說要由小到大</a:t>
            </a:r>
            <a:endParaRPr lang="en-US" altLang="zh-TW" dirty="0"/>
          </a:p>
          <a:p>
            <a:r>
              <a:rPr lang="zh-TW" altLang="en-US" dirty="0"/>
              <a:t>我們先來時做 點餐的品項新增數量功能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0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6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0412_PPT-09.jpg">
            <a:extLst>
              <a:ext uri="{FF2B5EF4-FFF2-40B4-BE49-F238E27FC236}">
                <a16:creationId xmlns:a16="http://schemas.microsoft.com/office/drawing/2014/main" id="{09FC6D3A-BD07-42F5-9B04-C3C91057DF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20DEABF-1479-4D41-9A11-136609DC8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1528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3A2A8E5-DC99-4722-A81B-11FF1757B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3825189"/>
            <a:ext cx="6812545" cy="699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788901F7-7D6E-490D-8F35-4932BC02A9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04311" y="4730162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 lang="zh-TW" altLang="en-US" sz="1067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C73A718F-F706-40D9-8A23-716252935347}" type="datetime1">
              <a:rPr lang="en-US" altLang="zh-TW" smtClean="0"/>
              <a:pPr/>
              <a:t>3/30/2020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5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6B4AB4B5-84DE-4CC1-AC65-6C9E8C4FC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8A72F0A-29DE-4B0C-9338-638BC8B93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0172" y="3048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cc723.github.io/javascript/2017/06/29/es6-native-arra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/stringif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Relationship Id="rId4" Type="http://schemas.openxmlformats.org/officeDocument/2006/relationships/hyperlink" Target="https://developer.mozilla.org/en-US/docs/Web/JavaScript/Reference/Global_Objects/JSON/pars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4cats-io/2016-%E5%B9%B4%E3%81%AE%E5%89%8D%E7%AB%AF-%E7%98%8B%E4%BB%80%E9%BA%BC-reactjs-4727a6ecc85a" TargetMode="External"/><Relationship Id="rId2" Type="http://schemas.openxmlformats.org/officeDocument/2006/relationships/hyperlink" Target="https://medium.com/@brianwu291/raect-series-part2-909205cfa4a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Relationship Id="rId4" Type="http://schemas.openxmlformats.org/officeDocument/2006/relationships/hyperlink" Target="http://projects.wojtekmaj.pl/react-lifecycle-methods-diagr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412_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0ECE1-76AA-475D-A9B9-C3E310F00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2304896"/>
          </a:xfrm>
        </p:spPr>
        <p:txBody>
          <a:bodyPr/>
          <a:lstStyle/>
          <a:p>
            <a:endParaRPr lang="en-US" altLang="zh-TW" b="1" dirty="0" smtClean="0"/>
          </a:p>
          <a:p>
            <a:r>
              <a:rPr lang="en-US" altLang="zh-TW" sz="3200" b="1" dirty="0"/>
              <a:t>React Workshop </a:t>
            </a:r>
            <a:br>
              <a:rPr lang="en-US" altLang="zh-TW" sz="3200" b="1" dirty="0"/>
            </a:br>
            <a:r>
              <a:rPr lang="en-US" altLang="zh-TW" sz="3200" b="1" dirty="0"/>
              <a:t>			</a:t>
            </a:r>
            <a:endParaRPr lang="en-US" altLang="zh-TW" sz="3200" b="1" dirty="0" smtClean="0"/>
          </a:p>
          <a:p>
            <a:r>
              <a:rPr lang="en-US" altLang="zh-TW" sz="3200" b="1" dirty="0"/>
              <a:t>	</a:t>
            </a:r>
            <a:r>
              <a:rPr lang="en-US" altLang="zh-TW" sz="3200" b="1" dirty="0" smtClean="0"/>
              <a:t>	</a:t>
            </a:r>
            <a:r>
              <a:rPr lang="en-US" altLang="zh-TW" sz="3200" b="1" dirty="0" smtClean="0"/>
              <a:t>– </a:t>
            </a:r>
            <a:r>
              <a:rPr lang="en-US" altLang="zh-TW" sz="3200" b="1" dirty="0"/>
              <a:t>Part 1</a:t>
            </a:r>
            <a:endParaRPr lang="zh-TW" altLang="en-US" sz="3200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451D2-7300-4BB3-91C6-58CBCF2F0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4730162"/>
            <a:ext cx="6812545" cy="699679"/>
          </a:xfrm>
        </p:spPr>
        <p:txBody>
          <a:bodyPr/>
          <a:lstStyle/>
          <a:p>
            <a:pPr algn="r"/>
            <a:r>
              <a:rPr lang="en-US" altLang="zh-TW" sz="2133" i="1" dirty="0"/>
              <a:t>Intern</a:t>
            </a:r>
            <a:r>
              <a:rPr lang="en-US" altLang="zh-TW" sz="2133" dirty="0"/>
              <a:t> Jerry Weng</a:t>
            </a:r>
            <a:endParaRPr lang="zh-TW" altLang="en-US" sz="2133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C39E24-41B1-4760-8DC2-88C205345C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A202E4-537F-45EB-BB6D-93973CFE9519}" type="datetime1">
              <a:rPr lang="zh-TW" altLang="en-US" smtClean="0"/>
              <a:t>2020/3/30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41" y="173662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297259" y="555273"/>
            <a:ext cx="10515600" cy="1325563"/>
          </a:xfrm>
        </p:spPr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3742" y="1788263"/>
            <a:ext cx="445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主要的程式碼都在 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 </a:t>
            </a:r>
            <a:r>
              <a:rPr lang="zh-TW" altLang="en-US" sz="3200" dirty="0"/>
              <a:t>這邊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41434" y="4060871"/>
            <a:ext cx="5778896" cy="1617568"/>
            <a:chOff x="3746934" y="2368717"/>
            <a:chExt cx="5778896" cy="16175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BA8F2A-1A61-A541-9712-4074CD5B1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77" y="411230"/>
            <a:ext cx="3876128" cy="57156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8358" y="1131376"/>
            <a:ext cx="5044965" cy="2289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6104" y="1245203"/>
            <a:ext cx="16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index.js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0" y="1891534"/>
            <a:ext cx="11254406" cy="27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" y="89834"/>
            <a:ext cx="10404255" cy="67681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27379" y="2596754"/>
            <a:ext cx="3311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5400" dirty="0">
                <a:solidFill>
                  <a:srgbClr val="FF0000"/>
                </a:solidFill>
              </a:rPr>
              <a:t>建構式</a:t>
            </a:r>
            <a:endParaRPr lang="en-US" altLang="zh-TW" sz="5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5400" dirty="0">
                <a:solidFill>
                  <a:srgbClr val="FF0000"/>
                </a:solidFill>
              </a:rPr>
              <a:t>Render() 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03076" y="621161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將這個元件輸出 讓別人使用</a:t>
            </a:r>
          </a:p>
        </p:txBody>
      </p:sp>
    </p:spTree>
    <p:extLst>
      <p:ext uri="{BB962C8B-B14F-4D97-AF65-F5344CB8AC3E}">
        <p14:creationId xmlns:p14="http://schemas.microsoft.com/office/powerpoint/2010/main" val="101324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的狀態管理員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元件的狀態 </a:t>
            </a:r>
            <a:r>
              <a:rPr lang="en-US" altLang="zh-TW" dirty="0"/>
              <a:t>-&gt; </a:t>
            </a:r>
            <a:r>
              <a:rPr lang="zh-TW" altLang="en-US" dirty="0"/>
              <a:t>狀態也可以理解成</a:t>
            </a:r>
            <a:r>
              <a:rPr lang="zh-TW" altLang="en-US" b="1" dirty="0"/>
              <a:t>資料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6141323" y="4125072"/>
            <a:ext cx="1786186" cy="62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65109" y="3582794"/>
            <a:ext cx="18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React </a:t>
            </a:r>
            <a:r>
              <a:rPr lang="zh-TW" altLang="en-US" sz="2800" b="1" dirty="0"/>
              <a:t>通知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3122167" y="1973444"/>
            <a:ext cx="4276855" cy="3741919"/>
            <a:chOff x="1429870" y="1887915"/>
            <a:chExt cx="4276855" cy="3741919"/>
          </a:xfrm>
        </p:grpSpPr>
        <p:pic>
          <p:nvPicPr>
            <p:cNvPr id="1034" name="Picture 10" descr="「storage icon」的圖片搜尋結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 bwMode="auto">
            <a:xfrm>
              <a:off x="1429870" y="3245223"/>
              <a:ext cx="2411324" cy="2384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2051077" y="2698094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/>
                <a:t>State</a:t>
              </a:r>
              <a:endParaRPr lang="zh-TW" altLang="en-US" sz="3600" b="1" dirty="0"/>
            </a:p>
          </p:txBody>
        </p:sp>
        <p:sp>
          <p:nvSpPr>
            <p:cNvPr id="18" name="弧形 17"/>
            <p:cNvSpPr/>
            <p:nvPr/>
          </p:nvSpPr>
          <p:spPr>
            <a:xfrm rot="7714740">
              <a:off x="3351738" y="2353322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00058" y="2698094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欸欸資料有更新喔</a:t>
              </a:r>
              <a:r>
                <a:rPr lang="en-US" altLang="zh-TW" dirty="0"/>
                <a:t>!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109812" y="2207996"/>
            <a:ext cx="3865195" cy="3093163"/>
            <a:chOff x="6938682" y="2257247"/>
            <a:chExt cx="3865195" cy="3093163"/>
          </a:xfrm>
        </p:grpSpPr>
        <p:grpSp>
          <p:nvGrpSpPr>
            <p:cNvPr id="10" name="群組 9"/>
            <p:cNvGrpSpPr/>
            <p:nvPr/>
          </p:nvGrpSpPr>
          <p:grpSpPr>
            <a:xfrm>
              <a:off x="6938682" y="3524645"/>
              <a:ext cx="3339839" cy="1825765"/>
              <a:chOff x="4966448" y="3460376"/>
              <a:chExt cx="3345391" cy="1828800"/>
            </a:xfrm>
          </p:grpSpPr>
          <p:pic>
            <p:nvPicPr>
              <p:cNvPr id="8" name="Picture 4" descr="「react icon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9" t="6964" r="19801" b="10476"/>
              <a:stretch/>
            </p:blipFill>
            <p:spPr bwMode="auto">
              <a:xfrm>
                <a:off x="4966448" y="3460376"/>
                <a:ext cx="1936378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6678891" y="4704401"/>
                <a:ext cx="1632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Render()</a:t>
                </a:r>
                <a:endParaRPr lang="zh-TW" altLang="en-US" sz="3200" dirty="0"/>
              </a:p>
            </p:txBody>
          </p:sp>
        </p:grpSp>
        <p:sp>
          <p:nvSpPr>
            <p:cNvPr id="23" name="弧形 22"/>
            <p:cNvSpPr/>
            <p:nvPr/>
          </p:nvSpPr>
          <p:spPr>
            <a:xfrm rot="7714740">
              <a:off x="8387062" y="2722654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35545" y="3051055"/>
              <a:ext cx="256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好的</a:t>
              </a:r>
              <a:r>
                <a:rPr lang="en-US" altLang="zh-TW" dirty="0"/>
                <a:t>!</a:t>
              </a:r>
              <a:r>
                <a:rPr lang="zh-TW" altLang="en-US" dirty="0"/>
                <a:t>馬上重新渲染畫面</a:t>
              </a: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26982" y="356895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事件觸發，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資料發生改變</a:t>
            </a:r>
          </a:p>
        </p:txBody>
      </p:sp>
    </p:spTree>
    <p:extLst>
      <p:ext uri="{BB962C8B-B14F-4D97-AF65-F5344CB8AC3E}">
        <p14:creationId xmlns:p14="http://schemas.microsoft.com/office/powerpoint/2010/main" val="314922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的資料管理員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0400"/>
            <a:ext cx="10515600" cy="4351338"/>
          </a:xfrm>
        </p:spPr>
        <p:txBody>
          <a:bodyPr/>
          <a:lstStyle/>
          <a:p>
            <a:r>
              <a:rPr lang="zh-TW" altLang="en-US" dirty="0"/>
              <a:t>如何更改 </a:t>
            </a:r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trike="sngStrike" dirty="0" err="1"/>
              <a:t>this.state.count</a:t>
            </a:r>
            <a:r>
              <a:rPr lang="en-US" altLang="zh-TW" strike="sngStrike" dirty="0"/>
              <a:t> = </a:t>
            </a:r>
            <a:r>
              <a:rPr lang="zh-TW" altLang="en-US" strike="sngStrike" dirty="0"/>
              <a:t>新的值</a:t>
            </a:r>
            <a:r>
              <a:rPr lang="en-US" altLang="zh-TW" dirty="0"/>
              <a:t>(</a:t>
            </a:r>
            <a:r>
              <a:rPr lang="zh-TW" altLang="en-US" dirty="0"/>
              <a:t>錯</a:t>
            </a:r>
            <a:r>
              <a:rPr lang="en-US" altLang="zh-TW" dirty="0"/>
              <a:t>!!)</a:t>
            </a:r>
          </a:p>
          <a:p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中，更改 </a:t>
            </a:r>
            <a:r>
              <a:rPr lang="en-US" altLang="zh-TW" dirty="0"/>
              <a:t>state</a:t>
            </a:r>
            <a:r>
              <a:rPr lang="zh-TW" altLang="en-US" dirty="0"/>
              <a:t> 中，必須呼叫 </a:t>
            </a:r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r>
              <a:rPr lang="zh-TW" altLang="en-US" dirty="0"/>
              <a:t> 函式</a:t>
            </a:r>
            <a:endParaRPr lang="en-US" altLang="zh-TW" dirty="0"/>
          </a:p>
          <a:p>
            <a:pPr lvl="1"/>
            <a:r>
              <a:rPr lang="zh-TW" altLang="en-US" dirty="0"/>
              <a:t>函數中傳入物件</a:t>
            </a:r>
          </a:p>
        </p:txBody>
      </p:sp>
      <p:sp>
        <p:nvSpPr>
          <p:cNvPr id="4" name="矩形 3"/>
          <p:cNvSpPr/>
          <p:nvPr/>
        </p:nvSpPr>
        <p:spPr>
          <a:xfrm>
            <a:off x="1362636" y="4047412"/>
            <a:ext cx="8275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</a:t>
            </a:r>
            <a:r>
              <a:rPr lang="zh-TW" altLang="zh-TW" sz="3600" dirty="0">
                <a:solidFill>
                  <a:srgbClr val="79A522"/>
                </a:solidFill>
                <a:ea typeface="Consolas" panose="020B0609020204030204" pitchFamily="49" charset="0"/>
              </a:rPr>
              <a:t>setState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({</a:t>
            </a:r>
            <a:endParaRPr lang="zh-TW" altLang="zh-TW" sz="3600" dirty="0">
              <a:ea typeface="Consolas" panose="020B0609020204030204" pitchFamily="49" charset="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微軟正黑體" panose="020B0604030504040204" pitchFamily="34" charset="-120"/>
              </a:rPr>
              <a:t>        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total: </a:t>
            </a:r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.state.total</a:t>
            </a:r>
            <a:r>
              <a:rPr lang="zh-TW" altLang="zh-TW" sz="3600" dirty="0">
                <a:solidFill>
                  <a:srgbClr val="F92672"/>
                </a:solidFill>
                <a:ea typeface="Consolas" panose="020B0609020204030204" pitchFamily="49" charset="0"/>
              </a:rPr>
              <a:t>+</a:t>
            </a:r>
            <a:r>
              <a:rPr lang="zh-TW" altLang="zh-TW" sz="3600" dirty="0">
                <a:solidFill>
                  <a:srgbClr val="AE81FF"/>
                </a:solidFill>
                <a:ea typeface="Consolas" panose="020B0609020204030204" pitchFamily="49" charset="0"/>
              </a:rPr>
              <a:t>1</a:t>
            </a:r>
            <a:endParaRPr lang="zh-TW" altLang="zh-TW" sz="3600" dirty="0">
              <a:ea typeface="微軟正黑體" panose="020B0604030504040204" pitchFamily="34" charset="-12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9160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4" y="3528540"/>
            <a:ext cx="7154720" cy="24879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11315" y="5006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開始來元件化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9087" y="1640401"/>
            <a:ext cx="5778896" cy="1617568"/>
            <a:chOff x="3746934" y="2368717"/>
            <a:chExt cx="5778896" cy="161756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996053" y="2515278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48401" y="1824201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568404" y="164581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153719" y="241346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4487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單向資料流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中，資料是單向的，由父親傳遞到兒子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08900" y="3842054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61248" y="3150977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81251" y="2972590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366566" y="3740245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 rot="2918545">
            <a:off x="1667963" y="3860008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8030" y="39322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56418" y="3118779"/>
            <a:ext cx="5224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r>
              <a:rPr lang="zh-TW" altLang="en-US" sz="2400" dirty="0" smtClean="0"/>
              <a:t>是</a:t>
            </a:r>
            <a:r>
              <a:rPr lang="zh-TW" altLang="en-US" sz="2400" dirty="0"/>
              <a:t>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3600" b="1" dirty="0"/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85747" y="4489791"/>
            <a:ext cx="58062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800" dirty="0"/>
              <a:t>負責渲染 </a:t>
            </a:r>
            <a:r>
              <a:rPr lang="en-US" altLang="zh-TW" sz="2800" dirty="0"/>
              <a:t>UI</a:t>
            </a:r>
            <a:r>
              <a:rPr lang="zh-TW" altLang="en-US" sz="2800" dirty="0"/>
              <a:t>，</a:t>
            </a:r>
            <a:endParaRPr lang="en-US" altLang="zh-TW" sz="2800" dirty="0"/>
          </a:p>
          <a:p>
            <a:r>
              <a:rPr lang="zh-TW" altLang="en-US" sz="2800" b="1" i="1" dirty="0">
                <a:solidFill>
                  <a:srgbClr val="FF0000"/>
                </a:solidFill>
              </a:rPr>
              <a:t>不具備 </a:t>
            </a:r>
            <a:r>
              <a:rPr lang="en-US" altLang="zh-TW" sz="2800" b="1" i="1" dirty="0">
                <a:solidFill>
                  <a:srgbClr val="FF0000"/>
                </a:solidFill>
              </a:rPr>
              <a:t>React </a:t>
            </a:r>
            <a:r>
              <a:rPr lang="zh-TW" altLang="en-US" sz="2800" b="1" i="1" dirty="0">
                <a:solidFill>
                  <a:srgbClr val="FF0000"/>
                </a:solidFill>
              </a:rPr>
              <a:t>之中的 狀態 </a:t>
            </a:r>
            <a:r>
              <a:rPr lang="en-US" altLang="zh-TW" sz="2800" b="1" i="1" dirty="0">
                <a:solidFill>
                  <a:srgbClr val="FF0000"/>
                </a:solidFill>
              </a:rPr>
              <a:t>( State )</a:t>
            </a:r>
            <a:r>
              <a:rPr lang="zh-TW" altLang="en-US" dirty="0"/>
              <a:t>。</a:t>
            </a:r>
            <a:r>
              <a:rPr lang="zh-TW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13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的元件間溝通的媒介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那我的 </a:t>
            </a:r>
            <a:r>
              <a:rPr lang="en-US" altLang="zh-TW" dirty="0"/>
              <a:t>Item</a:t>
            </a:r>
            <a:r>
              <a:rPr lang="zh-TW" altLang="en-US" dirty="0"/>
              <a:t> 元件要怎麼取得父親的值</a:t>
            </a:r>
            <a:r>
              <a:rPr lang="en-US" altLang="zh-TW" dirty="0"/>
              <a:t>?</a:t>
            </a:r>
          </a:p>
          <a:p>
            <a:pPr>
              <a:buFontTx/>
              <a:buChar char="-"/>
            </a:pPr>
            <a:r>
              <a:rPr lang="en-US" altLang="zh-TW" dirty="0"/>
              <a:t>&gt; </a:t>
            </a:r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屬性</a:t>
            </a:r>
            <a:r>
              <a:rPr lang="en-US" altLang="zh-TW" dirty="0"/>
              <a:t>:</a:t>
            </a:r>
            <a:r>
              <a:rPr lang="zh-TW" altLang="en-US" dirty="0"/>
              <a:t> 元件的溝通的媒介</a:t>
            </a:r>
            <a:endParaRPr lang="en-US" altLang="zh-TW" dirty="0"/>
          </a:p>
          <a:p>
            <a:pPr lvl="1"/>
            <a:r>
              <a:rPr lang="en-US" altLang="zh-TW" dirty="0"/>
              <a:t>State </a:t>
            </a:r>
            <a:r>
              <a:rPr lang="zh-TW" altLang="en-US" dirty="0"/>
              <a:t>是一層一層傳下去的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將父親元件的 </a:t>
            </a:r>
            <a:r>
              <a:rPr lang="en-US" altLang="zh-TW" dirty="0"/>
              <a:t>state</a:t>
            </a:r>
            <a:r>
              <a:rPr lang="zh-TW" altLang="en-US" dirty="0"/>
              <a:t> 及 方法傳給子元件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82641" y="4810243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34989" y="4119166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354992" y="394077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>
          <a:xfrm>
            <a:off x="3940307" y="470843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2918545">
            <a:off x="2241704" y="4828197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01771" y="49004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</p:spTree>
    <p:extLst>
      <p:ext uri="{BB962C8B-B14F-4D97-AF65-F5344CB8AC3E}">
        <p14:creationId xmlns:p14="http://schemas.microsoft.com/office/powerpoint/2010/main" val="68959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9182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Props</a:t>
            </a:r>
            <a:r>
              <a:rPr lang="zh-TW" altLang="en-US" dirty="0"/>
              <a:t> 的寫法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3016251"/>
            <a:ext cx="67172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可以自訂名稱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駝峰式命名</a:t>
            </a:r>
            <a:r>
              <a:rPr lang="en-US" altLang="zh-TW" sz="2800" b="1" dirty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</a:t>
            </a:r>
            <a:r>
              <a:rPr lang="zh-TW" altLang="en-US" sz="2800" b="1" dirty="0"/>
              <a:t>慣例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名詞 資料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動詞 方法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類似 </a:t>
            </a:r>
            <a:r>
              <a:rPr lang="en-US" altLang="zh-TW" sz="2800" b="1" dirty="0"/>
              <a:t>html</a:t>
            </a:r>
            <a:r>
              <a:rPr lang="zh-TW" altLang="en-US" sz="2800" b="1" dirty="0"/>
              <a:t> 的 屬性 </a:t>
            </a:r>
            <a:r>
              <a:rPr lang="en-US" altLang="zh-TW" sz="2800" b="1" dirty="0"/>
              <a:t>&lt;a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=“#” style=“ ”&gt;</a:t>
            </a:r>
            <a:endParaRPr lang="zh-TW" altLang="en-US" sz="28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183341" y="2402541"/>
            <a:ext cx="770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45107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978590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35047" y="5580662"/>
            <a:ext cx="412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JSX</a:t>
            </a:r>
            <a:r>
              <a:rPr lang="zh-TW" altLang="en-US" sz="2800" dirty="0"/>
              <a:t> 語法 將值傳下去</a:t>
            </a:r>
          </a:p>
        </p:txBody>
      </p:sp>
    </p:spTree>
    <p:extLst>
      <p:ext uri="{BB962C8B-B14F-4D97-AF65-F5344CB8AC3E}">
        <p14:creationId xmlns:p14="http://schemas.microsoft.com/office/powerpoint/2010/main" val="418345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953757" y="925953"/>
            <a:ext cx="10515600" cy="1325563"/>
          </a:xfrm>
        </p:spPr>
        <p:txBody>
          <a:bodyPr/>
          <a:lstStyle/>
          <a:p>
            <a:r>
              <a:rPr lang="zh-TW" altLang="en-US" dirty="0"/>
              <a:t>解析傳過來的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8633"/>
            <a:ext cx="6180884" cy="18528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5973"/>
            <a:ext cx="5057636" cy="40365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5078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解析出來看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595719" y="3155200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595719" y="3513977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748119" y="5010894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632" y="94583"/>
            <a:ext cx="10515600" cy="1325563"/>
          </a:xfrm>
        </p:spPr>
        <p:txBody>
          <a:bodyPr/>
          <a:lstStyle/>
          <a:p>
            <a:r>
              <a:rPr lang="zh-TW" altLang="en-US" dirty="0"/>
              <a:t>超簡介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97321"/>
            <a:ext cx="10515600" cy="4351338"/>
          </a:xfrm>
        </p:spPr>
        <p:txBody>
          <a:bodyPr/>
          <a:lstStyle/>
          <a:p>
            <a:r>
              <a:rPr lang="zh-TW" altLang="en-US" dirty="0"/>
              <a:t>前端框架三巨頭之一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的函式庫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 框架中的 </a:t>
            </a:r>
            <a:r>
              <a:rPr lang="en-US" altLang="zh-TW" dirty="0"/>
              <a:t>View</a:t>
            </a:r>
            <a:r>
              <a:rPr lang="zh-TW" altLang="en-US" dirty="0"/>
              <a:t> 部分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專門</a:t>
            </a:r>
            <a:r>
              <a:rPr lang="zh-TW" altLang="en-US" dirty="0"/>
              <a:t>處理畫面 </a:t>
            </a:r>
            <a:r>
              <a:rPr lang="en-US" altLang="zh-TW" dirty="0"/>
              <a:t>UI</a:t>
            </a:r>
          </a:p>
          <a:p>
            <a:endParaRPr lang="zh-TW" altLang="en-US" dirty="0"/>
          </a:p>
        </p:txBody>
      </p:sp>
      <p:pic>
        <p:nvPicPr>
          <p:cNvPr id="1028" name="Picture 4" descr="「react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97" y="1130142"/>
            <a:ext cx="3144043" cy="22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ue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18" y="28579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angular icon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34" y="3127598"/>
            <a:ext cx="2587898" cy="25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6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142248" y="890130"/>
            <a:ext cx="1494233" cy="1494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父元件</a:t>
            </a:r>
          </a:p>
        </p:txBody>
      </p:sp>
      <p:sp>
        <p:nvSpPr>
          <p:cNvPr id="5" name="橢圓 4"/>
          <p:cNvSpPr/>
          <p:nvPr/>
        </p:nvSpPr>
        <p:spPr>
          <a:xfrm>
            <a:off x="7275782" y="3214254"/>
            <a:ext cx="1494233" cy="14942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6" name="橢圓 5"/>
          <p:cNvSpPr/>
          <p:nvPr/>
        </p:nvSpPr>
        <p:spPr>
          <a:xfrm>
            <a:off x="3056278" y="3045356"/>
            <a:ext cx="1494233" cy="14942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7" name="向右箭號 6"/>
          <p:cNvSpPr/>
          <p:nvPr/>
        </p:nvSpPr>
        <p:spPr>
          <a:xfrm rot="7702784">
            <a:off x="4269828" y="2555791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502108">
            <a:off x="6690976" y="2649370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3832" y="2444444"/>
            <a:ext cx="332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傳遞資料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09993" y="2444444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使用父親的方法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7176" y="3669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元件間的溝通</a:t>
            </a:r>
          </a:p>
        </p:txBody>
      </p:sp>
      <p:sp>
        <p:nvSpPr>
          <p:cNvPr id="10" name="橢圓 5">
            <a:extLst>
              <a:ext uri="{FF2B5EF4-FFF2-40B4-BE49-F238E27FC236}">
                <a16:creationId xmlns:a16="http://schemas.microsoft.com/office/drawing/2014/main" id="{23117A31-D3A3-1B45-9867-96C6E59F5DBA}"/>
              </a:ext>
            </a:extLst>
          </p:cNvPr>
          <p:cNvSpPr/>
          <p:nvPr/>
        </p:nvSpPr>
        <p:spPr>
          <a:xfrm>
            <a:off x="1052330" y="4996857"/>
            <a:ext cx="1494233" cy="14942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11" name="向右箭號 6">
            <a:extLst>
              <a:ext uri="{FF2B5EF4-FFF2-40B4-BE49-F238E27FC236}">
                <a16:creationId xmlns:a16="http://schemas.microsoft.com/office/drawing/2014/main" id="{1189496C-C503-3340-AE10-219435C35F73}"/>
              </a:ext>
            </a:extLst>
          </p:cNvPr>
          <p:cNvSpPr/>
          <p:nvPr/>
        </p:nvSpPr>
        <p:spPr>
          <a:xfrm rot="7702784">
            <a:off x="2396670" y="4695217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活用 </a:t>
            </a:r>
            <a:r>
              <a:rPr lang="en-US" altLang="zh-TW" dirty="0"/>
              <a:t>ES6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解構賦值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37" y="2519036"/>
            <a:ext cx="6453063" cy="29645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8188" y="25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800" b="1" i="1" dirty="0">
                <a:solidFill>
                  <a:srgbClr val="53B0C1"/>
                </a:solidFill>
                <a:ea typeface="Consolas" panose="020B0609020204030204" pitchFamily="49" charset="0"/>
              </a:rPr>
              <a:t>const</a:t>
            </a:r>
            <a:r>
              <a:rPr lang="zh-TW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people = {</a:t>
            </a:r>
            <a:endParaRPr lang="zh-TW" altLang="zh-TW" sz="2800" b="1" dirty="0"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name: "Jerry",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age: 24 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 </a:t>
            </a:r>
          </a:p>
          <a:p>
            <a:r>
              <a:rPr lang="zh-TW" altLang="zh-TW" sz="2800" b="1" i="1" dirty="0">
                <a:solidFill>
                  <a:srgbClr val="53B0C1"/>
                </a:solidFill>
                <a:ea typeface="Consolas" panose="020B0609020204030204" pitchFamily="49" charset="0"/>
              </a:rPr>
              <a:t>const</a:t>
            </a:r>
            <a:r>
              <a:rPr lang="zh-TW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en-US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{</a:t>
            </a: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name, age} = people</a:t>
            </a:r>
            <a:endParaRPr lang="zh-TW" altLang="zh-TW" sz="2800" b="1" dirty="0">
              <a:ea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console.log(name) //Jerry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console.log(age) //24</a:t>
            </a:r>
          </a:p>
        </p:txBody>
      </p:sp>
    </p:spTree>
    <p:extLst>
      <p:ext uri="{BB962C8B-B14F-4D97-AF65-F5344CB8AC3E}">
        <p14:creationId xmlns:p14="http://schemas.microsoft.com/office/powerpoint/2010/main" val="306674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Pure Function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適用於展示物件，搭配 </a:t>
            </a:r>
            <a:r>
              <a:rPr lang="en-US" altLang="zh-TW" dirty="0"/>
              <a:t>ES6</a:t>
            </a:r>
            <a:r>
              <a:rPr lang="zh-TW" altLang="en-US" dirty="0"/>
              <a:t> 箭頭函式</a:t>
            </a:r>
            <a:endParaRPr lang="en-US" altLang="zh-TW" dirty="0"/>
          </a:p>
          <a:p>
            <a:pPr lvl="1"/>
            <a:r>
              <a:rPr lang="zh-TW" altLang="en-US" dirty="0"/>
              <a:t>不用寫建構式</a:t>
            </a:r>
            <a:endParaRPr lang="en-US" altLang="zh-TW" dirty="0"/>
          </a:p>
          <a:p>
            <a:pPr lvl="1"/>
            <a:r>
              <a:rPr lang="zh-TW" altLang="en-US" dirty="0"/>
              <a:t>不用寫 </a:t>
            </a:r>
            <a:r>
              <a:rPr lang="en-US" altLang="zh-TW" dirty="0"/>
              <a:t>render()</a:t>
            </a:r>
            <a:r>
              <a:rPr lang="zh-TW" altLang="en-US" dirty="0"/>
              <a:t> 函式 直接 </a:t>
            </a:r>
            <a:r>
              <a:rPr lang="en-US" altLang="zh-TW" dirty="0"/>
              <a:t>return()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191434"/>
            <a:ext cx="6589059" cy="36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37412" y="1165412"/>
            <a:ext cx="0" cy="455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「bridge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2" name="Picture 4" descr="「bridge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89" y="778206"/>
            <a:ext cx="3194879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「storage icon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3"/>
          <a:stretch/>
        </p:blipFill>
        <p:spPr bwMode="auto">
          <a:xfrm>
            <a:off x="1634026" y="1183341"/>
            <a:ext cx="2411324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55233" y="519081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State</a:t>
            </a:r>
            <a:endParaRPr lang="zh-TW" altLang="en-US" sz="3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14818" y="537010"/>
            <a:ext cx="126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Props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19318" y="371460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資料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狀態管理員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61991" y="37146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元件與元件間的溝通者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358619" y="1211688"/>
            <a:ext cx="5091040" cy="715193"/>
            <a:chOff x="2928878" y="24478"/>
            <a:chExt cx="5091040" cy="715193"/>
          </a:xfrm>
        </p:grpSpPr>
        <p:sp>
          <p:nvSpPr>
            <p:cNvPr id="13" name="橢圓 12"/>
            <p:cNvSpPr/>
            <p:nvPr/>
          </p:nvSpPr>
          <p:spPr>
            <a:xfrm>
              <a:off x="2928878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父</a:t>
              </a:r>
              <a:endParaRPr lang="zh-TW" altLang="en-US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304725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子</a:t>
              </a:r>
              <a:endParaRPr lang="zh-TW" altLang="en-US" b="1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17178" y="4625789"/>
            <a:ext cx="4644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State</a:t>
            </a:r>
            <a:r>
              <a:rPr lang="zh-TW" altLang="en-US" sz="2800" dirty="0"/>
              <a:t> 可以透過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使用</a:t>
            </a:r>
            <a:r>
              <a:rPr lang="en-US" altLang="zh-TW" sz="2800" dirty="0" err="1"/>
              <a:t>setState</a:t>
            </a:r>
            <a:r>
              <a:rPr lang="en-US" altLang="zh-TW" sz="2800" dirty="0"/>
              <a:t>()</a:t>
            </a:r>
            <a:r>
              <a:rPr lang="zh-TW" altLang="en-US" sz="2800" dirty="0"/>
              <a:t> 方法改變 </a:t>
            </a:r>
            <a:r>
              <a:rPr lang="en-US" altLang="zh-TW" sz="2800" dirty="0"/>
              <a:t>State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961991" y="462578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無法自行修改 </a:t>
            </a:r>
            <a:r>
              <a:rPr lang="en-US" altLang="zh-TW" sz="2800" dirty="0"/>
              <a:t>props</a:t>
            </a:r>
            <a:r>
              <a:rPr lang="zh-TW" altLang="en-US" sz="2800" dirty="0"/>
              <a:t> 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需透過父親元件修改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681240" y="5645784"/>
            <a:ext cx="41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恭喜你已經掌握 </a:t>
            </a:r>
            <a:r>
              <a:rPr lang="en-US" altLang="zh-TW" sz="2400" b="1" dirty="0"/>
              <a:t>React</a:t>
            </a:r>
            <a:r>
              <a:rPr lang="zh-TW" altLang="en-US" sz="2400" b="1" dirty="0"/>
              <a:t> 的精隨</a:t>
            </a:r>
          </a:p>
        </p:txBody>
      </p:sp>
    </p:spTree>
    <p:extLst>
      <p:ext uri="{BB962C8B-B14F-4D97-AF65-F5344CB8AC3E}">
        <p14:creationId xmlns:p14="http://schemas.microsoft.com/office/powerpoint/2010/main" val="385591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群組 16">
            <a:extLst>
              <a:ext uri="{FF2B5EF4-FFF2-40B4-BE49-F238E27FC236}">
                <a16:creationId xmlns:a16="http://schemas.microsoft.com/office/drawing/2014/main" id="{15D92C01-FB3C-5447-8C7E-C047C506A7E7}"/>
              </a:ext>
            </a:extLst>
          </p:cNvPr>
          <p:cNvGrpSpPr/>
          <p:nvPr/>
        </p:nvGrpSpPr>
        <p:grpSpPr>
          <a:xfrm>
            <a:off x="222274" y="1532990"/>
            <a:ext cx="5468942" cy="4743012"/>
            <a:chOff x="3479663" y="1079723"/>
            <a:chExt cx="6046167" cy="5243618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007B628A-5B93-5E4B-8A31-598B6CE2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FF37739E-1A6C-BE4C-B2D8-18AA9C60D78C}"/>
                </a:ext>
              </a:extLst>
            </p:cNvPr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9" name="矩形 6">
              <a:extLst>
                <a:ext uri="{FF2B5EF4-FFF2-40B4-BE49-F238E27FC236}">
                  <a16:creationId xmlns:a16="http://schemas.microsoft.com/office/drawing/2014/main" id="{1E17DBCB-BE0B-4A48-8959-C16C29A47263}"/>
                </a:ext>
              </a:extLst>
            </p:cNvPr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7">
              <a:extLst>
                <a:ext uri="{FF2B5EF4-FFF2-40B4-BE49-F238E27FC236}">
                  <a16:creationId xmlns:a16="http://schemas.microsoft.com/office/drawing/2014/main" id="{C178CB9B-BDC6-A845-9DD2-F75E8828DFA6}"/>
                </a:ext>
              </a:extLst>
            </p:cNvPr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E24C9335-56D6-E547-A20E-F4A1A46E9ADC}"/>
                </a:ext>
              </a:extLst>
            </p:cNvPr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9">
              <a:extLst>
                <a:ext uri="{FF2B5EF4-FFF2-40B4-BE49-F238E27FC236}">
                  <a16:creationId xmlns:a16="http://schemas.microsoft.com/office/drawing/2014/main" id="{72F554F6-31D2-3041-A7BA-055872A956A9}"/>
                </a:ext>
              </a:extLst>
            </p:cNvPr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73DA9440-D767-D04B-8105-4EFFE014D2DF}"/>
                </a:ext>
              </a:extLst>
            </p:cNvPr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1">
              <a:extLst>
                <a:ext uri="{FF2B5EF4-FFF2-40B4-BE49-F238E27FC236}">
                  <a16:creationId xmlns:a16="http://schemas.microsoft.com/office/drawing/2014/main" id="{6A74DB43-6E36-054B-B2E1-7099BB5D2D75}"/>
                </a:ext>
              </a:extLst>
            </p:cNvPr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矩形 12">
              <a:extLst>
                <a:ext uri="{FF2B5EF4-FFF2-40B4-BE49-F238E27FC236}">
                  <a16:creationId xmlns:a16="http://schemas.microsoft.com/office/drawing/2014/main" id="{B8668EF2-37A9-9C41-B766-CF5ADB42AADA}"/>
                </a:ext>
              </a:extLst>
            </p:cNvPr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3">
              <a:extLst>
                <a:ext uri="{FF2B5EF4-FFF2-40B4-BE49-F238E27FC236}">
                  <a16:creationId xmlns:a16="http://schemas.microsoft.com/office/drawing/2014/main" id="{876D2912-BE63-814F-BBDE-9A67069C5966}"/>
                </a:ext>
              </a:extLst>
            </p:cNvPr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矩形 14">
              <a:extLst>
                <a:ext uri="{FF2B5EF4-FFF2-40B4-BE49-F238E27FC236}">
                  <a16:creationId xmlns:a16="http://schemas.microsoft.com/office/drawing/2014/main" id="{92E7E600-84B6-8442-BAB5-DB3813918177}"/>
                </a:ext>
              </a:extLst>
            </p:cNvPr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5">
              <a:extLst>
                <a:ext uri="{FF2B5EF4-FFF2-40B4-BE49-F238E27FC236}">
                  <a16:creationId xmlns:a16="http://schemas.microsoft.com/office/drawing/2014/main" id="{ACFB2B48-E467-764B-B77E-B23C938FE341}"/>
                </a:ext>
              </a:extLst>
            </p:cNvPr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D219A7D-1A43-D141-B5A9-E32257DC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44" y="2791268"/>
            <a:ext cx="5207000" cy="3263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DC5490-90C1-724C-9FDE-F59E2DE4B79F}"/>
              </a:ext>
            </a:extLst>
          </p:cNvPr>
          <p:cNvSpPr txBox="1"/>
          <p:nvPr/>
        </p:nvSpPr>
        <p:spPr>
          <a:xfrm>
            <a:off x="6302244" y="1740441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step-3-homework</a:t>
            </a:r>
          </a:p>
          <a:p>
            <a:r>
              <a:rPr lang="zh-CN" altLang="en-US" sz="2400" dirty="0"/>
              <a:t>已經先把</a:t>
            </a:r>
            <a:r>
              <a:rPr lang="zh-TW" altLang="en-US" sz="2400" dirty="0"/>
              <a:t> </a:t>
            </a:r>
            <a:r>
              <a:rPr lang="en-US" altLang="zh-TW" sz="2400" dirty="0"/>
              <a:t>HTML </a:t>
            </a:r>
            <a:r>
              <a:rPr lang="zh-CN" altLang="en-US" sz="2400" dirty="0"/>
              <a:t>架構設計出來了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0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DC487-D920-4244-A9F8-827AB00EAA86}"/>
              </a:ext>
            </a:extLst>
          </p:cNvPr>
          <p:cNvSpPr txBox="1"/>
          <p:nvPr/>
        </p:nvSpPr>
        <p:spPr>
          <a:xfrm>
            <a:off x="838200" y="1690688"/>
            <a:ext cx="56538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資料要在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App.js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這個檔案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試試看怎麼傳給子元件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展示元件試著透過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 function component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來設計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B960B-97BF-7B4E-B4CE-F54B79609183}"/>
              </a:ext>
            </a:extLst>
          </p:cNvPr>
          <p:cNvSpPr txBox="1"/>
          <p:nvPr/>
        </p:nvSpPr>
        <p:spPr>
          <a:xfrm>
            <a:off x="5895109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提示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資料的流向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6D5F-EBAC-B84A-A58B-37B37B91AAE5}"/>
              </a:ext>
            </a:extLst>
          </p:cNvPr>
          <p:cNvSpPr/>
          <p:nvPr/>
        </p:nvSpPr>
        <p:spPr>
          <a:xfrm>
            <a:off x="8506690" y="2159885"/>
            <a:ext cx="2563091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App.js</a:t>
            </a:r>
            <a:endParaRPr lang="en-US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96853-30B3-734D-BDFE-1772807C2399}"/>
              </a:ext>
            </a:extLst>
          </p:cNvPr>
          <p:cNvSpPr/>
          <p:nvPr/>
        </p:nvSpPr>
        <p:spPr>
          <a:xfrm>
            <a:off x="8506691" y="3429000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ShowItem.js</a:t>
            </a:r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6B6C-7A67-5641-BF06-0768FE6D354F}"/>
              </a:ext>
            </a:extLst>
          </p:cNvPr>
          <p:cNvSpPr/>
          <p:nvPr/>
        </p:nvSpPr>
        <p:spPr>
          <a:xfrm>
            <a:off x="8506691" y="4698115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Item.js</a:t>
            </a:r>
            <a:endParaRPr lang="en-US" sz="2800" b="1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2EA3B73-6C42-D142-87AB-1A1A406CDC82}"/>
              </a:ext>
            </a:extLst>
          </p:cNvPr>
          <p:cNvSpPr/>
          <p:nvPr/>
        </p:nvSpPr>
        <p:spPr>
          <a:xfrm>
            <a:off x="7758545" y="2144174"/>
            <a:ext cx="568037" cy="3023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B61B6-5027-4F49-8384-13747617CBDE}"/>
              </a:ext>
            </a:extLst>
          </p:cNvPr>
          <p:cNvSpPr txBox="1"/>
          <p:nvPr/>
        </p:nvSpPr>
        <p:spPr>
          <a:xfrm>
            <a:off x="858382" y="4475452"/>
            <a:ext cx="7335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提醒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記得要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元件才能使用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JSX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是保留字，要使用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className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64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947304F2-E2D1-4CE4-B6C4-95242EE2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927676" y="4428556"/>
            <a:ext cx="51860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sz="2400" dirty="0"/>
              <a:t>是展示物件的容器，常不具備畫面。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2400" b="1" dirty="0"/>
              <a:t>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857207" y="1819426"/>
            <a:ext cx="5256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負責渲染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不具備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React </a:t>
            </a:r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之中的 </a:t>
            </a:r>
            <a:r>
              <a:rPr lang="zh-TW" altLang="en-US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 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State 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44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57" y="-22565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作業一：來檢視一下資料的流向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9" y="1443224"/>
            <a:ext cx="8827938" cy="11421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0319" y="907398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App.js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0319" y="2747214"/>
            <a:ext cx="197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ShowItem.js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0319" y="4172741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Item.js</a:t>
            </a:r>
            <a:endParaRPr lang="zh-TW" altLang="en-US" sz="2800" dirty="0"/>
          </a:p>
        </p:txBody>
      </p:sp>
      <p:sp>
        <p:nvSpPr>
          <p:cNvPr id="10" name="向下箭號 9"/>
          <p:cNvSpPr/>
          <p:nvPr/>
        </p:nvSpPr>
        <p:spPr>
          <a:xfrm>
            <a:off x="11436775" y="798345"/>
            <a:ext cx="640976" cy="5755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9" y="3277626"/>
            <a:ext cx="10259438" cy="7124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000" y="4342530"/>
            <a:ext cx="5642976" cy="221124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5323" y="3764989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805573" y="3821252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924411" y="3803510"/>
            <a:ext cx="855195" cy="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0750" y="4866612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這邊特別打不同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是為了讓大家了解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的流向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實作的時候通常會給一樣的名稱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0652" y="89647"/>
            <a:ext cx="10515600" cy="1325563"/>
          </a:xfrm>
        </p:spPr>
        <p:txBody>
          <a:bodyPr/>
          <a:lstStyle/>
          <a:p>
            <a:r>
              <a:rPr lang="en-US" altLang="zh-TW" dirty="0"/>
              <a:t>Let‘s learn by Doing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4791240" cy="48060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29440" y="195870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簡單的點餐系統</a:t>
            </a:r>
          </a:p>
        </p:txBody>
      </p:sp>
    </p:spTree>
    <p:extLst>
      <p:ext uri="{BB962C8B-B14F-4D97-AF65-F5344CB8AC3E}">
        <p14:creationId xmlns:p14="http://schemas.microsoft.com/office/powerpoint/2010/main" val="85144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</a:t>
            </a:r>
            <a:r>
              <a:rPr lang="zh-TW" altLang="en-US" dirty="0"/>
              <a:t> 上的資料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點餐</a:t>
            </a:r>
            <a:r>
              <a:rPr lang="en-US" altLang="zh-TW" dirty="0"/>
              <a:t>&amp;</a:t>
            </a:r>
            <a:r>
              <a:rPr lang="zh-TW" altLang="en-US" dirty="0"/>
              <a:t>明細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思考 </a:t>
            </a:r>
            <a:r>
              <a:rPr lang="en-US" altLang="zh-TW" dirty="0"/>
              <a:t>-&gt; </a:t>
            </a:r>
            <a:r>
              <a:rPr lang="zh-TW" altLang="en-US" dirty="0"/>
              <a:t>這裡的資料有需要給非 </a:t>
            </a:r>
            <a:r>
              <a:rPr lang="en-US" altLang="zh-TW" dirty="0"/>
              <a:t>menu</a:t>
            </a:r>
            <a:r>
              <a:rPr lang="zh-TW" altLang="en-US" dirty="0"/>
              <a:t> 的元件使用嗎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05CB4-0814-9743-8C21-B55E682F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5" y="3597275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5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 </a:t>
            </a:r>
            <a:r>
              <a:rPr lang="en-US" altLang="zh-TW" dirty="0"/>
              <a:t>-&gt; </a:t>
            </a:r>
            <a:r>
              <a:rPr lang="zh-TW" altLang="en-US" dirty="0"/>
              <a:t>列出陣列元素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在前端，開發的時候很常處理陣列元素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7529" y="3068420"/>
            <a:ext cx="44935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map() </a:t>
            </a:r>
            <a:r>
              <a:rPr lang="zh-TW" altLang="en-US" sz="2800" dirty="0"/>
              <a:t>方法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針對陣列的每個元件去處理</a:t>
            </a:r>
            <a:endParaRPr lang="en-US" altLang="zh-TW" sz="2800" dirty="0"/>
          </a:p>
          <a:p>
            <a:r>
              <a:rPr lang="zh-TW" altLang="en-US" sz="2800" dirty="0"/>
              <a:t>處理完後返回陣列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-&gt;</a:t>
            </a:r>
            <a:r>
              <a:rPr lang="zh-TW" altLang="en-US" sz="2800" dirty="0"/>
              <a:t> 常用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1)</a:t>
            </a:r>
            <a:r>
              <a:rPr lang="zh-TW" altLang="en-US" sz="2800" dirty="0"/>
              <a:t>列出每個元素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2)</a:t>
            </a:r>
            <a:r>
              <a:rPr lang="zh-TW" altLang="en-US" sz="2800" dirty="0"/>
              <a:t>針對特定條件，修改元素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426196"/>
            <a:ext cx="8283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https://wcc723.github.io/javascript/2017/06/29/es6-native-array/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45538" y="3320625"/>
            <a:ext cx="47135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寫法</a:t>
            </a:r>
            <a:r>
              <a:rPr lang="en-US" altLang="zh-TW" sz="2400" dirty="0"/>
              <a:t>:</a:t>
            </a:r>
          </a:p>
          <a:p>
            <a:endParaRPr lang="en-US" altLang="zh-TW" sz="2400" dirty="0"/>
          </a:p>
          <a:p>
            <a:r>
              <a:rPr lang="zh-TW" altLang="en-US" sz="2400" dirty="0"/>
              <a:t>陣列</a:t>
            </a:r>
            <a:r>
              <a:rPr lang="en-US" altLang="zh-TW" sz="2400" dirty="0"/>
              <a:t>.map(function(element, index){</a:t>
            </a:r>
          </a:p>
          <a:p>
            <a:r>
              <a:rPr lang="en-US" altLang="zh-TW" sz="2400" dirty="0"/>
              <a:t>    return</a:t>
            </a:r>
          </a:p>
          <a:p>
            <a:r>
              <a:rPr lang="en-US" altLang="zh-TW" sz="2400" dirty="0"/>
              <a:t>})</a:t>
            </a:r>
          </a:p>
          <a:p>
            <a:endParaRPr lang="en-US" altLang="zh-TW" sz="2400" dirty="0"/>
          </a:p>
          <a:p>
            <a:r>
              <a:rPr lang="en-US" altLang="zh-TW" sz="2400" dirty="0"/>
              <a:t>//element</a:t>
            </a:r>
            <a:r>
              <a:rPr lang="zh-TW" altLang="en-US" sz="2400" dirty="0"/>
              <a:t> 代表陣列裡每個元素</a:t>
            </a:r>
            <a:endParaRPr lang="en-US" altLang="zh-TW" sz="2400" dirty="0"/>
          </a:p>
          <a:p>
            <a:r>
              <a:rPr lang="en-US" altLang="zh-TW" sz="2400" dirty="0"/>
              <a:t>//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代表索引值</a:t>
            </a:r>
          </a:p>
        </p:txBody>
      </p:sp>
    </p:spTree>
    <p:extLst>
      <p:ext uri="{BB962C8B-B14F-4D97-AF65-F5344CB8AC3E}">
        <p14:creationId xmlns:p14="http://schemas.microsoft.com/office/powerpoint/2010/main" val="248180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76" y="3823446"/>
            <a:ext cx="6228790" cy="28177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507598"/>
            <a:ext cx="338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MenuList</a:t>
            </a:r>
            <a:r>
              <a:rPr lang="zh-TW" altLang="en-US" sz="2400" dirty="0"/>
              <a:t> 管理的資料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1311290" y="4718260"/>
            <a:ext cx="225910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268807" y="5355197"/>
            <a:ext cx="13267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91070" y="3724416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特別要注意，使用 </a:t>
            </a:r>
            <a:r>
              <a:rPr lang="en-US" altLang="zh-TW" dirty="0"/>
              <a:t>map </a:t>
            </a:r>
            <a:r>
              <a:rPr lang="zh-TW" altLang="en-US" dirty="0"/>
              <a:t>函數印出所有元件的時候，</a:t>
            </a:r>
            <a:endParaRPr lang="en-US" altLang="zh-TW" dirty="0"/>
          </a:p>
          <a:p>
            <a:r>
              <a:rPr lang="zh-TW" altLang="en-US" dirty="0"/>
              <a:t>要記得也把 </a:t>
            </a:r>
            <a:r>
              <a:rPr lang="en-US" altLang="zh-TW" dirty="0"/>
              <a:t>index</a:t>
            </a:r>
            <a:r>
              <a:rPr lang="zh-TW" altLang="en-US" dirty="0"/>
              <a:t> 透過 </a:t>
            </a:r>
            <a:r>
              <a:rPr lang="en-US" altLang="zh-TW" dirty="0"/>
              <a:t>key </a:t>
            </a:r>
            <a:r>
              <a:rPr lang="zh-TW" altLang="en-US" dirty="0"/>
              <a:t>屬性傳下去</a:t>
            </a:r>
            <a:endParaRPr lang="en-US" altLang="zh-TW" dirty="0"/>
          </a:p>
          <a:p>
            <a:r>
              <a:rPr lang="zh-TW" altLang="en-US" dirty="0"/>
              <a:t>且 </a:t>
            </a:r>
            <a:r>
              <a:rPr lang="en-US" altLang="zh-TW" dirty="0"/>
              <a:t>key</a:t>
            </a:r>
            <a:r>
              <a:rPr lang="zh-TW" altLang="en-US" dirty="0"/>
              <a:t> 不能更名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31" y="4911291"/>
            <a:ext cx="4589340" cy="693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2F3D2-F4D7-2F4E-9392-A80443E12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5" y="216768"/>
            <a:ext cx="237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存在瀏覽器，過一段時間會消失</a:t>
            </a:r>
            <a:endParaRPr lang="en-US" altLang="zh-TW" dirty="0"/>
          </a:p>
          <a:p>
            <a:r>
              <a:rPr lang="zh-TW" altLang="en-US" dirty="0"/>
              <a:t>寫法</a:t>
            </a:r>
            <a:endParaRPr lang="en-US" altLang="zh-TW" dirty="0"/>
          </a:p>
          <a:p>
            <a:r>
              <a:rPr lang="zh-TW" altLang="en-US" dirty="0"/>
              <a:t>存入 </a:t>
            </a:r>
            <a:r>
              <a:rPr lang="en-US" altLang="zh-TW" dirty="0" err="1"/>
              <a:t>localstroage</a:t>
            </a:r>
            <a:endParaRPr lang="en-US" altLang="zh-TW" dirty="0"/>
          </a:p>
          <a:p>
            <a:pPr lvl="1"/>
            <a:r>
              <a:rPr lang="en-US" altLang="zh-TW" dirty="0" err="1"/>
              <a:t>localStorage.setItem</a:t>
            </a:r>
            <a:r>
              <a:rPr lang="en-US" altLang="zh-TW" dirty="0"/>
              <a:t>(key, value) // key, value</a:t>
            </a:r>
            <a:r>
              <a:rPr lang="zh-TW" altLang="en-US" dirty="0"/>
              <a:t> 都要是字串</a:t>
            </a:r>
            <a:endParaRPr lang="en-US" altLang="zh-TW" dirty="0"/>
          </a:p>
          <a:p>
            <a:r>
              <a:rPr lang="zh-TW" altLang="en-US" dirty="0"/>
              <a:t>取出</a:t>
            </a:r>
            <a:endParaRPr lang="en-US" altLang="zh-TW" dirty="0"/>
          </a:p>
          <a:p>
            <a:pPr lvl="1"/>
            <a:r>
              <a:rPr lang="en-US" altLang="zh-TW" dirty="0" err="1"/>
              <a:t>localStorage.getItem</a:t>
            </a:r>
            <a:r>
              <a:rPr lang="en-US" altLang="zh-TW" dirty="0"/>
              <a:t>(key)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傳入 </a:t>
            </a:r>
            <a:r>
              <a:rPr lang="en-US" altLang="zh-TW" dirty="0"/>
              <a:t>JSON</a:t>
            </a:r>
            <a:r>
              <a:rPr lang="zh-TW" altLang="en-US" dirty="0"/>
              <a:t> 物件 </a:t>
            </a:r>
            <a:endParaRPr lang="en-US" altLang="zh-TW" dirty="0"/>
          </a:p>
          <a:p>
            <a:r>
              <a:rPr lang="zh-TW" altLang="en-US" dirty="0"/>
              <a:t>透過 </a:t>
            </a:r>
            <a:r>
              <a:rPr lang="en-US" altLang="zh-TW" b="1" dirty="0" err="1">
                <a:hlinkClick r:id="rId3"/>
              </a:rPr>
              <a:t>JSON.stringify</a:t>
            </a:r>
            <a:r>
              <a:rPr lang="en-US" altLang="zh-TW" b="1" dirty="0">
                <a:hlinkClick r:id="rId3"/>
              </a:rPr>
              <a:t>()</a:t>
            </a:r>
            <a:r>
              <a:rPr lang="zh-TW" altLang="en-US" dirty="0"/>
              <a:t> 方法，將要儲存的資料轉換為 </a:t>
            </a:r>
            <a:r>
              <a:rPr lang="en-US" altLang="zh-TW" dirty="0"/>
              <a:t>JSON </a:t>
            </a:r>
            <a:r>
              <a:rPr lang="zh-TW" altLang="en-US" dirty="0"/>
              <a:t>格式的字串；要取出資料時，再透過 </a:t>
            </a:r>
            <a:r>
              <a:rPr lang="en-US" altLang="zh-TW" b="1" dirty="0" err="1">
                <a:hlinkClick r:id="rId4"/>
              </a:rPr>
              <a:t>JSON.parse</a:t>
            </a:r>
            <a:r>
              <a:rPr lang="en-US" altLang="zh-TW" b="1" dirty="0">
                <a:hlinkClick r:id="rId4"/>
              </a:rPr>
              <a:t>()</a:t>
            </a:r>
            <a:r>
              <a:rPr lang="zh-TW" altLang="en-US" b="1" dirty="0"/>
              <a:t> </a:t>
            </a:r>
            <a:r>
              <a:rPr lang="zh-TW" altLang="en-US" dirty="0"/>
              <a:t>方法，將資料轉換回原本的格式：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7107" y="6488668"/>
            <a:ext cx="205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https://medium.com/%E9%BA%A5%E5%85%8B%E7%9A%84%E5%8D%8A%E8%B7%AF%E5%87%BA%E5%AE%B6%E7%AD%86%E8%A8%98/javascript-localstorage-%E7%9A%84%E4%BD%BF%E7%94%A8-e0da6f402453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720"/>
            <a:ext cx="9994611" cy="34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 </a:t>
            </a:r>
            <a:r>
              <a:rPr lang="en-US" altLang="zh-TW" dirty="0"/>
              <a:t>Route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38200" y="1476953"/>
            <a:ext cx="6046167" cy="5243618"/>
            <a:chOff x="3479663" y="1079723"/>
            <a:chExt cx="6046167" cy="524361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256329" y="2087586"/>
            <a:ext cx="5709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SPA</a:t>
            </a:r>
            <a:r>
              <a:rPr lang="zh-TW" altLang="en-US" sz="3200" dirty="0"/>
              <a:t>（</a:t>
            </a:r>
            <a:r>
              <a:rPr lang="en-US" altLang="zh-TW" sz="3200" dirty="0"/>
              <a:t>Single Page Application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不會重新整理網頁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使用體驗接近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92119" y="582685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在使用路由之前，我們先來建好明細頁面</a:t>
            </a:r>
          </a:p>
        </p:txBody>
      </p:sp>
    </p:spTree>
    <p:extLst>
      <p:ext uri="{BB962C8B-B14F-4D97-AF65-F5344CB8AC3E}">
        <p14:creationId xmlns:p14="http://schemas.microsoft.com/office/powerpoint/2010/main" val="54914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3"/>
          <p:cNvSpPr>
            <a:spLocks noGrp="1"/>
          </p:cNvSpPr>
          <p:nvPr>
            <p:ph type="title"/>
          </p:nvPr>
        </p:nvSpPr>
        <p:spPr>
          <a:xfrm>
            <a:off x="134954" y="-148899"/>
            <a:ext cx="10515600" cy="1325563"/>
          </a:xfrm>
        </p:spPr>
        <p:txBody>
          <a:bodyPr/>
          <a:lstStyle/>
          <a:p>
            <a:r>
              <a:rPr lang="zh-TW" altLang="en-US" dirty="0"/>
              <a:t>頁面規劃變成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37690" y="888873"/>
            <a:ext cx="11858372" cy="5883260"/>
            <a:chOff x="237690" y="888873"/>
            <a:chExt cx="11858372" cy="5883260"/>
          </a:xfrm>
        </p:grpSpPr>
        <p:grpSp>
          <p:nvGrpSpPr>
            <p:cNvPr id="4" name="群組 3"/>
            <p:cNvGrpSpPr/>
            <p:nvPr/>
          </p:nvGrpSpPr>
          <p:grpSpPr>
            <a:xfrm>
              <a:off x="6049895" y="1942916"/>
              <a:ext cx="6046167" cy="4806074"/>
              <a:chOff x="3479663" y="1517267"/>
              <a:chExt cx="6046167" cy="480607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871659" y="3463065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358900" y="4383515"/>
              <a:ext cx="3756294" cy="512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1300" y="3365500"/>
              <a:ext cx="452520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519776" y="1966059"/>
              <a:ext cx="5384150" cy="4806074"/>
              <a:chOff x="3479663" y="1517267"/>
              <a:chExt cx="5384150" cy="480607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663" y="1517267"/>
                <a:ext cx="4791240" cy="4806074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3846786" y="1664498"/>
                <a:ext cx="4067504" cy="8106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75283" y="1784089"/>
                <a:ext cx="1881374" cy="53344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5047315" y="2069060"/>
                <a:ext cx="1048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C000"/>
                    </a:solidFill>
                  </a:rPr>
                  <a:t>Menu</a:t>
                </a:r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41531" y="2552517"/>
                <a:ext cx="4067504" cy="136532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096000" y="3089323"/>
                <a:ext cx="855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B050"/>
                    </a:solidFill>
                  </a:rPr>
                  <a:t>Item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149891" y="2815163"/>
                <a:ext cx="1946109" cy="6532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7209642" y="3410193"/>
                <a:ext cx="1654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err="1">
                    <a:solidFill>
                      <a:srgbClr val="92D050"/>
                    </a:solidFill>
                  </a:rPr>
                  <a:t>ShowItem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41531" y="4048498"/>
                <a:ext cx="4067504" cy="45301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9444" y="4498363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Done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6700" y="931680"/>
              <a:ext cx="11829362" cy="581731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37690" y="931680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7030A0"/>
                  </a:solidFill>
                </a:rPr>
                <a:t>App</a:t>
              </a:r>
              <a:endParaRPr lang="zh-TW" altLang="en-US" sz="28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1763" y="4435077"/>
              <a:ext cx="403012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8784" y="3330036"/>
              <a:ext cx="600298" cy="460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74829" y="2045974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 flipV="1">
              <a:off x="685800" y="2944751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6094037" y="2035813"/>
              <a:ext cx="4791240" cy="888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/>
            <p:cNvCxnSpPr/>
            <p:nvPr/>
          </p:nvCxnSpPr>
          <p:spPr>
            <a:xfrm flipV="1">
              <a:off x="6203965" y="2919404"/>
              <a:ext cx="4483100" cy="4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6137725" y="2293579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Detail</a:t>
              </a:r>
              <a:endParaRPr lang="zh-TW" altLang="en-US" sz="32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75233" y="2364984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Order</a:t>
              </a:r>
              <a:endParaRPr lang="zh-TW" altLang="en-US" sz="32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00278" y="888873"/>
              <a:ext cx="5245237" cy="1341835"/>
              <a:chOff x="4982965" y="493664"/>
              <a:chExt cx="5245237" cy="1341835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4982965" y="493664"/>
                <a:ext cx="5245237" cy="1341835"/>
                <a:chOff x="3479663" y="1250445"/>
                <a:chExt cx="5245237" cy="1341835"/>
              </a:xfrm>
            </p:grpSpPr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8518"/>
                <a:stretch/>
              </p:blipFill>
              <p:spPr>
                <a:xfrm>
                  <a:off x="3479663" y="1517267"/>
                  <a:ext cx="4791240" cy="1032455"/>
                </a:xfrm>
                <a:prstGeom prst="rect">
                  <a:avLst/>
                </a:prstGeom>
              </p:spPr>
            </p:pic>
            <p:sp>
              <p:nvSpPr>
                <p:cNvPr id="54" name="矩形 53"/>
                <p:cNvSpPr/>
                <p:nvPr/>
              </p:nvSpPr>
              <p:spPr>
                <a:xfrm>
                  <a:off x="3846786" y="1664498"/>
                  <a:ext cx="4067504" cy="81068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7186530" y="1250445"/>
                  <a:ext cx="15383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err="1">
                      <a:solidFill>
                        <a:srgbClr val="FF0000"/>
                      </a:solidFill>
                    </a:rPr>
                    <a:t>MenuList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875283" y="1784089"/>
                  <a:ext cx="1881374" cy="53344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5047315" y="2069060"/>
                  <a:ext cx="10486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srgbClr val="FFC000"/>
                      </a:solidFill>
                    </a:rPr>
                    <a:t>Menu</a:t>
                  </a:r>
                  <a:endParaRPr lang="zh-TW" altLang="en-US" sz="28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64" name="直線接點 63"/>
              <p:cNvCxnSpPr/>
              <p:nvPr/>
            </p:nvCxnSpPr>
            <p:spPr>
              <a:xfrm flipV="1">
                <a:off x="5163521" y="1780390"/>
                <a:ext cx="4483100" cy="44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5021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749800"/>
            <a:ext cx="895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TW" sz="2400" dirty="0" err="1" smtClean="0">
                <a:solidFill>
                  <a:srgbClr val="333333"/>
                </a:solidFill>
                <a:latin typeface="+mj-lt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用來包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 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Route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+mj-lt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path </a:t>
            </a:r>
            <a:r>
              <a:rPr lang="zh-TW" altLang="en-US" sz="2400" dirty="0" smtClean="0">
                <a:solidFill>
                  <a:srgbClr val="333333"/>
                </a:solidFill>
                <a:latin typeface="+mj-lt"/>
              </a:rPr>
              <a:t>路徑</a:t>
            </a:r>
            <a:endParaRPr lang="en-US" altLang="zh-TW" sz="2400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Link</a:t>
            </a:r>
            <a:endParaRPr lang="en-US" altLang="zh-TW" sz="32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 smtClean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23217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1085850" y="1690688"/>
            <a:ext cx="8953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92672"/>
                </a:solidFill>
                <a:ea typeface="Consolas" panose="020B0609020204030204" pitchFamily="49" charset="0"/>
              </a:rPr>
              <a:t>引入</a:t>
            </a:r>
            <a:endParaRPr lang="en-US" altLang="zh-TW" sz="3200" dirty="0">
              <a:solidFill>
                <a:srgbClr val="F92672"/>
              </a:solidFill>
              <a:ea typeface="Consolas" panose="020B0609020204030204" pitchFamily="49" charset="0"/>
            </a:endParaRPr>
          </a:p>
          <a:p>
            <a:r>
              <a:rPr lang="zh-TW" altLang="zh-TW" sz="3200" dirty="0">
                <a:solidFill>
                  <a:srgbClr val="F92672"/>
                </a:solidFill>
                <a:ea typeface="Consolas" panose="020B0609020204030204" pitchFamily="49" charset="0"/>
              </a:rPr>
              <a:t>import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 {</a:t>
            </a:r>
            <a:endParaRPr lang="zh-TW" altLang="zh-TW" sz="3200" dirty="0">
              <a:ea typeface="Consolas" panose="020B0609020204030204" pitchFamily="49" charset="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BrowserRouter,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Switch,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微軟正黑體" panose="020B0604030504040204" pitchFamily="34" charset="-120"/>
              </a:rPr>
              <a:t>  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Route</a:t>
            </a:r>
            <a:endParaRPr lang="zh-TW" altLang="zh-TW" sz="3200" dirty="0">
              <a:solidFill>
                <a:srgbClr val="979793"/>
              </a:solidFill>
              <a:ea typeface="微軟正黑體" panose="020B0604030504040204" pitchFamily="34" charset="-120"/>
            </a:endParaRPr>
          </a:p>
          <a:p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} </a:t>
            </a:r>
            <a:r>
              <a:rPr lang="zh-TW" altLang="zh-TW" sz="3200" dirty="0">
                <a:solidFill>
                  <a:srgbClr val="F92672"/>
                </a:solidFill>
                <a:ea typeface="Consolas" panose="020B0609020204030204" pitchFamily="49" charset="0"/>
              </a:rPr>
              <a:t>from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zh-TW" altLang="zh-TW" sz="3200" dirty="0">
                <a:solidFill>
                  <a:srgbClr val="9F9850"/>
                </a:solidFill>
                <a:ea typeface="Consolas" panose="020B0609020204030204" pitchFamily="49" charset="0"/>
              </a:rPr>
              <a:t>'react-router-dom'</a:t>
            </a:r>
            <a:r>
              <a:rPr lang="zh-TW" altLang="zh-TW" sz="3200" dirty="0">
                <a:solidFill>
                  <a:srgbClr val="979793"/>
                </a:solidFill>
                <a:ea typeface="Consolas" panose="020B0609020204030204" pitchFamily="49" charset="0"/>
              </a:rPr>
              <a:t>;</a:t>
            </a:r>
            <a:endParaRPr lang="zh-TW" altLang="zh-TW" sz="3200" dirty="0">
              <a:effectLst/>
              <a:ea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78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386603" y="1690688"/>
            <a:ext cx="895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四元素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TW" sz="2400" dirty="0" err="1" smtClean="0">
                <a:solidFill>
                  <a:srgbClr val="333333"/>
                </a:solidFill>
                <a:latin typeface="+mj-lt"/>
              </a:rPr>
              <a:t>BrowserRouter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-apple-system"/>
              </a:rPr>
              <a:t>路由的基本，包在最外層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用來包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 </a:t>
            </a:r>
            <a:r>
              <a:rPr lang="en-US" altLang="zh-TW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 </a:t>
            </a:r>
            <a:r>
              <a:rPr lang="zh-TW" altLang="en-US" sz="2400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外不能有其他元素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 Route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指路，告訴那些連結要連到哪個 </a:t>
            </a:r>
            <a:r>
              <a:rPr lang="en-US" altLang="zh-TW" sz="2400" dirty="0" err="1">
                <a:solidFill>
                  <a:srgbClr val="333333"/>
                </a:solidFill>
                <a:latin typeface="+mj-lt"/>
              </a:rPr>
              <a:t>Componemt</a:t>
            </a:r>
            <a:endParaRPr lang="en-US" altLang="zh-TW" sz="24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exact </a:t>
            </a:r>
            <a:r>
              <a:rPr lang="zh-TW" altLang="en-US" sz="2400" dirty="0">
                <a:solidFill>
                  <a:srgbClr val="333333"/>
                </a:solidFill>
                <a:latin typeface="+mj-lt"/>
              </a:rPr>
              <a:t>用在 </a:t>
            </a: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  <a:latin typeface="+mj-lt"/>
              </a:rPr>
              <a:t>path </a:t>
            </a:r>
            <a:r>
              <a:rPr lang="zh-TW" altLang="en-US" sz="2400" dirty="0" smtClean="0">
                <a:solidFill>
                  <a:srgbClr val="333333"/>
                </a:solidFill>
                <a:latin typeface="+mj-lt"/>
              </a:rPr>
              <a:t>路徑</a:t>
            </a:r>
            <a:endParaRPr lang="en-US" altLang="zh-TW" sz="2400" dirty="0" smtClean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333333"/>
                </a:solidFill>
                <a:latin typeface="+mj-lt"/>
              </a:rPr>
              <a:t>Link</a:t>
            </a:r>
            <a:endParaRPr lang="en-US" altLang="zh-TW" sz="3200" dirty="0">
              <a:solidFill>
                <a:srgbClr val="33333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控制路由跳轉，</a:t>
            </a:r>
            <a:r>
              <a:rPr lang="en-US" altLang="zh-TW" sz="2400" dirty="0"/>
              <a:t>React </a:t>
            </a:r>
            <a:r>
              <a:rPr lang="zh-TW" altLang="en-US" sz="2400" dirty="0"/>
              <a:t>版的 </a:t>
            </a:r>
            <a:r>
              <a:rPr lang="en-US" altLang="zh-TW" sz="2400" dirty="0"/>
              <a:t>a </a:t>
            </a:r>
            <a:r>
              <a:rPr lang="zh-TW" altLang="en-US" sz="2400" dirty="0" smtClean="0"/>
              <a:t>連結</a:t>
            </a:r>
            <a:endParaRPr lang="zh-TW" altLang="en-US" sz="32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362448"/>
            <a:ext cx="4747329" cy="2402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4" y="6099612"/>
            <a:ext cx="11693059" cy="3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React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1532"/>
            <a:ext cx="10515600" cy="4351338"/>
          </a:xfrm>
        </p:spPr>
        <p:txBody>
          <a:bodyPr/>
          <a:lstStyle/>
          <a:p>
            <a:r>
              <a:rPr lang="zh-TW" altLang="en-US" dirty="0"/>
              <a:t>前端框架</a:t>
            </a:r>
            <a:r>
              <a:rPr lang="en-US" altLang="zh-TW" dirty="0"/>
              <a:t>?</a:t>
            </a:r>
            <a:r>
              <a:rPr lang="zh-TW" altLang="en-US" dirty="0"/>
              <a:t> 前端就有 </a:t>
            </a:r>
            <a:r>
              <a:rPr lang="en-US" altLang="zh-TW" dirty="0"/>
              <a:t>jQuery</a:t>
            </a:r>
            <a:r>
              <a:rPr lang="zh-TW" altLang="en-US" dirty="0"/>
              <a:t> 了呀</a:t>
            </a:r>
            <a:r>
              <a:rPr lang="en-US" altLang="zh-TW" dirty="0"/>
              <a:t>!</a:t>
            </a:r>
            <a:r>
              <a:rPr lang="zh-TW" altLang="en-US" dirty="0"/>
              <a:t> 或是直接寫 </a:t>
            </a:r>
            <a:r>
              <a:rPr lang="en-US" altLang="zh-TW" dirty="0"/>
              <a:t>JS</a:t>
            </a:r>
            <a:r>
              <a:rPr lang="zh-TW" altLang="en-US" dirty="0"/>
              <a:t> 不就好了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5" y="2278903"/>
            <a:ext cx="4559938" cy="17783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42205" y="1878793"/>
            <a:ext cx="267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jQuery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 ajax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call </a:t>
            </a:r>
            <a:r>
              <a:rPr lang="en-US" altLang="zh-TW" sz="2000" dirty="0" err="1" smtClean="0"/>
              <a:t>api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716467" y="2908115"/>
            <a:ext cx="2480289" cy="51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得到一包資料</a:t>
            </a:r>
            <a:endParaRPr lang="zh-TW" altLang="en-US" sz="2400" b="1" dirty="0"/>
          </a:p>
        </p:txBody>
      </p:sp>
      <p:sp>
        <p:nvSpPr>
          <p:cNvPr id="11" name="向右箭號 10"/>
          <p:cNvSpPr/>
          <p:nvPr/>
        </p:nvSpPr>
        <p:spPr>
          <a:xfrm>
            <a:off x="4945864" y="3029792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155097" y="2435694"/>
            <a:ext cx="2599765" cy="1504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寫一個</a:t>
            </a:r>
            <a:r>
              <a:rPr lang="en-US" altLang="zh-TW" sz="2400" dirty="0" smtClean="0"/>
              <a:t>function</a:t>
            </a:r>
            <a:endParaRPr lang="en-US" altLang="zh-TW" sz="2400" dirty="0"/>
          </a:p>
          <a:p>
            <a:pPr algn="ctr"/>
            <a:r>
              <a:rPr lang="zh-TW" altLang="en-US" sz="2400" dirty="0" smtClean="0"/>
              <a:t>專門把資料渲染到 </a:t>
            </a:r>
            <a:r>
              <a:rPr lang="en-US" altLang="zh-TW" sz="2400" dirty="0" smtClean="0"/>
              <a:t>UI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8356374" y="3009808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14582" y="4457389"/>
            <a:ext cx="2599765" cy="1504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使用者做了某個</a:t>
            </a:r>
            <a:r>
              <a:rPr lang="zh-TW" altLang="en-US" sz="2400" dirty="0" smtClean="0"/>
              <a:t>動作更新</a:t>
            </a:r>
            <a:r>
              <a:rPr lang="zh-TW" altLang="en-US" sz="2400" dirty="0"/>
              <a:t>資料</a:t>
            </a:r>
          </a:p>
        </p:txBody>
      </p:sp>
      <p:sp>
        <p:nvSpPr>
          <p:cNvPr id="17" name="矩形 16"/>
          <p:cNvSpPr/>
          <p:nvPr/>
        </p:nvSpPr>
        <p:spPr>
          <a:xfrm>
            <a:off x="4067833" y="4203886"/>
            <a:ext cx="2395165" cy="790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把資料再渲染到 </a:t>
            </a:r>
            <a:r>
              <a:rPr lang="en-US" altLang="zh-TW" sz="2400" dirty="0" smtClean="0"/>
              <a:t>UI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067832" y="5370792"/>
            <a:ext cx="2395165" cy="790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把資料丟回資料庫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 rot="1800000">
            <a:off x="3311920" y="5588953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9800000">
            <a:off x="3311921" y="4497721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509547" y="489664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資料與畫面分離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701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2F79-5D55-FE4D-AB66-8A3C3F6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微調程式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8C26-46A4-5140-BECB-391B107F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來判斷是否是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如果為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真，再顯示按鈕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常見的寫法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三元表達式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i="1" dirty="0"/>
              <a:t>：   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i="1" dirty="0"/>
              <a:t>短路求值法： </a:t>
            </a: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i="1" dirty="0">
                <a:latin typeface="+mn-ea"/>
              </a:rPr>
              <a:t/>
            </a:r>
            <a:br>
              <a:rPr lang="en-US" altLang="zh-TW" i="1" dirty="0">
                <a:latin typeface="+mn-ea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|| B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為真，則回傳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A; 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為假，回傳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&amp;&amp; B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為真，才會回傳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1DE9-764C-9B44-B0A6-BCFE0C7A9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1825625"/>
            <a:ext cx="3441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0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前端很常要</a:t>
            </a:r>
            <a:r>
              <a:rPr lang="en-US" altLang="zh-TW" dirty="0"/>
              <a:t>call </a:t>
            </a:r>
            <a:r>
              <a:rPr lang="zh-TW" altLang="zh-TW" dirty="0"/>
              <a:t>後端</a:t>
            </a:r>
            <a:r>
              <a:rPr lang="en-US" altLang="zh-TW" dirty="0"/>
              <a:t>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來串接資料</a:t>
            </a:r>
            <a:endParaRPr lang="en-US" altLang="zh-TW" dirty="0"/>
          </a:p>
          <a:p>
            <a:r>
              <a:rPr lang="zh-TW" altLang="zh-TW" dirty="0"/>
              <a:t>在這個例子就是</a:t>
            </a:r>
            <a:r>
              <a:rPr lang="en-US" altLang="zh-TW" dirty="0"/>
              <a:t> Detail</a:t>
            </a:r>
            <a:r>
              <a:rPr lang="zh-TW" altLang="en-US" dirty="0"/>
              <a:t>頁面</a:t>
            </a:r>
            <a:r>
              <a:rPr lang="zh-TW" altLang="zh-TW" dirty="0"/>
              <a:t>要</a:t>
            </a:r>
            <a:r>
              <a:rPr lang="zh-TW" altLang="en-US" dirty="0"/>
              <a:t> </a:t>
            </a:r>
            <a:r>
              <a:rPr lang="en-US" altLang="zh-TW" dirty="0"/>
              <a:t>call </a:t>
            </a:r>
            <a:r>
              <a:rPr lang="zh-TW" altLang="zh-TW" dirty="0"/>
              <a:t>存在</a:t>
            </a:r>
            <a:r>
              <a:rPr lang="zh-TW" altLang="en-US" dirty="0"/>
              <a:t> </a:t>
            </a:r>
            <a:r>
              <a:rPr lang="en-US" altLang="zh-TW" dirty="0" err="1"/>
              <a:t>localstorage</a:t>
            </a:r>
            <a:r>
              <a:rPr lang="zh-TW" altLang="en-US" dirty="0"/>
              <a:t> 的資料</a:t>
            </a:r>
          </a:p>
        </p:txBody>
      </p:sp>
    </p:spTree>
    <p:extLst>
      <p:ext uri="{BB962C8B-B14F-4D97-AF65-F5344CB8AC3E}">
        <p14:creationId xmlns:p14="http://schemas.microsoft.com/office/powerpoint/2010/main" val="2277192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生命週期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021976"/>
            <a:ext cx="10763250" cy="4876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9105" y="4622366"/>
            <a:ext cx="88392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198059" y="42132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清除計時器等等</a:t>
            </a:r>
          </a:p>
        </p:txBody>
      </p:sp>
    </p:spTree>
    <p:extLst>
      <p:ext uri="{BB962C8B-B14F-4D97-AF65-F5344CB8AC3E}">
        <p14:creationId xmlns:p14="http://schemas.microsoft.com/office/powerpoint/2010/main" val="3319608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串接資料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13" y="1690688"/>
            <a:ext cx="7475099" cy="27199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95125" y="2031347"/>
            <a:ext cx="3504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第一次掛載 就</a:t>
            </a:r>
            <a:r>
              <a:rPr lang="en-US" altLang="zh-TW" sz="2800" dirty="0"/>
              <a:t>call</a:t>
            </a:r>
            <a:r>
              <a:rPr lang="zh-TW" altLang="en-US" sz="2800" dirty="0"/>
              <a:t> </a:t>
            </a:r>
            <a:r>
              <a:rPr lang="en-US" altLang="zh-TW" sz="2800" dirty="0" err="1"/>
              <a:t>api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9113" y="4464423"/>
            <a:ext cx="5712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更新資料，馬上將資料傳回 </a:t>
            </a:r>
            <a:r>
              <a:rPr lang="en-US" altLang="zh-TW" sz="2800" dirty="0"/>
              <a:t>storage</a:t>
            </a:r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5877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https://medium.com/@</a:t>
            </a:r>
            <a:r>
              <a:rPr lang="en-US" altLang="zh-TW" dirty="0" smtClean="0">
                <a:hlinkClick r:id="rId2"/>
              </a:rPr>
              <a:t>brianwu291/raect-series-part2-909205cfa4aa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https://medium.com/4cats-io/2016-%E5%B9%B4%E3%81%AE%E5%89%8D%E7%AB%AF-%</a:t>
            </a:r>
            <a:r>
              <a:rPr lang="en-US" altLang="zh-TW" dirty="0" smtClean="0">
                <a:hlinkClick r:id="rId3"/>
              </a:rPr>
              <a:t>E7%98%8B%E4%BB%80%E9%BA%BC-reactjs-4727a6ecc85a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http://projects.wojtekmaj.pl/react-lifecycle-methods-diagram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https://medium.com/%E9%BA%A5%E5%85%8B%E7%9A%84%E5%8D%8A%E8%B7%AF%E5%87%BA%E5%AE%B6%E7%AD%86%E8%A8%98/javascript-localstorage-%E7%9A%84%E4%BD%BF%E7%94%A8-e0da6f402453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49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React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 的模式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75261" y="2848790"/>
            <a:ext cx="2599765" cy="1504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資料一異動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UI </a:t>
            </a:r>
            <a:r>
              <a:rPr lang="zh-TW" altLang="en-US" sz="2400" dirty="0" smtClean="0"/>
              <a:t>重新渲染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78107" y="332173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資料與畫面綁定</a:t>
            </a:r>
            <a:endParaRPr lang="zh-TW" altLang="en-US" sz="32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0108" y="5173401"/>
            <a:ext cx="565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那我 </a:t>
            </a:r>
            <a:r>
              <a:rPr lang="en-US" altLang="zh-TW" sz="3200" b="1" dirty="0" smtClean="0"/>
              <a:t>jQuery</a:t>
            </a:r>
            <a:r>
              <a:rPr lang="zh-TW" altLang="en-US" sz="3200" b="1" dirty="0" smtClean="0"/>
              <a:t> 也寫一個 </a:t>
            </a:r>
            <a:r>
              <a:rPr lang="en-US" altLang="zh-TW" sz="3200" b="1" dirty="0" smtClean="0"/>
              <a:t>Function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zh-TW" altLang="en-US" sz="3200" b="1" dirty="0" smtClean="0"/>
              <a:t>資料異動就觸發全部重新渲染</a:t>
            </a:r>
            <a:endParaRPr lang="zh-TW" altLang="en-US" sz="32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3129" y="5428961"/>
            <a:ext cx="35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i="1" dirty="0" smtClean="0"/>
              <a:t>萬一資料好幾萬筆呢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58737" y="3027129"/>
            <a:ext cx="48013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虛擬</a:t>
            </a:r>
            <a:r>
              <a:rPr lang="en-US" altLang="zh-TW" sz="2800" b="1" dirty="0" smtClean="0"/>
              <a:t>Dom</a:t>
            </a:r>
          </a:p>
          <a:p>
            <a:r>
              <a:rPr lang="zh-TW" altLang="en-US" sz="2400" dirty="0" smtClean="0"/>
              <a:t>特別的演算法去比較節點哪裡不同</a:t>
            </a:r>
            <a:endParaRPr lang="en-US" altLang="zh-TW" sz="2400" dirty="0" smtClean="0"/>
          </a:p>
          <a:p>
            <a:r>
              <a:rPr lang="zh-TW" altLang="en-US" sz="2400" dirty="0" smtClean="0"/>
              <a:t>再修改那個節</a:t>
            </a:r>
            <a:r>
              <a:rPr lang="zh-TW" altLang="en-US" sz="2400" dirty="0"/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24318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&amp; CDD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React </a:t>
            </a:r>
            <a:r>
              <a:rPr lang="zh-TW" altLang="en-US" dirty="0"/>
              <a:t>的核心概念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CDD,</a:t>
            </a:r>
            <a:r>
              <a:rPr lang="zh-TW" altLang="en-US" dirty="0"/>
              <a:t> </a:t>
            </a:r>
            <a:r>
              <a:rPr lang="en-US" altLang="zh-TW" dirty="0"/>
              <a:t>Component Driven Development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元件驅動開發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7141" y="4001294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設計元件，不是模板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自由組合想要的版型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避免重造輪子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en-US" altLang="zh-TW" sz="2800" b="1" dirty="0"/>
              <a:t>AEM </a:t>
            </a:r>
            <a:r>
              <a:rPr lang="zh-TW" altLang="en-US" sz="2800" b="1" dirty="0"/>
              <a:t>的好夥伴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29556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i="1" dirty="0">
                <a:solidFill>
                  <a:schemeClr val="bg2">
                    <a:lumMod val="50000"/>
                  </a:schemeClr>
                </a:solidFill>
              </a:rPr>
              <a:t>必須改成</a:t>
            </a:r>
            <a:r>
              <a:rPr lang="zh-TW" altLang="en-US" sz="2400" b="1" i="1" dirty="0">
                <a:solidFill>
                  <a:srgbClr val="C00000"/>
                </a:solidFill>
              </a:rPr>
              <a:t>由小到大的逆向思維</a:t>
            </a:r>
            <a:r>
              <a:rPr lang="zh-TW" altLang="en-US" sz="2400" i="1" dirty="0">
                <a:solidFill>
                  <a:schemeClr val="bg2">
                    <a:lumMod val="50000"/>
                  </a:schemeClr>
                </a:solidFill>
              </a:rPr>
              <a:t>，從小小的元件，組裝成複雜的應用程式。</a:t>
            </a:r>
          </a:p>
        </p:txBody>
      </p:sp>
    </p:spTree>
    <p:extLst>
      <p:ext uri="{BB962C8B-B14F-4D97-AF65-F5344CB8AC3E}">
        <p14:creationId xmlns:p14="http://schemas.microsoft.com/office/powerpoint/2010/main" val="147066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507977"/>
            <a:ext cx="6509534" cy="3104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+ HTML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3138" y="4060250"/>
            <a:ext cx="677917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351055" y="1313274"/>
            <a:ext cx="3955152" cy="2746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207" y="1020886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HTML Tags</a:t>
            </a:r>
            <a:endParaRPr lang="zh-TW" altLang="en-US" sz="3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90" y="3803266"/>
            <a:ext cx="4376371" cy="19366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18383" y="4060250"/>
            <a:ext cx="1048665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367048" y="2373040"/>
            <a:ext cx="3653559" cy="1687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20607" y="2140797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JS </a:t>
            </a:r>
            <a:r>
              <a:rPr lang="zh-TW" altLang="en-US" sz="2800" dirty="0"/>
              <a:t>變數，用 </a:t>
            </a:r>
            <a:r>
              <a:rPr lang="en-US" altLang="zh-TW" sz="2800" dirty="0"/>
              <a:t>{  }</a:t>
            </a:r>
            <a:r>
              <a:rPr lang="zh-TW" altLang="en-US" sz="2800" dirty="0"/>
              <a:t> 包起來</a:t>
            </a:r>
          </a:p>
        </p:txBody>
      </p:sp>
    </p:spTree>
    <p:extLst>
      <p:ext uri="{BB962C8B-B14F-4D97-AF65-F5344CB8AC3E}">
        <p14:creationId xmlns:p14="http://schemas.microsoft.com/office/powerpoint/2010/main" val="282867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 </a:t>
            </a:r>
            <a:r>
              <a:rPr lang="en-US" altLang="zh-TW" dirty="0"/>
              <a:t>React</a:t>
            </a:r>
            <a:r>
              <a:rPr lang="zh-TW" altLang="en-US" dirty="0"/>
              <a:t> 的元件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5196"/>
            <a:ext cx="9610127" cy="24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9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6927676" y="4428556"/>
            <a:ext cx="51860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sz="2400" dirty="0"/>
              <a:t>是展示物件的容器，常不具備畫面。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2400" b="1" dirty="0"/>
              <a:t>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857207" y="1819426"/>
            <a:ext cx="5256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負責渲染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不具備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React </a:t>
            </a:r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之中的 </a:t>
            </a:r>
            <a:r>
              <a:rPr lang="zh-TW" altLang="en-US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 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State 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4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2220</Words>
  <Application>Microsoft Office PowerPoint</Application>
  <PresentationFormat>寬螢幕</PresentationFormat>
  <Paragraphs>463</Paragraphs>
  <Slides>44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5" baseType="lpstr">
      <vt:lpstr>-apple-system</vt:lpstr>
      <vt:lpstr>华文楷体</vt:lpstr>
      <vt:lpstr>微軟正黑體</vt:lpstr>
      <vt:lpstr>微軟正黑體</vt:lpstr>
      <vt:lpstr>新細明體</vt:lpstr>
      <vt:lpstr>Arial</vt:lpstr>
      <vt:lpstr>Calibri</vt:lpstr>
      <vt:lpstr>Consolas</vt:lpstr>
      <vt:lpstr>Franklin Gothic Book</vt:lpstr>
      <vt:lpstr>Franklin Gothic Medium</vt:lpstr>
      <vt:lpstr>Office 佈景主題</vt:lpstr>
      <vt:lpstr>PowerPoint 簡報</vt:lpstr>
      <vt:lpstr>超簡介</vt:lpstr>
      <vt:lpstr>Let‘s learn by Doing</vt:lpstr>
      <vt:lpstr>Why React</vt:lpstr>
      <vt:lpstr>Why React</vt:lpstr>
      <vt:lpstr>Component &amp; CDD</vt:lpstr>
      <vt:lpstr>JSX </vt:lpstr>
      <vt:lpstr>加上 React 的元件</vt:lpstr>
      <vt:lpstr>元件化畫面</vt:lpstr>
      <vt:lpstr>開始Coding</vt:lpstr>
      <vt:lpstr>PowerPoint 簡報</vt:lpstr>
      <vt:lpstr>PowerPoint 簡報</vt:lpstr>
      <vt:lpstr>React 的狀態管理員 State</vt:lpstr>
      <vt:lpstr>React 的資料管理員 State</vt:lpstr>
      <vt:lpstr>PowerPoint 簡報</vt:lpstr>
      <vt:lpstr>React 單向資料流</vt:lpstr>
      <vt:lpstr>React 的元件間溝通的媒介 Props</vt:lpstr>
      <vt:lpstr>Props 的寫法</vt:lpstr>
      <vt:lpstr>解析傳過來的 Props</vt:lpstr>
      <vt:lpstr>PowerPoint 簡報</vt:lpstr>
      <vt:lpstr>常見的寫法</vt:lpstr>
      <vt:lpstr>Pure Function Component</vt:lpstr>
      <vt:lpstr>PowerPoint 簡報</vt:lpstr>
      <vt:lpstr>作業一：試著做出其他元件</vt:lpstr>
      <vt:lpstr>作業一：試著做出其他元件</vt:lpstr>
      <vt:lpstr>PowerPoint 簡報</vt:lpstr>
      <vt:lpstr>PowerPoint 簡報</vt:lpstr>
      <vt:lpstr>元件化畫面</vt:lpstr>
      <vt:lpstr>作業一：來檢視一下資料的流向</vt:lpstr>
      <vt:lpstr>Menu 上的資料</vt:lpstr>
      <vt:lpstr>常見的寫法 -&gt; 列出陣列元素</vt:lpstr>
      <vt:lpstr>PowerPoint 簡報</vt:lpstr>
      <vt:lpstr>LocalStorage</vt:lpstr>
      <vt:lpstr>LocalStorage</vt:lpstr>
      <vt:lpstr>路由 Route</vt:lpstr>
      <vt:lpstr>頁面規劃變成…</vt:lpstr>
      <vt:lpstr>路由</vt:lpstr>
      <vt:lpstr>路由</vt:lpstr>
      <vt:lpstr>路由</vt:lpstr>
      <vt:lpstr>微調程式</vt:lpstr>
      <vt:lpstr>串接資料</vt:lpstr>
      <vt:lpstr>React 生命週期</vt:lpstr>
      <vt:lpstr>串接資料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Weng, Jerry 翁婉頤 ()</dc:creator>
  <cp:lastModifiedBy>Weng, Jerry 翁婉頤 ()</cp:lastModifiedBy>
  <cp:revision>285</cp:revision>
  <dcterms:created xsi:type="dcterms:W3CDTF">2020-03-24T03:26:13Z</dcterms:created>
  <dcterms:modified xsi:type="dcterms:W3CDTF">2020-03-30T07:48:55Z</dcterms:modified>
</cp:coreProperties>
</file>