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3" r:id="rId2"/>
    <p:sldId id="257" r:id="rId3"/>
    <p:sldId id="258" r:id="rId4"/>
    <p:sldId id="259" r:id="rId5"/>
    <p:sldId id="301" r:id="rId6"/>
    <p:sldId id="260" r:id="rId7"/>
    <p:sldId id="262" r:id="rId8"/>
    <p:sldId id="266" r:id="rId9"/>
    <p:sldId id="274" r:id="rId10"/>
    <p:sldId id="267" r:id="rId11"/>
    <p:sldId id="268" r:id="rId12"/>
    <p:sldId id="270" r:id="rId13"/>
    <p:sldId id="263" r:id="rId14"/>
    <p:sldId id="271" r:id="rId15"/>
    <p:sldId id="264" r:id="rId16"/>
    <p:sldId id="275" r:id="rId17"/>
    <p:sldId id="273" r:id="rId18"/>
    <p:sldId id="276" r:id="rId19"/>
    <p:sldId id="277" r:id="rId20"/>
    <p:sldId id="280" r:id="rId21"/>
    <p:sldId id="278" r:id="rId22"/>
    <p:sldId id="283" r:id="rId23"/>
    <p:sldId id="279" r:id="rId24"/>
    <p:sldId id="302" r:id="rId25"/>
    <p:sldId id="297" r:id="rId26"/>
    <p:sldId id="298" r:id="rId27"/>
    <p:sldId id="30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74406" autoAdjust="0"/>
  </p:normalViewPr>
  <p:slideViewPr>
    <p:cSldViewPr snapToGrid="0">
      <p:cViewPr varScale="1">
        <p:scale>
          <a:sx n="54" d="100"/>
          <a:sy n="54" d="100"/>
        </p:scale>
        <p:origin x="138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A47A9-E18B-4BD6-A9EF-CB1931779CEA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AF9B-57A9-45CA-9435-720C278DF8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8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3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98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0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57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2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605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67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210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06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24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218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44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59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06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13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16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3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1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9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84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EAF9B-57A9-45CA-9435-720C278DF8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05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6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0412_PPT-09.jpg">
            <a:extLst>
              <a:ext uri="{FF2B5EF4-FFF2-40B4-BE49-F238E27FC236}">
                <a16:creationId xmlns:a16="http://schemas.microsoft.com/office/drawing/2014/main" id="{09FC6D3A-BD07-42F5-9B04-C3C91057DF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20DEABF-1479-4D41-9A11-136609DC8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312" y="2091770"/>
            <a:ext cx="6812545" cy="1528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23A2A8E5-DC99-4722-A81B-11FF1757BC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312" y="3825189"/>
            <a:ext cx="6812545" cy="699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日期版面配置區 2">
            <a:extLst>
              <a:ext uri="{FF2B5EF4-FFF2-40B4-BE49-F238E27FC236}">
                <a16:creationId xmlns:a16="http://schemas.microsoft.com/office/drawing/2014/main" id="{788901F7-7D6E-490D-8F35-4932BC02A9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04311" y="4730162"/>
            <a:ext cx="2743200" cy="366183"/>
          </a:xfrm>
          <a:prstGeom prst="rect">
            <a:avLst/>
          </a:prstGeom>
        </p:spPr>
        <p:txBody>
          <a:bodyPr/>
          <a:lstStyle>
            <a:lvl1pPr>
              <a:defRPr lang="zh-TW" altLang="en-US" sz="1067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C73A718F-F706-40D9-8A23-716252935347}" type="datetime1">
              <a:rPr lang="en-US" altLang="zh-TW" smtClean="0"/>
              <a:pPr/>
              <a:t>3/30/2020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5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0415_PPT-40.jpg">
            <a:extLst>
              <a:ext uri="{FF2B5EF4-FFF2-40B4-BE49-F238E27FC236}">
                <a16:creationId xmlns:a16="http://schemas.microsoft.com/office/drawing/2014/main" id="{6B4AB4B5-84DE-4CC1-AC65-6C9E8C4FC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E8A72F0A-29DE-4B0C-9338-638BC8B93A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0172" y="3048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3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A278-FCC0-4A81-85A9-3ABB23A44C15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C9FC-13F7-4655-AB4A-1895CF471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4cats-io/2016-%E5%B9%B4%E3%81%AE%E5%89%8D%E7%AB%AF-%E7%98%8B%E4%BB%80%E9%BA%BC-reactjs-4727a6ecc85a" TargetMode="External"/><Relationship Id="rId2" Type="http://schemas.openxmlformats.org/officeDocument/2006/relationships/hyperlink" Target="https://medium.com/@brianwu291/raect-series-part2-909205cfa4a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%E9%BA%A5%E5%85%8B%E7%9A%84%E5%8D%8A%E8%B7%AF%E5%87%BA%E5%AE%B6%E7%AD%86%E8%A8%98/javascript-localstorage-%E7%9A%84%E4%BD%BF%E7%94%A8-e0da6f402453" TargetMode="External"/><Relationship Id="rId4" Type="http://schemas.openxmlformats.org/officeDocument/2006/relationships/hyperlink" Target="http://projects.wojtekmaj.pl/react-lifecycle-methods-diagra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0412_PPT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00ECE1-76AA-475D-A9B9-C3E310F009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312" y="2091770"/>
            <a:ext cx="6812545" cy="2304896"/>
          </a:xfrm>
        </p:spPr>
        <p:txBody>
          <a:bodyPr/>
          <a:lstStyle/>
          <a:p>
            <a:endParaRPr lang="en-US" altLang="zh-TW" b="1" dirty="0" smtClean="0"/>
          </a:p>
          <a:p>
            <a:r>
              <a:rPr lang="en-US" altLang="zh-TW" sz="3200" b="1" dirty="0"/>
              <a:t>React Workshop </a:t>
            </a:r>
            <a:br>
              <a:rPr lang="en-US" altLang="zh-TW" sz="3200" b="1" dirty="0"/>
            </a:br>
            <a:r>
              <a:rPr lang="en-US" altLang="zh-TW" sz="3200" b="1" dirty="0"/>
              <a:t>			</a:t>
            </a:r>
            <a:endParaRPr lang="en-US" altLang="zh-TW" sz="3200" b="1" dirty="0" smtClean="0"/>
          </a:p>
          <a:p>
            <a:r>
              <a:rPr lang="en-US" altLang="zh-TW" sz="3200" b="1" dirty="0"/>
              <a:t>	</a:t>
            </a:r>
            <a:r>
              <a:rPr lang="en-US" altLang="zh-TW" sz="3200" b="1" dirty="0" smtClean="0"/>
              <a:t>	</a:t>
            </a:r>
            <a:r>
              <a:rPr lang="en-US" altLang="zh-TW" sz="3200" b="1" dirty="0" smtClean="0"/>
              <a:t>– </a:t>
            </a:r>
            <a:r>
              <a:rPr lang="en-US" altLang="zh-TW" sz="3200" b="1" dirty="0"/>
              <a:t>Part 1</a:t>
            </a:r>
            <a:endParaRPr lang="zh-TW" altLang="en-US" sz="3200" b="1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D451D2-7300-4BB3-91C6-58CBCF2F0B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4312" y="4730162"/>
            <a:ext cx="6812545" cy="699679"/>
          </a:xfrm>
        </p:spPr>
        <p:txBody>
          <a:bodyPr/>
          <a:lstStyle/>
          <a:p>
            <a:pPr algn="r"/>
            <a:r>
              <a:rPr lang="en-US" altLang="zh-TW" sz="2133" i="1" dirty="0"/>
              <a:t>Intern</a:t>
            </a:r>
            <a:r>
              <a:rPr lang="en-US" altLang="zh-TW" sz="2133" dirty="0"/>
              <a:t> Jerry Weng</a:t>
            </a:r>
            <a:endParaRPr lang="zh-TW" altLang="en-US" sz="2133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C39E24-41B1-4760-8DC2-88C205345C6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A202E4-537F-45EB-BB6D-93973CFE9519}" type="datetime1">
              <a:rPr lang="zh-TW" altLang="en-US" smtClean="0"/>
              <a:t>2020/3/30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141" y="173662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7297259" y="555273"/>
            <a:ext cx="10515600" cy="1325563"/>
          </a:xfrm>
        </p:spPr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13742" y="1788263"/>
            <a:ext cx="445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主要的程式碼都在 </a:t>
            </a:r>
            <a:r>
              <a:rPr lang="en-US" altLang="zh-TW" sz="2800" dirty="0" err="1"/>
              <a:t>src</a:t>
            </a:r>
            <a:r>
              <a:rPr lang="en-US" altLang="zh-TW" sz="2800" dirty="0"/>
              <a:t> </a:t>
            </a:r>
            <a:r>
              <a:rPr lang="zh-TW" altLang="en-US" sz="3200" dirty="0"/>
              <a:t>這邊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41434" y="4060871"/>
            <a:ext cx="5778896" cy="1617568"/>
            <a:chOff x="3746934" y="2368717"/>
            <a:chExt cx="5778896" cy="16175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5579" t="17716" r="4591" b="48825"/>
            <a:stretch/>
          </p:blipFill>
          <p:spPr>
            <a:xfrm>
              <a:off x="3746934" y="2368717"/>
              <a:ext cx="4303986" cy="160808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BA8F2A-1A61-A541-9712-4074CD5B1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77" y="411230"/>
            <a:ext cx="3876128" cy="57156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8358" y="1131376"/>
            <a:ext cx="5044965" cy="2289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6104" y="1245203"/>
            <a:ext cx="160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index.js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0" y="1891534"/>
            <a:ext cx="11254406" cy="27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1" y="89834"/>
            <a:ext cx="10404255" cy="67681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27379" y="2596754"/>
            <a:ext cx="3311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5400" dirty="0">
                <a:solidFill>
                  <a:srgbClr val="FF0000"/>
                </a:solidFill>
              </a:rPr>
              <a:t>建構式</a:t>
            </a:r>
            <a:endParaRPr lang="en-US" altLang="zh-TW" sz="5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5400" dirty="0">
                <a:solidFill>
                  <a:srgbClr val="FF0000"/>
                </a:solidFill>
              </a:rPr>
              <a:t>Render() 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03076" y="621161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將這個元件輸出 讓別人使用</a:t>
            </a:r>
          </a:p>
        </p:txBody>
      </p:sp>
    </p:spTree>
    <p:extLst>
      <p:ext uri="{BB962C8B-B14F-4D97-AF65-F5344CB8AC3E}">
        <p14:creationId xmlns:p14="http://schemas.microsoft.com/office/powerpoint/2010/main" val="101324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的狀態管理員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</a:t>
            </a:r>
            <a:r>
              <a:rPr lang="zh-TW" altLang="en-US" dirty="0"/>
              <a:t> 狀態</a:t>
            </a:r>
            <a:r>
              <a:rPr lang="en-US" altLang="zh-TW" dirty="0"/>
              <a:t>:</a:t>
            </a:r>
            <a:r>
              <a:rPr lang="zh-TW" altLang="en-US" dirty="0"/>
              <a:t> 元件的狀態 </a:t>
            </a:r>
            <a:r>
              <a:rPr lang="en-US" altLang="zh-TW" dirty="0"/>
              <a:t>-&gt; </a:t>
            </a:r>
            <a:r>
              <a:rPr lang="zh-TW" altLang="en-US" dirty="0"/>
              <a:t>狀態也可以理解成</a:t>
            </a:r>
            <a:r>
              <a:rPr lang="zh-TW" altLang="en-US" b="1" dirty="0"/>
              <a:t>資料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6141323" y="4125072"/>
            <a:ext cx="1786186" cy="62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065109" y="3582794"/>
            <a:ext cx="18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React </a:t>
            </a:r>
            <a:r>
              <a:rPr lang="zh-TW" altLang="en-US" sz="2800" b="1" dirty="0"/>
              <a:t>通知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3122167" y="1973444"/>
            <a:ext cx="4276855" cy="3741919"/>
            <a:chOff x="1429870" y="1887915"/>
            <a:chExt cx="4276855" cy="3741919"/>
          </a:xfrm>
        </p:grpSpPr>
        <p:pic>
          <p:nvPicPr>
            <p:cNvPr id="1034" name="Picture 10" descr="「storage icon」的圖片搜尋結果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33"/>
            <a:stretch/>
          </p:blipFill>
          <p:spPr bwMode="auto">
            <a:xfrm>
              <a:off x="1429870" y="3245223"/>
              <a:ext cx="2411324" cy="2384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2051077" y="2698094"/>
              <a:ext cx="116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/>
                <a:t>State</a:t>
              </a:r>
              <a:endParaRPr lang="zh-TW" altLang="en-US" sz="3600" b="1" dirty="0"/>
            </a:p>
          </p:txBody>
        </p:sp>
        <p:sp>
          <p:nvSpPr>
            <p:cNvPr id="18" name="弧形 17"/>
            <p:cNvSpPr/>
            <p:nvPr/>
          </p:nvSpPr>
          <p:spPr>
            <a:xfrm rot="7714740">
              <a:off x="3351738" y="2353322"/>
              <a:ext cx="1927411" cy="996598"/>
            </a:xfrm>
            <a:prstGeom prst="arc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600058" y="2698094"/>
              <a:ext cx="210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欸欸資料有更新喔</a:t>
              </a:r>
              <a:r>
                <a:rPr lang="en-US" altLang="zh-TW" dirty="0"/>
                <a:t>!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109812" y="2207996"/>
            <a:ext cx="3865195" cy="3093163"/>
            <a:chOff x="6938682" y="2257247"/>
            <a:chExt cx="3865195" cy="3093163"/>
          </a:xfrm>
        </p:grpSpPr>
        <p:grpSp>
          <p:nvGrpSpPr>
            <p:cNvPr id="10" name="群組 9"/>
            <p:cNvGrpSpPr/>
            <p:nvPr/>
          </p:nvGrpSpPr>
          <p:grpSpPr>
            <a:xfrm>
              <a:off x="6938682" y="3524645"/>
              <a:ext cx="3339839" cy="1825765"/>
              <a:chOff x="4966448" y="3460376"/>
              <a:chExt cx="3345391" cy="1828800"/>
            </a:xfrm>
          </p:grpSpPr>
          <p:pic>
            <p:nvPicPr>
              <p:cNvPr id="8" name="Picture 4" descr="「react icon」的圖片搜尋結果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09" t="6964" r="19801" b="10476"/>
              <a:stretch/>
            </p:blipFill>
            <p:spPr bwMode="auto">
              <a:xfrm>
                <a:off x="4966448" y="3460376"/>
                <a:ext cx="1936378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6678891" y="4704401"/>
                <a:ext cx="1632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Render()</a:t>
                </a:r>
                <a:endParaRPr lang="zh-TW" altLang="en-US" sz="3200" dirty="0"/>
              </a:p>
            </p:txBody>
          </p:sp>
        </p:grpSp>
        <p:sp>
          <p:nvSpPr>
            <p:cNvPr id="23" name="弧形 22"/>
            <p:cNvSpPr/>
            <p:nvPr/>
          </p:nvSpPr>
          <p:spPr>
            <a:xfrm rot="7714740">
              <a:off x="8387062" y="2722654"/>
              <a:ext cx="1927411" cy="996598"/>
            </a:xfrm>
            <a:prstGeom prst="arc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235545" y="3051055"/>
              <a:ext cx="2568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好的</a:t>
              </a:r>
              <a:r>
                <a:rPr lang="en-US" altLang="zh-TW" dirty="0"/>
                <a:t>!</a:t>
              </a:r>
              <a:r>
                <a:rPr lang="zh-TW" altLang="en-US" dirty="0"/>
                <a:t>馬上重新渲染畫面</a:t>
              </a: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26982" y="356895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事件觸發，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資料發生改變</a:t>
            </a:r>
          </a:p>
        </p:txBody>
      </p:sp>
    </p:spTree>
    <p:extLst>
      <p:ext uri="{BB962C8B-B14F-4D97-AF65-F5344CB8AC3E}">
        <p14:creationId xmlns:p14="http://schemas.microsoft.com/office/powerpoint/2010/main" val="314922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的資料管理員 </a:t>
            </a:r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0400"/>
            <a:ext cx="10515600" cy="4351338"/>
          </a:xfrm>
        </p:spPr>
        <p:txBody>
          <a:bodyPr/>
          <a:lstStyle/>
          <a:p>
            <a:r>
              <a:rPr lang="zh-TW" altLang="en-US" dirty="0"/>
              <a:t>如何更改 </a:t>
            </a:r>
            <a:r>
              <a:rPr lang="en-US" altLang="zh-TW" dirty="0"/>
              <a:t>State</a:t>
            </a:r>
            <a:r>
              <a:rPr lang="zh-TW" altLang="en-US" dirty="0"/>
              <a:t> 狀態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trike="sngStrike" dirty="0" err="1"/>
              <a:t>this.state.count</a:t>
            </a:r>
            <a:r>
              <a:rPr lang="en-US" altLang="zh-TW" strike="sngStrike" dirty="0"/>
              <a:t> = </a:t>
            </a:r>
            <a:r>
              <a:rPr lang="zh-TW" altLang="en-US" strike="sngStrike" dirty="0"/>
              <a:t>新的值</a:t>
            </a:r>
            <a:r>
              <a:rPr lang="en-US" altLang="zh-TW" dirty="0"/>
              <a:t>(</a:t>
            </a:r>
            <a:r>
              <a:rPr lang="zh-TW" altLang="en-US" dirty="0"/>
              <a:t>錯</a:t>
            </a:r>
            <a:r>
              <a:rPr lang="en-US" altLang="zh-TW" dirty="0"/>
              <a:t>!!)</a:t>
            </a:r>
          </a:p>
          <a:p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React</a:t>
            </a:r>
            <a:r>
              <a:rPr lang="zh-TW" altLang="en-US" dirty="0"/>
              <a:t> 中，更改 </a:t>
            </a:r>
            <a:r>
              <a:rPr lang="en-US" altLang="zh-TW" dirty="0"/>
              <a:t>state</a:t>
            </a:r>
            <a:r>
              <a:rPr lang="zh-TW" altLang="en-US" dirty="0"/>
              <a:t> 中，必須呼叫 </a:t>
            </a:r>
            <a:r>
              <a:rPr lang="en-US" altLang="zh-TW" dirty="0" err="1"/>
              <a:t>setState</a:t>
            </a:r>
            <a:r>
              <a:rPr lang="en-US" altLang="zh-TW" dirty="0"/>
              <a:t>()</a:t>
            </a:r>
            <a:r>
              <a:rPr lang="zh-TW" altLang="en-US" dirty="0"/>
              <a:t> 函式</a:t>
            </a:r>
            <a:endParaRPr lang="en-US" altLang="zh-TW" dirty="0"/>
          </a:p>
          <a:p>
            <a:pPr lvl="1"/>
            <a:r>
              <a:rPr lang="zh-TW" altLang="en-US" dirty="0"/>
              <a:t>函數中傳入物件</a:t>
            </a:r>
          </a:p>
        </p:txBody>
      </p:sp>
      <p:sp>
        <p:nvSpPr>
          <p:cNvPr id="4" name="矩形 3"/>
          <p:cNvSpPr/>
          <p:nvPr/>
        </p:nvSpPr>
        <p:spPr>
          <a:xfrm>
            <a:off x="1362636" y="4047412"/>
            <a:ext cx="82755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600" dirty="0">
                <a:solidFill>
                  <a:srgbClr val="F1901E"/>
                </a:solidFill>
                <a:ea typeface="Consolas" panose="020B0609020204030204" pitchFamily="49" charset="0"/>
              </a:rPr>
              <a:t>this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.</a:t>
            </a:r>
            <a:r>
              <a:rPr lang="zh-TW" altLang="zh-TW" sz="3600" dirty="0">
                <a:solidFill>
                  <a:srgbClr val="79A522"/>
                </a:solidFill>
                <a:ea typeface="Consolas" panose="020B0609020204030204" pitchFamily="49" charset="0"/>
              </a:rPr>
              <a:t>setState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({</a:t>
            </a:r>
            <a:endParaRPr lang="zh-TW" altLang="zh-TW" sz="3600" dirty="0">
              <a:ea typeface="Consolas" panose="020B0609020204030204" pitchFamily="49" charset="0"/>
            </a:endParaRPr>
          </a:p>
          <a:p>
            <a:r>
              <a:rPr lang="zh-TW" altLang="zh-TW" sz="3600" dirty="0">
                <a:solidFill>
                  <a:srgbClr val="979793"/>
                </a:solidFill>
                <a:ea typeface="微軟正黑體" panose="020B0604030504040204" pitchFamily="34" charset="-120"/>
              </a:rPr>
              <a:t>        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total: </a:t>
            </a:r>
            <a:r>
              <a:rPr lang="zh-TW" altLang="zh-TW" sz="3600" dirty="0">
                <a:solidFill>
                  <a:srgbClr val="F1901E"/>
                </a:solidFill>
                <a:ea typeface="Consolas" panose="020B0609020204030204" pitchFamily="49" charset="0"/>
              </a:rPr>
              <a:t>this</a:t>
            </a:r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.state.total</a:t>
            </a:r>
            <a:r>
              <a:rPr lang="zh-TW" altLang="zh-TW" sz="3600" dirty="0">
                <a:solidFill>
                  <a:srgbClr val="F92672"/>
                </a:solidFill>
                <a:ea typeface="Consolas" panose="020B0609020204030204" pitchFamily="49" charset="0"/>
              </a:rPr>
              <a:t>+</a:t>
            </a:r>
            <a:r>
              <a:rPr lang="zh-TW" altLang="zh-TW" sz="3600" dirty="0">
                <a:solidFill>
                  <a:srgbClr val="AE81FF"/>
                </a:solidFill>
                <a:ea typeface="Consolas" panose="020B0609020204030204" pitchFamily="49" charset="0"/>
              </a:rPr>
              <a:t>1</a:t>
            </a:r>
            <a:endParaRPr lang="zh-TW" altLang="zh-TW" sz="3600" dirty="0">
              <a:ea typeface="微軟正黑體" panose="020B0604030504040204" pitchFamily="34" charset="-120"/>
            </a:endParaRPr>
          </a:p>
          <a:p>
            <a:r>
              <a:rPr lang="zh-TW" altLang="zh-TW" sz="3600" dirty="0">
                <a:solidFill>
                  <a:srgbClr val="979793"/>
                </a:solidFill>
                <a:ea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99160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84" y="3528540"/>
            <a:ext cx="7154720" cy="248798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511315" y="5006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開始來元件化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9087" y="1640401"/>
            <a:ext cx="5778896" cy="1617568"/>
            <a:chOff x="3746934" y="2368717"/>
            <a:chExt cx="5778896" cy="161756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/>
            <a:srcRect l="5579" t="17716" r="4591" b="48825"/>
            <a:stretch/>
          </p:blipFill>
          <p:spPr>
            <a:xfrm>
              <a:off x="3746934" y="2368717"/>
              <a:ext cx="4303986" cy="160808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8996053" y="2515278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348401" y="1824201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568404" y="1645814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8153719" y="2413469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4487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單向資料流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React</a:t>
            </a:r>
            <a:r>
              <a:rPr lang="zh-TW" altLang="en-US" dirty="0"/>
              <a:t> 中，資料是單向的，由父親傳遞到兒子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08900" y="3842054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61248" y="3150977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81251" y="2972590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7" name="橢圓 6"/>
          <p:cNvSpPr/>
          <p:nvPr/>
        </p:nvSpPr>
        <p:spPr>
          <a:xfrm>
            <a:off x="3366566" y="3740245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  <p:sp>
        <p:nvSpPr>
          <p:cNvPr id="10" name="向右箭號 9"/>
          <p:cNvSpPr/>
          <p:nvPr/>
        </p:nvSpPr>
        <p:spPr>
          <a:xfrm rot="2918545">
            <a:off x="1667963" y="3860008"/>
            <a:ext cx="2026023" cy="47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28030" y="39322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資料流向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956418" y="3118779"/>
            <a:ext cx="5224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r>
              <a:rPr lang="zh-TW" altLang="en-US" sz="2400" dirty="0" smtClean="0"/>
              <a:t>是</a:t>
            </a:r>
            <a:r>
              <a:rPr lang="zh-TW" altLang="en-US" sz="2400" dirty="0"/>
              <a:t>展示物件的容器，常不具備畫面。</a:t>
            </a:r>
            <a:endParaRPr lang="en-US" altLang="zh-TW" sz="2400" dirty="0"/>
          </a:p>
          <a:p>
            <a:r>
              <a:rPr lang="zh-TW" altLang="en-US" sz="2400" dirty="0"/>
              <a:t>具備展示物件所需要的狀態及屬性。</a:t>
            </a:r>
            <a:r>
              <a:rPr lang="zh-TW" altLang="en-US" sz="3600" b="1" dirty="0"/>
              <a:t>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185747" y="4489791"/>
            <a:ext cx="58062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sz="2800" dirty="0"/>
              <a:t>負責渲染 </a:t>
            </a:r>
            <a:r>
              <a:rPr lang="en-US" altLang="zh-TW" sz="2800" dirty="0"/>
              <a:t>UI</a:t>
            </a:r>
            <a:r>
              <a:rPr lang="zh-TW" altLang="en-US" sz="2800" dirty="0"/>
              <a:t>，</a:t>
            </a:r>
            <a:endParaRPr lang="en-US" altLang="zh-TW" sz="2800" dirty="0"/>
          </a:p>
          <a:p>
            <a:r>
              <a:rPr lang="zh-TW" altLang="en-US" sz="2800" b="1" i="1" dirty="0">
                <a:solidFill>
                  <a:srgbClr val="FF0000"/>
                </a:solidFill>
              </a:rPr>
              <a:t>不具備 </a:t>
            </a:r>
            <a:r>
              <a:rPr lang="en-US" altLang="zh-TW" sz="2800" b="1" i="1" dirty="0">
                <a:solidFill>
                  <a:srgbClr val="FF0000"/>
                </a:solidFill>
              </a:rPr>
              <a:t>React </a:t>
            </a:r>
            <a:r>
              <a:rPr lang="zh-TW" altLang="en-US" sz="2800" b="1" i="1" dirty="0">
                <a:solidFill>
                  <a:srgbClr val="FF0000"/>
                </a:solidFill>
              </a:rPr>
              <a:t>之中的 狀態 </a:t>
            </a:r>
            <a:r>
              <a:rPr lang="en-US" altLang="zh-TW" sz="2800" b="1" i="1" dirty="0">
                <a:solidFill>
                  <a:srgbClr val="FF0000"/>
                </a:solidFill>
              </a:rPr>
              <a:t>( State )</a:t>
            </a:r>
            <a:r>
              <a:rPr lang="zh-TW" altLang="en-US" dirty="0"/>
              <a:t>。</a:t>
            </a:r>
            <a:r>
              <a:rPr lang="zh-TW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13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React</a:t>
            </a:r>
            <a:r>
              <a:rPr lang="zh-TW" altLang="en-US" dirty="0"/>
              <a:t> 的元件間溝通的媒介 </a:t>
            </a:r>
            <a:r>
              <a:rPr lang="en-US" altLang="zh-TW" dirty="0"/>
              <a:t>Props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那我的 </a:t>
            </a:r>
            <a:r>
              <a:rPr lang="en-US" altLang="zh-TW" dirty="0"/>
              <a:t>Item</a:t>
            </a:r>
            <a:r>
              <a:rPr lang="zh-TW" altLang="en-US" dirty="0"/>
              <a:t> 元件要怎麼取得父親的值</a:t>
            </a:r>
            <a:r>
              <a:rPr lang="en-US" altLang="zh-TW" dirty="0"/>
              <a:t>?</a:t>
            </a:r>
          </a:p>
          <a:p>
            <a:pPr>
              <a:buFontTx/>
              <a:buChar char="-"/>
            </a:pPr>
            <a:r>
              <a:rPr lang="en-US" altLang="zh-TW" dirty="0"/>
              <a:t>&gt; </a:t>
            </a:r>
            <a:r>
              <a:rPr lang="zh-TW" altLang="en-US" dirty="0"/>
              <a:t>透過 </a:t>
            </a:r>
            <a:r>
              <a:rPr lang="en-US" altLang="zh-TW" dirty="0"/>
              <a:t>Props</a:t>
            </a:r>
            <a:r>
              <a:rPr lang="zh-TW" altLang="en-US" dirty="0"/>
              <a:t> 屬性</a:t>
            </a:r>
            <a:r>
              <a:rPr lang="en-US" altLang="zh-TW" dirty="0"/>
              <a:t>:</a:t>
            </a:r>
            <a:r>
              <a:rPr lang="zh-TW" altLang="en-US" dirty="0"/>
              <a:t> 元件的溝通的媒介</a:t>
            </a:r>
            <a:endParaRPr lang="en-US" altLang="zh-TW" dirty="0"/>
          </a:p>
          <a:p>
            <a:pPr lvl="1"/>
            <a:r>
              <a:rPr lang="en-US" altLang="zh-TW" dirty="0"/>
              <a:t>State </a:t>
            </a:r>
            <a:r>
              <a:rPr lang="zh-TW" altLang="en-US" dirty="0"/>
              <a:t>是一層一層傳下去的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props</a:t>
            </a:r>
            <a:r>
              <a:rPr lang="zh-TW" altLang="en-US" dirty="0"/>
              <a:t> 將父親元件的 </a:t>
            </a:r>
            <a:r>
              <a:rPr lang="en-US" altLang="zh-TW" dirty="0"/>
              <a:t>state</a:t>
            </a:r>
            <a:r>
              <a:rPr lang="zh-TW" altLang="en-US" dirty="0"/>
              <a:t> 及 方法傳給子元件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82641" y="4810243"/>
            <a:ext cx="2373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Item</a:t>
            </a:r>
            <a:r>
              <a:rPr lang="zh-TW" altLang="en-US" sz="2800" dirty="0">
                <a:solidFill>
                  <a:srgbClr val="00B050"/>
                </a:solidFill>
              </a:rPr>
              <a:t> 展示元件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34989" y="4119166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92D050"/>
                </a:solidFill>
              </a:rPr>
              <a:t>ShowItem</a:t>
            </a:r>
            <a:r>
              <a:rPr lang="zh-TW" altLang="en-US" sz="2800" dirty="0">
                <a:solidFill>
                  <a:srgbClr val="92D050"/>
                </a:solidFill>
              </a:rPr>
              <a:t> 容器元件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354992" y="3940779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父</a:t>
            </a:r>
            <a:endParaRPr lang="zh-TW" altLang="en-US" b="1" dirty="0"/>
          </a:p>
        </p:txBody>
      </p:sp>
      <p:sp>
        <p:nvSpPr>
          <p:cNvPr id="13" name="橢圓 12"/>
          <p:cNvSpPr/>
          <p:nvPr/>
        </p:nvSpPr>
        <p:spPr>
          <a:xfrm>
            <a:off x="3940307" y="4708434"/>
            <a:ext cx="715193" cy="71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子</a:t>
            </a:r>
            <a:endParaRPr lang="zh-TW" altLang="en-US" b="1" dirty="0"/>
          </a:p>
        </p:txBody>
      </p:sp>
      <p:sp>
        <p:nvSpPr>
          <p:cNvPr id="14" name="向右箭號 13"/>
          <p:cNvSpPr/>
          <p:nvPr/>
        </p:nvSpPr>
        <p:spPr>
          <a:xfrm rot="2918545">
            <a:off x="2241704" y="4828197"/>
            <a:ext cx="2026023" cy="47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01771" y="49004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資料流向</a:t>
            </a:r>
          </a:p>
        </p:txBody>
      </p:sp>
    </p:spTree>
    <p:extLst>
      <p:ext uri="{BB962C8B-B14F-4D97-AF65-F5344CB8AC3E}">
        <p14:creationId xmlns:p14="http://schemas.microsoft.com/office/powerpoint/2010/main" val="68959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9182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Props</a:t>
            </a:r>
            <a:r>
              <a:rPr lang="zh-TW" altLang="en-US" dirty="0"/>
              <a:t> 的寫法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3016251"/>
            <a:ext cx="67172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/>
              <a:t>可以自訂名稱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駝峰式命名</a:t>
            </a:r>
            <a:r>
              <a:rPr lang="en-US" altLang="zh-TW" sz="2800" b="1" dirty="0"/>
              <a:t>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</a:t>
            </a:r>
            <a:r>
              <a:rPr lang="zh-TW" altLang="en-US" sz="2800" b="1" dirty="0"/>
              <a:t>慣例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 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	</a:t>
            </a:r>
            <a:r>
              <a:rPr lang="zh-TW" altLang="en-US" sz="2800" b="1" dirty="0"/>
              <a:t>名詞 資料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/>
              <a:t>		</a:t>
            </a:r>
            <a:r>
              <a:rPr lang="zh-TW" altLang="en-US" sz="2800" b="1" dirty="0"/>
              <a:t>動詞 方法 </a:t>
            </a:r>
            <a:endParaRPr lang="en-US" altLang="zh-TW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/>
              <a:t>類似 </a:t>
            </a:r>
            <a:r>
              <a:rPr lang="en-US" altLang="zh-TW" sz="2800" b="1" dirty="0"/>
              <a:t>html</a:t>
            </a:r>
            <a:r>
              <a:rPr lang="zh-TW" altLang="en-US" sz="2800" b="1" dirty="0"/>
              <a:t> 的 屬性 </a:t>
            </a:r>
            <a:r>
              <a:rPr lang="en-US" altLang="zh-TW" sz="2800" b="1" dirty="0"/>
              <a:t>&lt;a </a:t>
            </a:r>
            <a:r>
              <a:rPr lang="en-US" altLang="zh-TW" sz="2800" b="1" dirty="0" err="1"/>
              <a:t>href</a:t>
            </a:r>
            <a:r>
              <a:rPr lang="en-US" altLang="zh-TW" sz="2800" b="1" dirty="0"/>
              <a:t>=“#” style=“ ”&gt;</a:t>
            </a:r>
            <a:endParaRPr lang="zh-TW" altLang="en-US" sz="2800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183341" y="2402541"/>
            <a:ext cx="770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45107" y="2402541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978590" y="2402541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35047" y="5580662"/>
            <a:ext cx="412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JSX</a:t>
            </a:r>
            <a:r>
              <a:rPr lang="zh-TW" altLang="en-US" sz="2800" dirty="0"/>
              <a:t> 語法 將值傳下去</a:t>
            </a:r>
          </a:p>
        </p:txBody>
      </p:sp>
    </p:spTree>
    <p:extLst>
      <p:ext uri="{BB962C8B-B14F-4D97-AF65-F5344CB8AC3E}">
        <p14:creationId xmlns:p14="http://schemas.microsoft.com/office/powerpoint/2010/main" val="418345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953757" y="925953"/>
            <a:ext cx="10515600" cy="1325563"/>
          </a:xfrm>
        </p:spPr>
        <p:txBody>
          <a:bodyPr/>
          <a:lstStyle/>
          <a:p>
            <a:r>
              <a:rPr lang="zh-TW" altLang="en-US" dirty="0"/>
              <a:t>解析傳過來的 </a:t>
            </a:r>
            <a:r>
              <a:rPr lang="en-US" altLang="zh-TW" dirty="0"/>
              <a:t>Props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8633"/>
            <a:ext cx="6180884" cy="18528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85973"/>
            <a:ext cx="5057636" cy="40365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250786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解析出來看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595719" y="3155200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595719" y="3513977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748119" y="5010894"/>
            <a:ext cx="122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1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7632" y="94583"/>
            <a:ext cx="10515600" cy="1325563"/>
          </a:xfrm>
        </p:spPr>
        <p:txBody>
          <a:bodyPr/>
          <a:lstStyle/>
          <a:p>
            <a:r>
              <a:rPr lang="zh-TW" altLang="en-US" dirty="0"/>
              <a:t>超簡介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97321"/>
            <a:ext cx="10515600" cy="4351338"/>
          </a:xfrm>
        </p:spPr>
        <p:txBody>
          <a:bodyPr/>
          <a:lstStyle/>
          <a:p>
            <a:r>
              <a:rPr lang="zh-TW" altLang="en-US" dirty="0"/>
              <a:t>前端框架三巨頭之一</a:t>
            </a:r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 的函式庫</a:t>
            </a:r>
            <a:endParaRPr lang="en-US" altLang="zh-TW" dirty="0"/>
          </a:p>
          <a:p>
            <a:r>
              <a:rPr lang="en-US" altLang="zh-TW" dirty="0"/>
              <a:t>MVC</a:t>
            </a:r>
            <a:r>
              <a:rPr lang="zh-TW" altLang="en-US" dirty="0"/>
              <a:t> 框架中的 </a:t>
            </a:r>
            <a:r>
              <a:rPr lang="en-US" altLang="zh-TW" dirty="0"/>
              <a:t>View</a:t>
            </a:r>
            <a:r>
              <a:rPr lang="zh-TW" altLang="en-US" dirty="0"/>
              <a:t> 部分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專門</a:t>
            </a:r>
            <a:r>
              <a:rPr lang="zh-TW" altLang="en-US" dirty="0"/>
              <a:t>處理畫面 </a:t>
            </a:r>
            <a:r>
              <a:rPr lang="en-US" altLang="zh-TW" dirty="0"/>
              <a:t>UI</a:t>
            </a:r>
          </a:p>
          <a:p>
            <a:endParaRPr lang="zh-TW" altLang="en-US" dirty="0"/>
          </a:p>
        </p:txBody>
      </p:sp>
      <p:pic>
        <p:nvPicPr>
          <p:cNvPr id="1028" name="Picture 4" descr="「react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97" y="1130142"/>
            <a:ext cx="3144043" cy="22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ue icon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18" y="28579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angular icon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34" y="3127598"/>
            <a:ext cx="2587898" cy="25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69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142248" y="890130"/>
            <a:ext cx="1494233" cy="1494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父元件</a:t>
            </a:r>
          </a:p>
        </p:txBody>
      </p:sp>
      <p:sp>
        <p:nvSpPr>
          <p:cNvPr id="5" name="橢圓 4"/>
          <p:cNvSpPr/>
          <p:nvPr/>
        </p:nvSpPr>
        <p:spPr>
          <a:xfrm>
            <a:off x="7275782" y="3214254"/>
            <a:ext cx="1494233" cy="14942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6" name="橢圓 5"/>
          <p:cNvSpPr/>
          <p:nvPr/>
        </p:nvSpPr>
        <p:spPr>
          <a:xfrm>
            <a:off x="3056278" y="3045356"/>
            <a:ext cx="1494233" cy="14942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7" name="向右箭號 6"/>
          <p:cNvSpPr/>
          <p:nvPr/>
        </p:nvSpPr>
        <p:spPr>
          <a:xfrm rot="7702784">
            <a:off x="4269828" y="2555791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502108">
            <a:off x="6690976" y="2649370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3832" y="2444444"/>
            <a:ext cx="3325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Props</a:t>
            </a:r>
            <a:r>
              <a:rPr lang="zh-TW" altLang="en-US" sz="2800" dirty="0"/>
              <a:t> 傳遞資料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609993" y="2444444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透過 </a:t>
            </a:r>
            <a:r>
              <a:rPr lang="en-US" altLang="zh-TW" sz="2800" dirty="0"/>
              <a:t>Props</a:t>
            </a:r>
            <a:r>
              <a:rPr lang="zh-TW" altLang="en-US" sz="2800" dirty="0"/>
              <a:t> 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使用父親的方法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17176" y="3669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元件間的溝通</a:t>
            </a:r>
          </a:p>
        </p:txBody>
      </p:sp>
      <p:sp>
        <p:nvSpPr>
          <p:cNvPr id="10" name="橢圓 5">
            <a:extLst>
              <a:ext uri="{FF2B5EF4-FFF2-40B4-BE49-F238E27FC236}">
                <a16:creationId xmlns:a16="http://schemas.microsoft.com/office/drawing/2014/main" id="{23117A31-D3A3-1B45-9867-96C6E59F5DBA}"/>
              </a:ext>
            </a:extLst>
          </p:cNvPr>
          <p:cNvSpPr/>
          <p:nvPr/>
        </p:nvSpPr>
        <p:spPr>
          <a:xfrm>
            <a:off x="1052330" y="4996857"/>
            <a:ext cx="1494233" cy="14942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子元件</a:t>
            </a:r>
          </a:p>
        </p:txBody>
      </p:sp>
      <p:sp>
        <p:nvSpPr>
          <p:cNvPr id="11" name="向右箭號 6">
            <a:extLst>
              <a:ext uri="{FF2B5EF4-FFF2-40B4-BE49-F238E27FC236}">
                <a16:creationId xmlns:a16="http://schemas.microsoft.com/office/drawing/2014/main" id="{1189496C-C503-3340-AE10-219435C35F73}"/>
              </a:ext>
            </a:extLst>
          </p:cNvPr>
          <p:cNvSpPr/>
          <p:nvPr/>
        </p:nvSpPr>
        <p:spPr>
          <a:xfrm rot="7702784">
            <a:off x="2396670" y="4695217"/>
            <a:ext cx="791254" cy="3339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活用 </a:t>
            </a:r>
            <a:r>
              <a:rPr lang="en-US" altLang="zh-TW" dirty="0"/>
              <a:t>ES6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解構賦值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37" y="2519036"/>
            <a:ext cx="6453063" cy="29645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8188" y="25190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2800" b="1" i="1" dirty="0">
                <a:solidFill>
                  <a:srgbClr val="53B0C1"/>
                </a:solidFill>
                <a:ea typeface="Consolas" panose="020B0609020204030204" pitchFamily="49" charset="0"/>
              </a:rPr>
              <a:t>const</a:t>
            </a:r>
            <a:r>
              <a:rPr lang="zh-TW" altLang="zh-TW" sz="2800" b="1" dirty="0">
                <a:solidFill>
                  <a:srgbClr val="979793"/>
                </a:solidFill>
                <a:ea typeface="Consolas" panose="020B0609020204030204" pitchFamily="49" charset="0"/>
              </a:rPr>
              <a:t> </a:t>
            </a:r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people = {</a:t>
            </a:r>
            <a:endParaRPr lang="zh-TW" altLang="zh-TW" sz="2800" b="1" dirty="0"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name: "Jerry",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age: 24 </a:t>
            </a:r>
          </a:p>
          <a:p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}</a:t>
            </a:r>
          </a:p>
          <a:p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 </a:t>
            </a:r>
          </a:p>
          <a:p>
            <a:r>
              <a:rPr lang="zh-TW" altLang="zh-TW" sz="2800" b="1" i="1" dirty="0">
                <a:solidFill>
                  <a:srgbClr val="53B0C1"/>
                </a:solidFill>
                <a:ea typeface="Consolas" panose="020B0609020204030204" pitchFamily="49" charset="0"/>
              </a:rPr>
              <a:t>const</a:t>
            </a:r>
            <a:r>
              <a:rPr lang="zh-TW" altLang="zh-TW" sz="2800" b="1" dirty="0">
                <a:solidFill>
                  <a:srgbClr val="979793"/>
                </a:solidFill>
                <a:ea typeface="Consolas" panose="020B0609020204030204" pitchFamily="49" charset="0"/>
              </a:rPr>
              <a:t> </a:t>
            </a:r>
            <a:r>
              <a:rPr lang="en-US" altLang="zh-TW" sz="2800" b="1" dirty="0">
                <a:solidFill>
                  <a:srgbClr val="979793"/>
                </a:solidFill>
                <a:ea typeface="Consolas" panose="020B0609020204030204" pitchFamily="49" charset="0"/>
              </a:rPr>
              <a:t>{</a:t>
            </a:r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name, age} = people</a:t>
            </a:r>
            <a:endParaRPr lang="zh-TW" altLang="zh-TW" sz="2800" b="1" dirty="0">
              <a:ea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console.log(name) //Jerry</a:t>
            </a:r>
          </a:p>
          <a:p>
            <a:r>
              <a:rPr lang="en-US" altLang="zh-TW" sz="2800" b="1" dirty="0">
                <a:solidFill>
                  <a:srgbClr val="79A522"/>
                </a:solidFill>
                <a:ea typeface="Consolas" panose="020B0609020204030204" pitchFamily="49" charset="0"/>
              </a:rPr>
              <a:t>console.log(age) //24</a:t>
            </a:r>
          </a:p>
        </p:txBody>
      </p:sp>
    </p:spTree>
    <p:extLst>
      <p:ext uri="{BB962C8B-B14F-4D97-AF65-F5344CB8AC3E}">
        <p14:creationId xmlns:p14="http://schemas.microsoft.com/office/powerpoint/2010/main" val="306674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Pure Function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適用於展示物件，搭配 </a:t>
            </a:r>
            <a:r>
              <a:rPr lang="en-US" altLang="zh-TW" dirty="0"/>
              <a:t>ES6</a:t>
            </a:r>
            <a:r>
              <a:rPr lang="zh-TW" altLang="en-US" dirty="0"/>
              <a:t> 箭頭函式</a:t>
            </a:r>
            <a:endParaRPr lang="en-US" altLang="zh-TW" dirty="0"/>
          </a:p>
          <a:p>
            <a:pPr lvl="1"/>
            <a:r>
              <a:rPr lang="zh-TW" altLang="en-US" dirty="0"/>
              <a:t>不用寫建構式</a:t>
            </a:r>
            <a:endParaRPr lang="en-US" altLang="zh-TW" dirty="0"/>
          </a:p>
          <a:p>
            <a:pPr lvl="1"/>
            <a:r>
              <a:rPr lang="zh-TW" altLang="en-US" dirty="0"/>
              <a:t>不用寫 </a:t>
            </a:r>
            <a:r>
              <a:rPr lang="en-US" altLang="zh-TW" dirty="0"/>
              <a:t>render()</a:t>
            </a:r>
            <a:r>
              <a:rPr lang="zh-TW" altLang="en-US" dirty="0"/>
              <a:t> 函式 直接 </a:t>
            </a:r>
            <a:r>
              <a:rPr lang="en-US" altLang="zh-TW" dirty="0"/>
              <a:t>return()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191434"/>
            <a:ext cx="6589059" cy="36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37412" y="1165412"/>
            <a:ext cx="0" cy="455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「bridge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2" name="Picture 4" descr="「bridge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89" y="778206"/>
            <a:ext cx="3194879" cy="3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「storage icon」的圖片搜尋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3"/>
          <a:stretch/>
        </p:blipFill>
        <p:spPr bwMode="auto">
          <a:xfrm>
            <a:off x="1634026" y="1183341"/>
            <a:ext cx="2411324" cy="238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255233" y="519081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State</a:t>
            </a:r>
            <a:endParaRPr lang="zh-TW" altLang="en-US" sz="36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14818" y="537010"/>
            <a:ext cx="126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Props</a:t>
            </a:r>
            <a:endParaRPr lang="zh-TW" altLang="en-US" sz="36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19318" y="3714602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資料</a:t>
            </a:r>
            <a:r>
              <a:rPr lang="en-US" altLang="zh-TW" sz="2800" b="1" dirty="0"/>
              <a:t>)</a:t>
            </a:r>
            <a:r>
              <a:rPr lang="zh-TW" altLang="en-US" sz="2800" b="1" dirty="0"/>
              <a:t>狀態管理員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961991" y="37146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元件與元件間的溝通者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6358619" y="1211688"/>
            <a:ext cx="5091040" cy="715193"/>
            <a:chOff x="2928878" y="24478"/>
            <a:chExt cx="5091040" cy="715193"/>
          </a:xfrm>
        </p:grpSpPr>
        <p:sp>
          <p:nvSpPr>
            <p:cNvPr id="13" name="橢圓 12"/>
            <p:cNvSpPr/>
            <p:nvPr/>
          </p:nvSpPr>
          <p:spPr>
            <a:xfrm>
              <a:off x="2928878" y="24478"/>
              <a:ext cx="715193" cy="715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/>
                <a:t>父</a:t>
              </a:r>
              <a:endParaRPr lang="zh-TW" altLang="en-US" b="1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7304725" y="24478"/>
              <a:ext cx="715193" cy="715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/>
                <a:t>子</a:t>
              </a:r>
              <a:endParaRPr lang="zh-TW" altLang="en-US" b="1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717178" y="4625789"/>
            <a:ext cx="4644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State</a:t>
            </a:r>
            <a:r>
              <a:rPr lang="zh-TW" altLang="en-US" sz="2800" dirty="0"/>
              <a:t> 可以透過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使用</a:t>
            </a:r>
            <a:r>
              <a:rPr lang="en-US" altLang="zh-TW" sz="2800" dirty="0" err="1"/>
              <a:t>setState</a:t>
            </a:r>
            <a:r>
              <a:rPr lang="en-US" altLang="zh-TW" sz="2800" dirty="0"/>
              <a:t>()</a:t>
            </a:r>
            <a:r>
              <a:rPr lang="zh-TW" altLang="en-US" sz="2800" dirty="0"/>
              <a:t> 方法改變 </a:t>
            </a:r>
            <a:r>
              <a:rPr lang="en-US" altLang="zh-TW" sz="2800" dirty="0"/>
              <a:t>State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961991" y="4625789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無法自行修改 </a:t>
            </a:r>
            <a:r>
              <a:rPr lang="en-US" altLang="zh-TW" sz="2800" dirty="0"/>
              <a:t>props</a:t>
            </a:r>
            <a:r>
              <a:rPr lang="zh-TW" altLang="en-US" sz="2800" dirty="0"/>
              <a:t> ，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/>
              <a:t>需透過父親元件修改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681240" y="5645784"/>
            <a:ext cx="411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恭喜你已經掌握 </a:t>
            </a:r>
            <a:r>
              <a:rPr lang="en-US" altLang="zh-TW" sz="2400" b="1" dirty="0"/>
              <a:t>React</a:t>
            </a:r>
            <a:r>
              <a:rPr lang="zh-TW" altLang="en-US" sz="2400" b="1" dirty="0"/>
              <a:t> 的精隨</a:t>
            </a:r>
          </a:p>
        </p:txBody>
      </p:sp>
    </p:spTree>
    <p:extLst>
      <p:ext uri="{BB962C8B-B14F-4D97-AF65-F5344CB8AC3E}">
        <p14:creationId xmlns:p14="http://schemas.microsoft.com/office/powerpoint/2010/main" val="385591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https://medium.com/@</a:t>
            </a:r>
            <a:r>
              <a:rPr lang="en-US" altLang="zh-TW" dirty="0" smtClean="0">
                <a:hlinkClick r:id="rId2"/>
              </a:rPr>
              <a:t>brianwu291/raect-series-part2-909205cfa4aa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https://medium.com/4cats-io/2016-%E5%B9%B4%E3%81%AE%E5%89%8D%E7%AB%AF-%</a:t>
            </a:r>
            <a:r>
              <a:rPr lang="en-US" altLang="zh-TW" dirty="0" smtClean="0">
                <a:hlinkClick r:id="rId3"/>
              </a:rPr>
              <a:t>E7%98%8B%E4%BB%80%E9%BA%BC-reactjs-4727a6ecc85a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http://projects.wojtekmaj.pl/react-lifecycle-methods-diagram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https://medium.com/%E9%BA%A5%E5%85%8B%E7%9A%84%E5%8D%8A%E8%B7%AF%E5%87%BA%E5%AE%B6%E7%AD%86%E8%A8%98/javascript-localstorage-%E7%9A%84%E4%BD%BF%E7%94%A8-e0da6f402453</a:t>
            </a:r>
            <a:endParaRPr lang="zh-TW" altLang="en-US" dirty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49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19B-E6E4-B04A-8EC7-0F5C5EA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作業一：試著做出其他元件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" name="群組 16">
            <a:extLst>
              <a:ext uri="{FF2B5EF4-FFF2-40B4-BE49-F238E27FC236}">
                <a16:creationId xmlns:a16="http://schemas.microsoft.com/office/drawing/2014/main" id="{15D92C01-FB3C-5447-8C7E-C047C506A7E7}"/>
              </a:ext>
            </a:extLst>
          </p:cNvPr>
          <p:cNvGrpSpPr/>
          <p:nvPr/>
        </p:nvGrpSpPr>
        <p:grpSpPr>
          <a:xfrm>
            <a:off x="222274" y="1532990"/>
            <a:ext cx="5468942" cy="4743012"/>
            <a:chOff x="3479663" y="1079723"/>
            <a:chExt cx="6046167" cy="5243618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007B628A-5B93-5E4B-8A31-598B6CE22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8" name="文字方塊 5">
              <a:extLst>
                <a:ext uri="{FF2B5EF4-FFF2-40B4-BE49-F238E27FC236}">
                  <a16:creationId xmlns:a16="http://schemas.microsoft.com/office/drawing/2014/main" id="{FF37739E-1A6C-BE4C-B2D8-18AA9C60D78C}"/>
                </a:ext>
              </a:extLst>
            </p:cNvPr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9" name="矩形 6">
              <a:extLst>
                <a:ext uri="{FF2B5EF4-FFF2-40B4-BE49-F238E27FC236}">
                  <a16:creationId xmlns:a16="http://schemas.microsoft.com/office/drawing/2014/main" id="{1E17DBCB-BE0B-4A48-8959-C16C29A47263}"/>
                </a:ext>
              </a:extLst>
            </p:cNvPr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7">
              <a:extLst>
                <a:ext uri="{FF2B5EF4-FFF2-40B4-BE49-F238E27FC236}">
                  <a16:creationId xmlns:a16="http://schemas.microsoft.com/office/drawing/2014/main" id="{C178CB9B-BDC6-A845-9DD2-F75E8828DFA6}"/>
                </a:ext>
              </a:extLst>
            </p:cNvPr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E24C9335-56D6-E547-A20E-F4A1A46E9ADC}"/>
                </a:ext>
              </a:extLst>
            </p:cNvPr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9">
              <a:extLst>
                <a:ext uri="{FF2B5EF4-FFF2-40B4-BE49-F238E27FC236}">
                  <a16:creationId xmlns:a16="http://schemas.microsoft.com/office/drawing/2014/main" id="{72F554F6-31D2-3041-A7BA-055872A956A9}"/>
                </a:ext>
              </a:extLst>
            </p:cNvPr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73DA9440-D767-D04B-8105-4EFFE014D2DF}"/>
                </a:ext>
              </a:extLst>
            </p:cNvPr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1">
              <a:extLst>
                <a:ext uri="{FF2B5EF4-FFF2-40B4-BE49-F238E27FC236}">
                  <a16:creationId xmlns:a16="http://schemas.microsoft.com/office/drawing/2014/main" id="{6A74DB43-6E36-054B-B2E1-7099BB5D2D75}"/>
                </a:ext>
              </a:extLst>
            </p:cNvPr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矩形 12">
              <a:extLst>
                <a:ext uri="{FF2B5EF4-FFF2-40B4-BE49-F238E27FC236}">
                  <a16:creationId xmlns:a16="http://schemas.microsoft.com/office/drawing/2014/main" id="{B8668EF2-37A9-9C41-B766-CF5ADB42AADA}"/>
                </a:ext>
              </a:extLst>
            </p:cNvPr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3">
              <a:extLst>
                <a:ext uri="{FF2B5EF4-FFF2-40B4-BE49-F238E27FC236}">
                  <a16:creationId xmlns:a16="http://schemas.microsoft.com/office/drawing/2014/main" id="{876D2912-BE63-814F-BBDE-9A67069C5966}"/>
                </a:ext>
              </a:extLst>
            </p:cNvPr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7" name="矩形 14">
              <a:extLst>
                <a:ext uri="{FF2B5EF4-FFF2-40B4-BE49-F238E27FC236}">
                  <a16:creationId xmlns:a16="http://schemas.microsoft.com/office/drawing/2014/main" id="{92E7E600-84B6-8442-BAB5-DB3813918177}"/>
                </a:ext>
              </a:extLst>
            </p:cNvPr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5">
              <a:extLst>
                <a:ext uri="{FF2B5EF4-FFF2-40B4-BE49-F238E27FC236}">
                  <a16:creationId xmlns:a16="http://schemas.microsoft.com/office/drawing/2014/main" id="{ACFB2B48-E467-764B-B77E-B23C938FE341}"/>
                </a:ext>
              </a:extLst>
            </p:cNvPr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D219A7D-1A43-D141-B5A9-E32257DC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44" y="2791268"/>
            <a:ext cx="5207000" cy="3263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DC5490-90C1-724C-9FDE-F59E2DE4B79F}"/>
              </a:ext>
            </a:extLst>
          </p:cNvPr>
          <p:cNvSpPr txBox="1"/>
          <p:nvPr/>
        </p:nvSpPr>
        <p:spPr>
          <a:xfrm>
            <a:off x="6302244" y="1740441"/>
            <a:ext cx="444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step-3-homework</a:t>
            </a:r>
          </a:p>
          <a:p>
            <a:r>
              <a:rPr lang="zh-CN" altLang="en-US" sz="2400" dirty="0"/>
              <a:t>已經先把</a:t>
            </a:r>
            <a:r>
              <a:rPr lang="zh-TW" altLang="en-US" sz="2400" dirty="0"/>
              <a:t> </a:t>
            </a:r>
            <a:r>
              <a:rPr lang="en-US" altLang="zh-TW" sz="2400" dirty="0"/>
              <a:t>HTML </a:t>
            </a:r>
            <a:r>
              <a:rPr lang="zh-CN" altLang="en-US" sz="2400" dirty="0"/>
              <a:t>架構設計出來了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018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219B-E6E4-B04A-8EC7-0F5C5EA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作業一：試著做出其他元件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DC487-D920-4244-A9F8-827AB00EAA86}"/>
              </a:ext>
            </a:extLst>
          </p:cNvPr>
          <p:cNvSpPr txBox="1"/>
          <p:nvPr/>
        </p:nvSpPr>
        <p:spPr>
          <a:xfrm>
            <a:off x="838200" y="1690688"/>
            <a:ext cx="56538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要求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資料要在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App.js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這個檔案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試試看怎麼傳給子元件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展示元件試著透過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Pure function component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來設計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B960B-97BF-7B4E-B4CE-F54B79609183}"/>
              </a:ext>
            </a:extLst>
          </p:cNvPr>
          <p:cNvSpPr txBox="1"/>
          <p:nvPr/>
        </p:nvSpPr>
        <p:spPr>
          <a:xfrm>
            <a:off x="5895109" y="1690687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提示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資料的流向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6D5F-EBAC-B84A-A58B-37B37B91AAE5}"/>
              </a:ext>
            </a:extLst>
          </p:cNvPr>
          <p:cNvSpPr/>
          <p:nvPr/>
        </p:nvSpPr>
        <p:spPr>
          <a:xfrm>
            <a:off x="8506690" y="2159885"/>
            <a:ext cx="2563091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App.js</a:t>
            </a:r>
            <a:endParaRPr lang="en-US" sz="28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696853-30B3-734D-BDFE-1772807C2399}"/>
              </a:ext>
            </a:extLst>
          </p:cNvPr>
          <p:cNvSpPr/>
          <p:nvPr/>
        </p:nvSpPr>
        <p:spPr>
          <a:xfrm>
            <a:off x="8506691" y="3429000"/>
            <a:ext cx="256309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ShowItem.js</a:t>
            </a:r>
            <a:endParaRPr lang="en-US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26B6C-7A67-5641-BF06-0768FE6D354F}"/>
              </a:ext>
            </a:extLst>
          </p:cNvPr>
          <p:cNvSpPr/>
          <p:nvPr/>
        </p:nvSpPr>
        <p:spPr>
          <a:xfrm>
            <a:off x="8506691" y="4698115"/>
            <a:ext cx="2563090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Item.js</a:t>
            </a:r>
            <a:endParaRPr lang="en-US" sz="2800" b="1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2EA3B73-6C42-D142-87AB-1A1A406CDC82}"/>
              </a:ext>
            </a:extLst>
          </p:cNvPr>
          <p:cNvSpPr/>
          <p:nvPr/>
        </p:nvSpPr>
        <p:spPr>
          <a:xfrm>
            <a:off x="7758545" y="2144174"/>
            <a:ext cx="568037" cy="3023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B61B6-5027-4F49-8384-13747617CBDE}"/>
              </a:ext>
            </a:extLst>
          </p:cNvPr>
          <p:cNvSpPr txBox="1"/>
          <p:nvPr/>
        </p:nvSpPr>
        <p:spPr>
          <a:xfrm>
            <a:off x="858382" y="4475452"/>
            <a:ext cx="7335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提醒</a:t>
            </a: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記得要</a:t>
            </a:r>
            <a:r>
              <a:rPr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import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元件才能使用</a:t>
            </a:r>
            <a:endParaRPr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JSX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是保留字，要使用 </a:t>
            </a:r>
            <a:r>
              <a:rPr lang="en-US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className</a:t>
            </a:r>
            <a:endParaRPr 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642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0415_PPT-40.jpg">
            <a:extLst>
              <a:ext uri="{FF2B5EF4-FFF2-40B4-BE49-F238E27FC236}">
                <a16:creationId xmlns:a16="http://schemas.microsoft.com/office/drawing/2014/main" id="{947304F2-E2D1-4CE4-B6C4-95242EE2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0652" y="89647"/>
            <a:ext cx="10515600" cy="1325563"/>
          </a:xfrm>
        </p:spPr>
        <p:txBody>
          <a:bodyPr/>
          <a:lstStyle/>
          <a:p>
            <a:r>
              <a:rPr lang="en-US" altLang="zh-TW" dirty="0"/>
              <a:t>Let‘s learn by Doing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3"/>
            <a:ext cx="4791240" cy="48060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29440" y="195870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簡單的點餐系統</a:t>
            </a:r>
          </a:p>
        </p:txBody>
      </p:sp>
    </p:spTree>
    <p:extLst>
      <p:ext uri="{BB962C8B-B14F-4D97-AF65-F5344CB8AC3E}">
        <p14:creationId xmlns:p14="http://schemas.microsoft.com/office/powerpoint/2010/main" val="85144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React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1532"/>
            <a:ext cx="10515600" cy="4351338"/>
          </a:xfrm>
        </p:spPr>
        <p:txBody>
          <a:bodyPr/>
          <a:lstStyle/>
          <a:p>
            <a:r>
              <a:rPr lang="zh-TW" altLang="en-US" dirty="0"/>
              <a:t>前端框架</a:t>
            </a:r>
            <a:r>
              <a:rPr lang="en-US" altLang="zh-TW" dirty="0"/>
              <a:t>?</a:t>
            </a:r>
            <a:r>
              <a:rPr lang="zh-TW" altLang="en-US" dirty="0"/>
              <a:t> 前端就有 </a:t>
            </a:r>
            <a:r>
              <a:rPr lang="en-US" altLang="zh-TW" dirty="0"/>
              <a:t>jQuery</a:t>
            </a:r>
            <a:r>
              <a:rPr lang="zh-TW" altLang="en-US" dirty="0"/>
              <a:t> 了呀</a:t>
            </a:r>
            <a:r>
              <a:rPr lang="en-US" altLang="zh-TW" dirty="0"/>
              <a:t>!</a:t>
            </a:r>
            <a:r>
              <a:rPr lang="zh-TW" altLang="en-US" dirty="0"/>
              <a:t> 或是直接寫 </a:t>
            </a:r>
            <a:r>
              <a:rPr lang="en-US" altLang="zh-TW" dirty="0"/>
              <a:t>JS</a:t>
            </a:r>
            <a:r>
              <a:rPr lang="zh-TW" altLang="en-US" dirty="0"/>
              <a:t> 不就好了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05" y="2278903"/>
            <a:ext cx="4559938" cy="17783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42205" y="1878793"/>
            <a:ext cx="267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jQuery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use ajax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call </a:t>
            </a:r>
            <a:r>
              <a:rPr lang="en-US" altLang="zh-TW" sz="2000" dirty="0" err="1" smtClean="0"/>
              <a:t>api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716467" y="2908115"/>
            <a:ext cx="2480289" cy="51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得到一包資料</a:t>
            </a:r>
            <a:endParaRPr lang="zh-TW" altLang="en-US" sz="2400" b="1" dirty="0"/>
          </a:p>
        </p:txBody>
      </p:sp>
      <p:sp>
        <p:nvSpPr>
          <p:cNvPr id="11" name="向右箭號 10"/>
          <p:cNvSpPr/>
          <p:nvPr/>
        </p:nvSpPr>
        <p:spPr>
          <a:xfrm>
            <a:off x="4945864" y="3029792"/>
            <a:ext cx="639105" cy="31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155097" y="2435694"/>
            <a:ext cx="2599765" cy="1504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寫一個</a:t>
            </a:r>
            <a:r>
              <a:rPr lang="en-US" altLang="zh-TW" sz="2400" dirty="0" smtClean="0"/>
              <a:t>function</a:t>
            </a:r>
            <a:endParaRPr lang="en-US" altLang="zh-TW" sz="2400" dirty="0"/>
          </a:p>
          <a:p>
            <a:pPr algn="ctr"/>
            <a:r>
              <a:rPr lang="zh-TW" altLang="en-US" sz="2400" dirty="0" smtClean="0"/>
              <a:t>專門把資料渲染到 </a:t>
            </a:r>
            <a:r>
              <a:rPr lang="en-US" altLang="zh-TW" sz="2400" dirty="0" smtClean="0"/>
              <a:t>UI</a:t>
            </a:r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>
            <a:off x="8356374" y="3009808"/>
            <a:ext cx="639105" cy="31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14582" y="4457389"/>
            <a:ext cx="2599765" cy="1504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使用者做了某個</a:t>
            </a:r>
            <a:r>
              <a:rPr lang="zh-TW" altLang="en-US" sz="2400" dirty="0" smtClean="0"/>
              <a:t>動作更新</a:t>
            </a:r>
            <a:r>
              <a:rPr lang="zh-TW" altLang="en-US" sz="2400" dirty="0"/>
              <a:t>資料</a:t>
            </a:r>
          </a:p>
        </p:txBody>
      </p:sp>
      <p:sp>
        <p:nvSpPr>
          <p:cNvPr id="17" name="矩形 16"/>
          <p:cNvSpPr/>
          <p:nvPr/>
        </p:nvSpPr>
        <p:spPr>
          <a:xfrm>
            <a:off x="4067833" y="4203886"/>
            <a:ext cx="2395165" cy="7907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把資料再渲染到 </a:t>
            </a:r>
            <a:r>
              <a:rPr lang="en-US" altLang="zh-TW" sz="2400" dirty="0" smtClean="0"/>
              <a:t>UI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067832" y="5370792"/>
            <a:ext cx="2395165" cy="7907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function</a:t>
            </a:r>
            <a:r>
              <a:rPr lang="zh-TW" altLang="en-US" sz="2400" dirty="0" smtClean="0"/>
              <a:t>把資料丟回資料庫</a:t>
            </a:r>
            <a:endParaRPr lang="zh-TW" altLang="en-US" sz="2400" dirty="0"/>
          </a:p>
        </p:txBody>
      </p:sp>
      <p:sp>
        <p:nvSpPr>
          <p:cNvPr id="19" name="向右箭號 18"/>
          <p:cNvSpPr/>
          <p:nvPr/>
        </p:nvSpPr>
        <p:spPr>
          <a:xfrm rot="1800000">
            <a:off x="3311920" y="5588953"/>
            <a:ext cx="639105" cy="31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9800000">
            <a:off x="3311921" y="4497721"/>
            <a:ext cx="639105" cy="316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509547" y="489664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資料與畫面分離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6701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React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React</a:t>
            </a:r>
            <a:r>
              <a:rPr lang="zh-TW" altLang="en-US" dirty="0" smtClean="0"/>
              <a:t> 的模式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75261" y="2848790"/>
            <a:ext cx="2599765" cy="1504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資料一異動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UI </a:t>
            </a:r>
            <a:r>
              <a:rPr lang="zh-TW" altLang="en-US" sz="2400" dirty="0" smtClean="0"/>
              <a:t>重新渲染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78107" y="332173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資料與畫面綁定</a:t>
            </a:r>
            <a:endParaRPr lang="zh-TW" altLang="en-US" sz="32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30108" y="5173401"/>
            <a:ext cx="5653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那我 </a:t>
            </a:r>
            <a:r>
              <a:rPr lang="en-US" altLang="zh-TW" sz="3200" b="1" dirty="0" smtClean="0"/>
              <a:t>jQuery</a:t>
            </a:r>
            <a:r>
              <a:rPr lang="zh-TW" altLang="en-US" sz="3200" b="1" dirty="0" smtClean="0"/>
              <a:t> 也寫一個 </a:t>
            </a:r>
            <a:r>
              <a:rPr lang="en-US" altLang="zh-TW" sz="3200" b="1" dirty="0" smtClean="0"/>
              <a:t>Function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zh-TW" altLang="en-US" sz="3200" b="1" dirty="0" smtClean="0"/>
              <a:t>資料異動就觸發全部重新渲染</a:t>
            </a:r>
            <a:endParaRPr lang="zh-TW" altLang="en-US" sz="32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33129" y="5428961"/>
            <a:ext cx="353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i="1" dirty="0" smtClean="0"/>
              <a:t>萬一資料好幾萬筆呢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958737" y="3027129"/>
            <a:ext cx="48013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虛擬</a:t>
            </a:r>
            <a:r>
              <a:rPr lang="en-US" altLang="zh-TW" sz="2800" b="1" dirty="0" smtClean="0"/>
              <a:t>Dom</a:t>
            </a:r>
          </a:p>
          <a:p>
            <a:r>
              <a:rPr lang="zh-TW" altLang="en-US" sz="2400" dirty="0" smtClean="0"/>
              <a:t>特別的演算法去比較節點哪裡不同</a:t>
            </a:r>
            <a:endParaRPr lang="en-US" altLang="zh-TW" sz="2400" dirty="0" smtClean="0"/>
          </a:p>
          <a:p>
            <a:r>
              <a:rPr lang="zh-TW" altLang="en-US" sz="2400" dirty="0" smtClean="0"/>
              <a:t>再修改那個節</a:t>
            </a:r>
            <a:r>
              <a:rPr lang="zh-TW" altLang="en-US" sz="2400" dirty="0"/>
              <a:t>點</a:t>
            </a:r>
          </a:p>
        </p:txBody>
      </p:sp>
    </p:spTree>
    <p:extLst>
      <p:ext uri="{BB962C8B-B14F-4D97-AF65-F5344CB8AC3E}">
        <p14:creationId xmlns:p14="http://schemas.microsoft.com/office/powerpoint/2010/main" val="243181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&amp; CDD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React </a:t>
            </a:r>
            <a:r>
              <a:rPr lang="zh-TW" altLang="en-US" dirty="0"/>
              <a:t>的核心概念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CDD,</a:t>
            </a:r>
            <a:r>
              <a:rPr lang="zh-TW" altLang="en-US" dirty="0"/>
              <a:t> </a:t>
            </a:r>
            <a:r>
              <a:rPr lang="en-US" altLang="zh-TW" dirty="0"/>
              <a:t>Component Driven Development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元件驅動開發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7141" y="4001294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設計元件，不是模板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zh-TW" altLang="en-US" sz="2800" b="1" dirty="0"/>
              <a:t>自由組合想要的版型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zh-TW" altLang="en-US" sz="2800" b="1" dirty="0"/>
              <a:t>避免重造輪子</a:t>
            </a:r>
            <a:endParaRPr lang="en-US" altLang="zh-TW" sz="2800" b="1" dirty="0"/>
          </a:p>
          <a:p>
            <a:pPr marL="457200" indent="-457200">
              <a:buFontTx/>
              <a:buChar char="-"/>
            </a:pPr>
            <a:r>
              <a:rPr lang="en-US" altLang="zh-TW" sz="2800" b="1" dirty="0"/>
              <a:t>AEM </a:t>
            </a:r>
            <a:r>
              <a:rPr lang="zh-TW" altLang="en-US" sz="2800" b="1" dirty="0"/>
              <a:t>的好夥伴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2955632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i="1" dirty="0">
                <a:solidFill>
                  <a:schemeClr val="bg2">
                    <a:lumMod val="50000"/>
                  </a:schemeClr>
                </a:solidFill>
              </a:rPr>
              <a:t>必須改成</a:t>
            </a:r>
            <a:r>
              <a:rPr lang="zh-TW" altLang="en-US" sz="2400" b="1" i="1" dirty="0">
                <a:solidFill>
                  <a:srgbClr val="C00000"/>
                </a:solidFill>
              </a:rPr>
              <a:t>由小到大的逆向思維</a:t>
            </a:r>
            <a:r>
              <a:rPr lang="zh-TW" altLang="en-US" sz="2400" i="1" dirty="0">
                <a:solidFill>
                  <a:schemeClr val="bg2">
                    <a:lumMod val="50000"/>
                  </a:schemeClr>
                </a:solidFill>
              </a:rPr>
              <a:t>，從小小的元件，組裝成複雜的應用程式。</a:t>
            </a:r>
          </a:p>
        </p:txBody>
      </p:sp>
    </p:spTree>
    <p:extLst>
      <p:ext uri="{BB962C8B-B14F-4D97-AF65-F5344CB8AC3E}">
        <p14:creationId xmlns:p14="http://schemas.microsoft.com/office/powerpoint/2010/main" val="147066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507977"/>
            <a:ext cx="6509534" cy="31045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JSX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+ HTML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73138" y="4060250"/>
            <a:ext cx="677917" cy="407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351055" y="1313274"/>
            <a:ext cx="3955152" cy="2746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207" y="1020886"/>
            <a:ext cx="19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HTML Tags</a:t>
            </a:r>
            <a:endParaRPr lang="zh-TW" altLang="en-US" sz="32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90" y="3803266"/>
            <a:ext cx="4376371" cy="19366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18383" y="4060250"/>
            <a:ext cx="1048665" cy="4073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367048" y="2373040"/>
            <a:ext cx="3653559" cy="1687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020607" y="2140797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JS </a:t>
            </a:r>
            <a:r>
              <a:rPr lang="zh-TW" altLang="en-US" sz="2800" dirty="0"/>
              <a:t>變數，用 </a:t>
            </a:r>
            <a:r>
              <a:rPr lang="en-US" altLang="zh-TW" sz="2800" dirty="0"/>
              <a:t>{  }</a:t>
            </a:r>
            <a:r>
              <a:rPr lang="zh-TW" altLang="en-US" sz="2800" dirty="0"/>
              <a:t> 包起來</a:t>
            </a:r>
          </a:p>
        </p:txBody>
      </p:sp>
    </p:spTree>
    <p:extLst>
      <p:ext uri="{BB962C8B-B14F-4D97-AF65-F5344CB8AC3E}">
        <p14:creationId xmlns:p14="http://schemas.microsoft.com/office/powerpoint/2010/main" val="282867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 </a:t>
            </a:r>
            <a:r>
              <a:rPr lang="en-US" altLang="zh-TW" dirty="0"/>
              <a:t>React</a:t>
            </a:r>
            <a:r>
              <a:rPr lang="zh-TW" altLang="en-US" dirty="0"/>
              <a:t> 的元件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5196"/>
            <a:ext cx="9610127" cy="24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9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784" y="33756"/>
            <a:ext cx="10515600" cy="1325563"/>
          </a:xfrm>
        </p:spPr>
        <p:txBody>
          <a:bodyPr/>
          <a:lstStyle/>
          <a:p>
            <a:r>
              <a:rPr lang="zh-TW" altLang="en-US" dirty="0"/>
              <a:t>元件化畫面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881509" y="1190082"/>
            <a:ext cx="6046167" cy="5243618"/>
            <a:chOff x="3479663" y="1079723"/>
            <a:chExt cx="6046167" cy="524361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9663" y="1517267"/>
              <a:ext cx="4791240" cy="480607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561308" y="1079723"/>
              <a:ext cx="2534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App</a:t>
              </a:r>
              <a:endParaRPr lang="zh-TW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846786" y="1664498"/>
              <a:ext cx="4067504" cy="810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186530" y="1250445"/>
              <a:ext cx="1538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FF0000"/>
                  </a:solidFill>
                </a:rPr>
                <a:t>MenuList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75283" y="1784089"/>
              <a:ext cx="1881374" cy="5334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047315" y="2069060"/>
              <a:ext cx="10486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C000"/>
                  </a:solidFill>
                </a:rPr>
                <a:t>Menu</a:t>
              </a:r>
              <a:endParaRPr lang="zh-TW" altLang="en-US" sz="2800" dirty="0">
                <a:solidFill>
                  <a:srgbClr val="FFC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531" y="2552517"/>
              <a:ext cx="4067504" cy="136532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096000" y="3089323"/>
              <a:ext cx="855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Item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49891" y="2815163"/>
              <a:ext cx="1946109" cy="6532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871659" y="3463065"/>
              <a:ext cx="1654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solidFill>
                    <a:srgbClr val="92D050"/>
                  </a:solidFill>
                </a:rPr>
                <a:t>ShowItem</a:t>
              </a:r>
              <a:endParaRPr lang="zh-TW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531" y="4048498"/>
              <a:ext cx="4067504" cy="45301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359444" y="4498363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70C0"/>
                  </a:solidFill>
                </a:rPr>
                <a:t>Done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6927676" y="4428556"/>
            <a:ext cx="518603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容器物件</a:t>
            </a:r>
            <a:r>
              <a:rPr lang="en-US" altLang="zh-TW" sz="2800" b="1" dirty="0"/>
              <a:t>:</a:t>
            </a:r>
          </a:p>
          <a:p>
            <a:endParaRPr lang="en-US" altLang="zh-TW" sz="2800" b="1" dirty="0"/>
          </a:p>
          <a:p>
            <a:r>
              <a:rPr lang="zh-TW" altLang="en-US" sz="2400" dirty="0"/>
              <a:t>是展示物件的容器，常不具備畫面。</a:t>
            </a:r>
            <a:endParaRPr lang="en-US" altLang="zh-TW" sz="2400" dirty="0"/>
          </a:p>
          <a:p>
            <a:r>
              <a:rPr lang="zh-TW" altLang="en-US" sz="2400" dirty="0"/>
              <a:t>具備展示物件所需要的狀態及屬性。</a:t>
            </a:r>
            <a:r>
              <a:rPr lang="zh-TW" altLang="en-US" sz="2400" b="1" dirty="0"/>
              <a:t> 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857207" y="1819426"/>
            <a:ext cx="5256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展示物件</a:t>
            </a:r>
            <a:r>
              <a:rPr lang="en-US" altLang="zh-TW" sz="2800" b="1" dirty="0"/>
              <a:t>:</a:t>
            </a:r>
          </a:p>
          <a:p>
            <a:endParaRPr lang="en-US" altLang="zh-TW" dirty="0"/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負責渲染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不具備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React </a:t>
            </a:r>
            <a:r>
              <a:rPr lang="zh-TW" alt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之中的 </a:t>
            </a:r>
            <a:r>
              <a:rPr lang="zh-TW" altLang="en-US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 </a:t>
            </a:r>
            <a:r>
              <a:rPr lang="en-US" altLang="zh-TW" sz="2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State 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43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755</Words>
  <Application>Microsoft Office PowerPoint</Application>
  <PresentationFormat>寬螢幕</PresentationFormat>
  <Paragraphs>208</Paragraphs>
  <Slides>27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华文楷体</vt:lpstr>
      <vt:lpstr>Microsoft JhengHei</vt:lpstr>
      <vt:lpstr>Microsoft JhengHei</vt:lpstr>
      <vt:lpstr>新細明體</vt:lpstr>
      <vt:lpstr>Arial</vt:lpstr>
      <vt:lpstr>Calibri</vt:lpstr>
      <vt:lpstr>Consolas</vt:lpstr>
      <vt:lpstr>Franklin Gothic Book</vt:lpstr>
      <vt:lpstr>Franklin Gothic Medium</vt:lpstr>
      <vt:lpstr>Office 佈景主題</vt:lpstr>
      <vt:lpstr>PowerPoint 簡報</vt:lpstr>
      <vt:lpstr>超簡介</vt:lpstr>
      <vt:lpstr>Let‘s learn by Doing</vt:lpstr>
      <vt:lpstr>Why React</vt:lpstr>
      <vt:lpstr>Why React</vt:lpstr>
      <vt:lpstr>Component &amp; CDD</vt:lpstr>
      <vt:lpstr>JSX </vt:lpstr>
      <vt:lpstr>加上 React 的元件</vt:lpstr>
      <vt:lpstr>元件化畫面</vt:lpstr>
      <vt:lpstr>開始Coding</vt:lpstr>
      <vt:lpstr>PowerPoint 簡報</vt:lpstr>
      <vt:lpstr>PowerPoint 簡報</vt:lpstr>
      <vt:lpstr>React 的狀態管理員 State</vt:lpstr>
      <vt:lpstr>React 的資料管理員 State</vt:lpstr>
      <vt:lpstr>PowerPoint 簡報</vt:lpstr>
      <vt:lpstr>React 單向資料流</vt:lpstr>
      <vt:lpstr>React 的元件間溝通的媒介 Props</vt:lpstr>
      <vt:lpstr>Props 的寫法</vt:lpstr>
      <vt:lpstr>解析傳過來的 Props</vt:lpstr>
      <vt:lpstr>PowerPoint 簡報</vt:lpstr>
      <vt:lpstr>常見的寫法</vt:lpstr>
      <vt:lpstr>Pure Function Component</vt:lpstr>
      <vt:lpstr>PowerPoint 簡報</vt:lpstr>
      <vt:lpstr>Reference</vt:lpstr>
      <vt:lpstr>作業一：試著做出其他元件</vt:lpstr>
      <vt:lpstr>作業一：試著做出其他元件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Weng, Jerry 翁婉頤 ()</dc:creator>
  <cp:lastModifiedBy>Weng, Jerry 翁婉頤 ()</cp:lastModifiedBy>
  <cp:revision>287</cp:revision>
  <dcterms:created xsi:type="dcterms:W3CDTF">2020-03-24T03:26:13Z</dcterms:created>
  <dcterms:modified xsi:type="dcterms:W3CDTF">2020-03-30T07:47:51Z</dcterms:modified>
</cp:coreProperties>
</file>