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80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28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74406" autoAdjust="0"/>
  </p:normalViewPr>
  <p:slideViewPr>
    <p:cSldViewPr snapToGrid="0">
      <p:cViewPr varScale="1">
        <p:scale>
          <a:sx n="54" d="100"/>
          <a:sy n="54" d="100"/>
        </p:scale>
        <p:origin x="1380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A47A9-E18B-4BD6-A9EF-CB1931779CEA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EAF9B-57A9-45CA-9435-720C278DF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42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565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45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75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48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413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731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3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91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17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0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21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46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75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3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2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2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6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0412_PPT-09.jpg">
            <a:extLst>
              <a:ext uri="{FF2B5EF4-FFF2-40B4-BE49-F238E27FC236}">
                <a16:creationId xmlns:a16="http://schemas.microsoft.com/office/drawing/2014/main" id="{09FC6D3A-BD07-42F5-9B04-C3C91057DF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620DEABF-1479-4D41-9A11-136609DC8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312" y="2091770"/>
            <a:ext cx="6812545" cy="1528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23A2A8E5-DC99-4722-A81B-11FF1757B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4312" y="3825189"/>
            <a:ext cx="6812545" cy="6996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日期版面配置區 2">
            <a:extLst>
              <a:ext uri="{FF2B5EF4-FFF2-40B4-BE49-F238E27FC236}">
                <a16:creationId xmlns:a16="http://schemas.microsoft.com/office/drawing/2014/main" id="{788901F7-7D6E-490D-8F35-4932BC02A9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04311" y="4730162"/>
            <a:ext cx="2743200" cy="366183"/>
          </a:xfrm>
          <a:prstGeom prst="rect">
            <a:avLst/>
          </a:prstGeom>
        </p:spPr>
        <p:txBody>
          <a:bodyPr/>
          <a:lstStyle>
            <a:lvl1pPr>
              <a:defRPr lang="zh-TW" altLang="en-US" sz="1067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C73A718F-F706-40D9-8A23-716252935347}" type="datetime1">
              <a:rPr lang="en-US" altLang="zh-TW" smtClean="0"/>
              <a:pPr/>
              <a:t>3/30/2020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84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0415_PPT-40.jpg">
            <a:extLst>
              <a:ext uri="{FF2B5EF4-FFF2-40B4-BE49-F238E27FC236}">
                <a16:creationId xmlns:a16="http://schemas.microsoft.com/office/drawing/2014/main" id="{6B4AB4B5-84DE-4CC1-AC65-6C9E8C4FC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5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E8A72F0A-29DE-4B0C-9338-638BC8B93A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0172" y="3048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9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13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45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8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wojtekmaj.pl/react-lifecycle-methods-diagram/" TargetMode="External"/><Relationship Id="rId2" Type="http://schemas.openxmlformats.org/officeDocument/2006/relationships/hyperlink" Target="https://wcc723.github.io/javascript/2017/06/29/es6-native-arra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%E9%BA%A5%E5%85%8B%E7%9A%84%E5%8D%8A%E8%B7%AF%E5%87%BA%E5%AE%B6%E7%AD%86%E8%A8%98/javascript-localstorage-%E7%9A%84%E4%BD%BF%E7%94%A8-e0da6f40245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cc723.github.io/javascript/2017/06/29/es6-native-arra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/stringif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JSON/par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0412_PPT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00ECE1-76AA-475D-A9B9-C3E310F009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312" y="2091770"/>
            <a:ext cx="6812545" cy="2083258"/>
          </a:xfrm>
        </p:spPr>
        <p:txBody>
          <a:bodyPr/>
          <a:lstStyle/>
          <a:p>
            <a:endParaRPr lang="en-US" altLang="zh-TW" b="1" dirty="0" smtClean="0"/>
          </a:p>
          <a:p>
            <a:r>
              <a:rPr lang="en-US" altLang="zh-TW" sz="3200" b="1" dirty="0"/>
              <a:t>React Workshop </a:t>
            </a:r>
            <a:br>
              <a:rPr lang="en-US" altLang="zh-TW" sz="3200" b="1" dirty="0"/>
            </a:br>
            <a:r>
              <a:rPr lang="en-US" altLang="zh-TW" sz="3200" b="1" dirty="0"/>
              <a:t>			</a:t>
            </a:r>
            <a:endParaRPr lang="en-US" altLang="zh-TW" sz="3200" b="1" dirty="0" smtClean="0"/>
          </a:p>
          <a:p>
            <a:r>
              <a:rPr lang="en-US" altLang="zh-TW" sz="3200" b="1" dirty="0"/>
              <a:t>	</a:t>
            </a:r>
            <a:r>
              <a:rPr lang="en-US" altLang="zh-TW" sz="3200" b="1" dirty="0" smtClean="0"/>
              <a:t>	– </a:t>
            </a:r>
            <a:r>
              <a:rPr lang="en-US" altLang="zh-TW" sz="3200" b="1" dirty="0"/>
              <a:t>Part </a:t>
            </a:r>
            <a:r>
              <a:rPr lang="en-US" altLang="zh-TW" sz="3200" b="1" dirty="0" smtClean="0"/>
              <a:t>2</a:t>
            </a:r>
            <a:endParaRPr lang="zh-TW" altLang="en-US" sz="3200" b="1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D451D2-7300-4BB3-91C6-58CBCF2F0B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4312" y="4730162"/>
            <a:ext cx="6812545" cy="699679"/>
          </a:xfrm>
        </p:spPr>
        <p:txBody>
          <a:bodyPr/>
          <a:lstStyle/>
          <a:p>
            <a:pPr algn="r"/>
            <a:r>
              <a:rPr lang="en-US" altLang="zh-TW" sz="2133" i="1" dirty="0"/>
              <a:t>Intern</a:t>
            </a:r>
            <a:r>
              <a:rPr lang="en-US" altLang="zh-TW" sz="2133" dirty="0"/>
              <a:t> Jerry Weng</a:t>
            </a:r>
            <a:endParaRPr lang="zh-TW" altLang="en-US" sz="2133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C39E24-41B1-4760-8DC2-88C205345C6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8A202E4-537F-45EB-BB6D-93973CFE9519}" type="datetime1">
              <a:rPr lang="zh-TW" altLang="en-US" smtClean="0"/>
              <a:t>2020/3/30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141" y="173662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8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LocalStorage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2720"/>
            <a:ext cx="9994611" cy="34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 </a:t>
            </a:r>
            <a:r>
              <a:rPr lang="en-US" altLang="zh-TW" dirty="0"/>
              <a:t>Route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838200" y="1476953"/>
            <a:ext cx="6046167" cy="5243618"/>
            <a:chOff x="3479663" y="1079723"/>
            <a:chExt cx="6046167" cy="524361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6256329" y="2087586"/>
            <a:ext cx="57094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SPA</a:t>
            </a:r>
            <a:r>
              <a:rPr lang="zh-TW" altLang="en-US" sz="3200" dirty="0"/>
              <a:t>（</a:t>
            </a:r>
            <a:r>
              <a:rPr lang="en-US" altLang="zh-TW" sz="3200" dirty="0"/>
              <a:t>Single Page Application</a:t>
            </a:r>
            <a:r>
              <a:rPr lang="zh-TW" altLang="en-US" sz="3200" dirty="0"/>
              <a:t>）</a:t>
            </a:r>
            <a:endParaRPr lang="en-US" altLang="zh-TW" sz="3200" dirty="0"/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不會重新整理網頁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使用體驗接近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92119" y="5826853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在使用路由之前，我們先來建好明細頁面</a:t>
            </a:r>
          </a:p>
        </p:txBody>
      </p:sp>
    </p:spTree>
    <p:extLst>
      <p:ext uri="{BB962C8B-B14F-4D97-AF65-F5344CB8AC3E}">
        <p14:creationId xmlns:p14="http://schemas.microsoft.com/office/powerpoint/2010/main" val="114250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33"/>
          <p:cNvSpPr>
            <a:spLocks noGrp="1"/>
          </p:cNvSpPr>
          <p:nvPr>
            <p:ph type="title"/>
          </p:nvPr>
        </p:nvSpPr>
        <p:spPr>
          <a:xfrm>
            <a:off x="134954" y="-148899"/>
            <a:ext cx="10515600" cy="1325563"/>
          </a:xfrm>
        </p:spPr>
        <p:txBody>
          <a:bodyPr/>
          <a:lstStyle/>
          <a:p>
            <a:r>
              <a:rPr lang="zh-TW" altLang="en-US" dirty="0"/>
              <a:t>頁面規劃變成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grpSp>
        <p:nvGrpSpPr>
          <p:cNvPr id="66" name="群組 65"/>
          <p:cNvGrpSpPr/>
          <p:nvPr/>
        </p:nvGrpSpPr>
        <p:grpSpPr>
          <a:xfrm>
            <a:off x="237690" y="888873"/>
            <a:ext cx="11858372" cy="5883260"/>
            <a:chOff x="237690" y="888873"/>
            <a:chExt cx="11858372" cy="5883260"/>
          </a:xfrm>
        </p:grpSpPr>
        <p:grpSp>
          <p:nvGrpSpPr>
            <p:cNvPr id="4" name="群組 3"/>
            <p:cNvGrpSpPr/>
            <p:nvPr/>
          </p:nvGrpSpPr>
          <p:grpSpPr>
            <a:xfrm>
              <a:off x="6049895" y="1942916"/>
              <a:ext cx="6046167" cy="4806074"/>
              <a:chOff x="3479663" y="1517267"/>
              <a:chExt cx="6046167" cy="4806074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9663" y="1517267"/>
                <a:ext cx="4791240" cy="4806074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3846786" y="1664498"/>
                <a:ext cx="4067504" cy="8106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875283" y="1784089"/>
                <a:ext cx="1881374" cy="533442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047315" y="2069060"/>
                <a:ext cx="10486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C000"/>
                    </a:solidFill>
                  </a:rPr>
                  <a:t>Menu</a:t>
                </a:r>
                <a:endParaRPr lang="zh-TW" altLang="en-US" sz="28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841531" y="2552517"/>
                <a:ext cx="4067504" cy="136532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6096000" y="3089323"/>
                <a:ext cx="855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B050"/>
                    </a:solidFill>
                  </a:rPr>
                  <a:t>Item</a:t>
                </a:r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149891" y="2815163"/>
                <a:ext cx="1946109" cy="65324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7871659" y="3463065"/>
                <a:ext cx="16541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err="1">
                    <a:solidFill>
                      <a:srgbClr val="92D050"/>
                    </a:solidFill>
                  </a:rPr>
                  <a:t>ShowItem</a:t>
                </a:r>
                <a:endParaRPr lang="zh-TW" altLang="en-US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358900" y="4383515"/>
              <a:ext cx="3756294" cy="512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81300" y="3365500"/>
              <a:ext cx="45252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519776" y="1966059"/>
              <a:ext cx="5384150" cy="4806074"/>
              <a:chOff x="3479663" y="1517267"/>
              <a:chExt cx="5384150" cy="4806074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9663" y="1517267"/>
                <a:ext cx="4791240" cy="4806074"/>
              </a:xfrm>
              <a:prstGeom prst="rect">
                <a:avLst/>
              </a:prstGeom>
            </p:spPr>
          </p:pic>
          <p:sp>
            <p:nvSpPr>
              <p:cNvPr id="23" name="矩形 22"/>
              <p:cNvSpPr/>
              <p:nvPr/>
            </p:nvSpPr>
            <p:spPr>
              <a:xfrm>
                <a:off x="3846786" y="1664498"/>
                <a:ext cx="4067504" cy="8106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875283" y="1784089"/>
                <a:ext cx="1881374" cy="533442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5047315" y="2069060"/>
                <a:ext cx="10486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C000"/>
                    </a:solidFill>
                  </a:rPr>
                  <a:t>Menu</a:t>
                </a:r>
                <a:endParaRPr lang="zh-TW" altLang="en-US" sz="28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841531" y="2552517"/>
                <a:ext cx="4067504" cy="136532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096000" y="3089323"/>
                <a:ext cx="855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B050"/>
                    </a:solidFill>
                  </a:rPr>
                  <a:t>Item</a:t>
                </a:r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149891" y="2815163"/>
                <a:ext cx="1946109" cy="65324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7209642" y="3410193"/>
                <a:ext cx="16541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err="1">
                    <a:solidFill>
                      <a:srgbClr val="92D050"/>
                    </a:solidFill>
                  </a:rPr>
                  <a:t>ShowItem</a:t>
                </a:r>
                <a:endParaRPr lang="zh-TW" alt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841531" y="4048498"/>
                <a:ext cx="4067504" cy="45301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359444" y="4498363"/>
                <a:ext cx="962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Done</a:t>
                </a:r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6700" y="931680"/>
              <a:ext cx="11829362" cy="581731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37690" y="931680"/>
              <a:ext cx="7873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7030A0"/>
                  </a:solidFill>
                </a:rPr>
                <a:t>App</a:t>
              </a:r>
              <a:endParaRPr lang="zh-TW" altLang="en-US" sz="2800" b="1" dirty="0">
                <a:solidFill>
                  <a:srgbClr val="7030A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1763" y="4435077"/>
              <a:ext cx="4030128" cy="460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008784" y="3330036"/>
              <a:ext cx="600298" cy="460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74829" y="2045974"/>
              <a:ext cx="4791240" cy="888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 flipV="1">
              <a:off x="685800" y="2944751"/>
              <a:ext cx="4483100" cy="4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6094037" y="2035813"/>
              <a:ext cx="4791240" cy="888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接點 47"/>
            <p:cNvCxnSpPr/>
            <p:nvPr/>
          </p:nvCxnSpPr>
          <p:spPr>
            <a:xfrm flipV="1">
              <a:off x="6203965" y="2919404"/>
              <a:ext cx="4483100" cy="4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6137725" y="2293579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Detail</a:t>
              </a:r>
              <a:endParaRPr lang="zh-TW" altLang="en-US" sz="32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575233" y="2364984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Order</a:t>
              </a:r>
              <a:endParaRPr lang="zh-TW" altLang="en-US" sz="3200" dirty="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3200278" y="888873"/>
              <a:ext cx="5245237" cy="1341835"/>
              <a:chOff x="4982965" y="493664"/>
              <a:chExt cx="5245237" cy="1341835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4982965" y="493664"/>
                <a:ext cx="5245237" cy="1341835"/>
                <a:chOff x="3479663" y="1250445"/>
                <a:chExt cx="5245237" cy="1341835"/>
              </a:xfrm>
            </p:grpSpPr>
            <p:pic>
              <p:nvPicPr>
                <p:cNvPr id="52" name="圖片 5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78518"/>
                <a:stretch/>
              </p:blipFill>
              <p:spPr>
                <a:xfrm>
                  <a:off x="3479663" y="1517267"/>
                  <a:ext cx="4791240" cy="1032455"/>
                </a:xfrm>
                <a:prstGeom prst="rect">
                  <a:avLst/>
                </a:prstGeom>
              </p:spPr>
            </p:pic>
            <p:sp>
              <p:nvSpPr>
                <p:cNvPr id="54" name="矩形 53"/>
                <p:cNvSpPr/>
                <p:nvPr/>
              </p:nvSpPr>
              <p:spPr>
                <a:xfrm>
                  <a:off x="3846786" y="1664498"/>
                  <a:ext cx="4067504" cy="81068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7186530" y="1250445"/>
                  <a:ext cx="153837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 err="1">
                      <a:solidFill>
                        <a:srgbClr val="FF0000"/>
                      </a:solidFill>
                    </a:rPr>
                    <a:t>MenuList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875283" y="1784089"/>
                  <a:ext cx="1881374" cy="533442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5047315" y="2069060"/>
                  <a:ext cx="10486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C000"/>
                      </a:solidFill>
                    </a:rPr>
                    <a:t>Menu</a:t>
                  </a:r>
                  <a:endParaRPr lang="zh-TW" altLang="en-US" sz="2800" dirty="0">
                    <a:solidFill>
                      <a:srgbClr val="FFC000"/>
                    </a:solidFill>
                  </a:endParaRPr>
                </a:p>
              </p:txBody>
            </p:sp>
          </p:grpSp>
          <p:cxnSp>
            <p:nvCxnSpPr>
              <p:cNvPr id="64" name="直線接點 63"/>
              <p:cNvCxnSpPr/>
              <p:nvPr/>
            </p:nvCxnSpPr>
            <p:spPr>
              <a:xfrm flipV="1">
                <a:off x="5163521" y="1780390"/>
                <a:ext cx="4483100" cy="44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239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749800"/>
            <a:ext cx="8953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四元素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zh-TW" sz="2400" dirty="0" err="1" smtClean="0">
                <a:solidFill>
                  <a:srgbClr val="333333"/>
                </a:solidFill>
                <a:latin typeface="+mj-lt"/>
              </a:rPr>
              <a:t>BrowserRouter</a:t>
            </a:r>
            <a:endParaRPr lang="en-US" altLang="zh-TW" sz="24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路由的基本，包在最外層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 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用來包 </a:t>
            </a:r>
            <a:r>
              <a:rPr lang="en-US" altLang="zh-TW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，除了 </a:t>
            </a:r>
            <a:r>
              <a:rPr lang="en-US" altLang="zh-TW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 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外不能有其他元素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 Route</a:t>
            </a:r>
            <a:endParaRPr lang="en-US" altLang="zh-TW" sz="24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+mj-lt"/>
              </a:rPr>
              <a:t>指路，告訴那些連結要連到哪個 </a:t>
            </a:r>
            <a:r>
              <a:rPr lang="en-US" altLang="zh-TW" sz="2400" dirty="0" err="1">
                <a:solidFill>
                  <a:srgbClr val="333333"/>
                </a:solidFill>
                <a:latin typeface="+mj-lt"/>
              </a:rPr>
              <a:t>Componemt</a:t>
            </a:r>
            <a:endParaRPr lang="en-US" altLang="zh-TW" sz="24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+mj-lt"/>
              </a:rPr>
              <a:t>exact </a:t>
            </a:r>
            <a:r>
              <a:rPr lang="zh-TW" altLang="en-US" sz="2400" dirty="0">
                <a:solidFill>
                  <a:srgbClr val="333333"/>
                </a:solidFill>
                <a:latin typeface="+mj-lt"/>
              </a:rPr>
              <a:t>用在 </a:t>
            </a:r>
            <a:r>
              <a:rPr lang="en-US" altLang="zh-TW" sz="2400" dirty="0">
                <a:solidFill>
                  <a:srgbClr val="333333"/>
                </a:solidFill>
                <a:latin typeface="+mj-lt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+mj-lt"/>
              </a:rPr>
              <a:t>path </a:t>
            </a:r>
            <a:r>
              <a:rPr lang="zh-TW" altLang="en-US" sz="2400" dirty="0" smtClean="0">
                <a:solidFill>
                  <a:srgbClr val="333333"/>
                </a:solidFill>
                <a:latin typeface="+mj-lt"/>
              </a:rPr>
              <a:t>路徑</a:t>
            </a:r>
            <a:endParaRPr lang="en-US" altLang="zh-TW" sz="2400" dirty="0" smtClean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Link</a:t>
            </a:r>
            <a:endParaRPr lang="en-US" altLang="zh-TW" sz="32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控制路由跳轉，</a:t>
            </a:r>
            <a:r>
              <a:rPr lang="en-US" altLang="zh-TW" sz="2400" dirty="0"/>
              <a:t>React </a:t>
            </a:r>
            <a:r>
              <a:rPr lang="zh-TW" altLang="en-US" sz="2400" dirty="0"/>
              <a:t>版的 </a:t>
            </a:r>
            <a:r>
              <a:rPr lang="en-US" altLang="zh-TW" sz="2400" dirty="0"/>
              <a:t>a </a:t>
            </a:r>
            <a:r>
              <a:rPr lang="zh-TW" altLang="en-US" sz="2400" dirty="0" smtClean="0"/>
              <a:t>連結</a:t>
            </a:r>
            <a:endParaRPr lang="zh-TW" altLang="en-US" sz="32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4179" y="1749800"/>
            <a:ext cx="8953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92672"/>
                </a:solidFill>
                <a:ea typeface="Consolas" panose="020B0609020204030204" pitchFamily="49" charset="0"/>
              </a:rPr>
              <a:t>引入</a:t>
            </a:r>
            <a:endParaRPr lang="en-US" altLang="zh-TW" sz="2800" dirty="0">
              <a:solidFill>
                <a:srgbClr val="F92672"/>
              </a:solidFill>
              <a:ea typeface="Consolas" panose="020B0609020204030204" pitchFamily="49" charset="0"/>
            </a:endParaRPr>
          </a:p>
          <a:p>
            <a:r>
              <a:rPr lang="zh-TW" altLang="zh-TW" sz="2800" dirty="0">
                <a:solidFill>
                  <a:srgbClr val="F92672"/>
                </a:solidFill>
                <a:ea typeface="Consolas" panose="020B0609020204030204" pitchFamily="49" charset="0"/>
              </a:rPr>
              <a:t>import</a:t>
            </a:r>
            <a:r>
              <a:rPr lang="zh-TW" altLang="zh-TW" sz="2800" dirty="0">
                <a:solidFill>
                  <a:srgbClr val="979793"/>
                </a:solidFill>
                <a:ea typeface="Consolas" panose="020B0609020204030204" pitchFamily="49" charset="0"/>
              </a:rPr>
              <a:t> {</a:t>
            </a:r>
            <a:endParaRPr lang="zh-TW" altLang="zh-TW" sz="2800" dirty="0">
              <a:ea typeface="Consolas" panose="020B0609020204030204" pitchFamily="49" charset="0"/>
            </a:endParaRPr>
          </a:p>
          <a:p>
            <a:r>
              <a:rPr lang="zh-TW" altLang="zh-TW" sz="2800" dirty="0">
                <a:solidFill>
                  <a:srgbClr val="979793"/>
                </a:solidFill>
                <a:ea typeface="微軟正黑體" panose="020B0604030504040204" pitchFamily="34" charset="-120"/>
              </a:rPr>
              <a:t>  </a:t>
            </a:r>
            <a:r>
              <a:rPr lang="zh-TW" altLang="zh-TW" sz="2800" dirty="0">
                <a:solidFill>
                  <a:srgbClr val="979793"/>
                </a:solidFill>
                <a:ea typeface="Consolas" panose="020B0609020204030204" pitchFamily="49" charset="0"/>
              </a:rPr>
              <a:t>BrowserRouter,</a:t>
            </a:r>
            <a:endParaRPr lang="zh-TW" altLang="zh-TW" sz="2800" dirty="0">
              <a:solidFill>
                <a:srgbClr val="979793"/>
              </a:solidFill>
              <a:ea typeface="微軟正黑體" panose="020B0604030504040204" pitchFamily="34" charset="-120"/>
            </a:endParaRPr>
          </a:p>
          <a:p>
            <a:r>
              <a:rPr lang="zh-TW" altLang="zh-TW" sz="2800" dirty="0">
                <a:solidFill>
                  <a:srgbClr val="979793"/>
                </a:solidFill>
                <a:ea typeface="微軟正黑體" panose="020B0604030504040204" pitchFamily="34" charset="-120"/>
              </a:rPr>
              <a:t>  </a:t>
            </a:r>
            <a:r>
              <a:rPr lang="zh-TW" altLang="zh-TW" sz="2800" dirty="0">
                <a:solidFill>
                  <a:srgbClr val="979793"/>
                </a:solidFill>
                <a:ea typeface="Consolas" panose="020B0609020204030204" pitchFamily="49" charset="0"/>
              </a:rPr>
              <a:t>Switch,</a:t>
            </a:r>
            <a:endParaRPr lang="zh-TW" altLang="zh-TW" sz="2800" dirty="0">
              <a:solidFill>
                <a:srgbClr val="979793"/>
              </a:solidFill>
              <a:ea typeface="微軟正黑體" panose="020B0604030504040204" pitchFamily="34" charset="-120"/>
            </a:endParaRPr>
          </a:p>
          <a:p>
            <a:r>
              <a:rPr lang="zh-TW" altLang="zh-TW" sz="2800" dirty="0">
                <a:solidFill>
                  <a:srgbClr val="979793"/>
                </a:solidFill>
                <a:ea typeface="微軟正黑體" panose="020B0604030504040204" pitchFamily="34" charset="-120"/>
              </a:rPr>
              <a:t>  </a:t>
            </a:r>
            <a:r>
              <a:rPr lang="zh-TW" altLang="zh-TW" sz="2800" dirty="0">
                <a:solidFill>
                  <a:srgbClr val="979793"/>
                </a:solidFill>
                <a:ea typeface="Consolas" panose="020B0609020204030204" pitchFamily="49" charset="0"/>
              </a:rPr>
              <a:t>Route</a:t>
            </a:r>
            <a:endParaRPr lang="zh-TW" altLang="zh-TW" sz="2800" dirty="0">
              <a:solidFill>
                <a:srgbClr val="979793"/>
              </a:solidFill>
              <a:ea typeface="微軟正黑體" panose="020B0604030504040204" pitchFamily="34" charset="-120"/>
            </a:endParaRPr>
          </a:p>
          <a:p>
            <a:r>
              <a:rPr lang="zh-TW" altLang="zh-TW" sz="2800" dirty="0">
                <a:solidFill>
                  <a:srgbClr val="979793"/>
                </a:solidFill>
                <a:ea typeface="Consolas" panose="020B0609020204030204" pitchFamily="49" charset="0"/>
              </a:rPr>
              <a:t>} </a:t>
            </a:r>
            <a:r>
              <a:rPr lang="zh-TW" altLang="zh-TW" sz="2800" dirty="0">
                <a:solidFill>
                  <a:srgbClr val="F92672"/>
                </a:solidFill>
                <a:ea typeface="Consolas" panose="020B0609020204030204" pitchFamily="49" charset="0"/>
              </a:rPr>
              <a:t>from</a:t>
            </a:r>
            <a:r>
              <a:rPr lang="zh-TW" altLang="zh-TW" sz="2800" dirty="0">
                <a:solidFill>
                  <a:srgbClr val="979793"/>
                </a:solidFill>
                <a:ea typeface="Consolas" panose="020B0609020204030204" pitchFamily="49" charset="0"/>
              </a:rPr>
              <a:t> </a:t>
            </a:r>
            <a:r>
              <a:rPr lang="zh-TW" altLang="zh-TW" sz="2800" dirty="0">
                <a:solidFill>
                  <a:srgbClr val="9F9850"/>
                </a:solidFill>
                <a:ea typeface="Consolas" panose="020B0609020204030204" pitchFamily="49" charset="0"/>
              </a:rPr>
              <a:t>'react-router-dom'</a:t>
            </a:r>
            <a:r>
              <a:rPr lang="zh-TW" altLang="zh-TW" sz="2800" dirty="0">
                <a:solidFill>
                  <a:srgbClr val="979793"/>
                </a:solidFill>
                <a:ea typeface="Consolas" panose="020B0609020204030204" pitchFamily="49" charset="0"/>
              </a:rPr>
              <a:t>;</a:t>
            </a:r>
            <a:endParaRPr lang="zh-TW" altLang="zh-TW" sz="2800" dirty="0">
              <a:effectLst/>
              <a:ea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1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</a:t>
            </a:r>
          </a:p>
        </p:txBody>
      </p:sp>
      <p:sp>
        <p:nvSpPr>
          <p:cNvPr id="4" name="矩形 3"/>
          <p:cNvSpPr/>
          <p:nvPr/>
        </p:nvSpPr>
        <p:spPr>
          <a:xfrm>
            <a:off x="386603" y="1690688"/>
            <a:ext cx="8953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四元素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zh-TW" sz="2400" dirty="0" err="1" smtClean="0">
                <a:solidFill>
                  <a:srgbClr val="333333"/>
                </a:solidFill>
                <a:latin typeface="+mj-lt"/>
              </a:rPr>
              <a:t>BrowserRouter</a:t>
            </a:r>
            <a:endParaRPr lang="en-US" altLang="zh-TW" sz="24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路由的基本，包在最外層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 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用來包 </a:t>
            </a:r>
            <a:r>
              <a:rPr lang="en-US" altLang="zh-TW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，除了 </a:t>
            </a:r>
            <a:r>
              <a:rPr lang="en-US" altLang="zh-TW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 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外不能有其他元素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 Route</a:t>
            </a:r>
            <a:endParaRPr lang="en-US" altLang="zh-TW" sz="24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+mj-lt"/>
              </a:rPr>
              <a:t>指路，告訴那些連結要連到哪個 </a:t>
            </a:r>
            <a:r>
              <a:rPr lang="en-US" altLang="zh-TW" sz="2400" dirty="0" err="1">
                <a:solidFill>
                  <a:srgbClr val="333333"/>
                </a:solidFill>
                <a:latin typeface="+mj-lt"/>
              </a:rPr>
              <a:t>Componemt</a:t>
            </a:r>
            <a:endParaRPr lang="en-US" altLang="zh-TW" sz="24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+mj-lt"/>
              </a:rPr>
              <a:t>exact </a:t>
            </a:r>
            <a:r>
              <a:rPr lang="zh-TW" altLang="en-US" sz="2400" dirty="0">
                <a:solidFill>
                  <a:srgbClr val="333333"/>
                </a:solidFill>
                <a:latin typeface="+mj-lt"/>
              </a:rPr>
              <a:t>用在 </a:t>
            </a:r>
            <a:r>
              <a:rPr lang="en-US" altLang="zh-TW" sz="2400" dirty="0">
                <a:solidFill>
                  <a:srgbClr val="333333"/>
                </a:solidFill>
                <a:latin typeface="+mj-lt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+mj-lt"/>
              </a:rPr>
              <a:t>path </a:t>
            </a:r>
            <a:r>
              <a:rPr lang="zh-TW" altLang="en-US" sz="2400" dirty="0" smtClean="0">
                <a:solidFill>
                  <a:srgbClr val="333333"/>
                </a:solidFill>
                <a:latin typeface="+mj-lt"/>
              </a:rPr>
              <a:t>路徑</a:t>
            </a:r>
            <a:endParaRPr lang="en-US" altLang="zh-TW" sz="2400" dirty="0" smtClean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Link</a:t>
            </a:r>
            <a:endParaRPr lang="en-US" altLang="zh-TW" sz="32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控制路由跳轉，</a:t>
            </a:r>
            <a:r>
              <a:rPr lang="en-US" altLang="zh-TW" sz="2400" dirty="0"/>
              <a:t>React </a:t>
            </a:r>
            <a:r>
              <a:rPr lang="zh-TW" altLang="en-US" sz="2400" dirty="0"/>
              <a:t>版的 </a:t>
            </a:r>
            <a:r>
              <a:rPr lang="en-US" altLang="zh-TW" sz="2400" dirty="0"/>
              <a:t>a </a:t>
            </a:r>
            <a:r>
              <a:rPr lang="zh-TW" altLang="en-US" sz="2400" dirty="0" smtClean="0"/>
              <a:t>連結</a:t>
            </a:r>
            <a:endParaRPr lang="zh-TW" altLang="en-US" sz="3200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12" y="362448"/>
            <a:ext cx="4747329" cy="24025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4" y="6099612"/>
            <a:ext cx="11693059" cy="3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2F79-5D55-FE4D-AB66-8A3C3F6D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微調程式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8C26-46A4-5140-BECB-391B107F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加入一個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來判斷是否是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Order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畫面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如果為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真，再顯示按鈕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常見的寫法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CN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三元表達式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i="1" dirty="0"/>
              <a:t>：    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為假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i="1" dirty="0"/>
              <a:t>短路求值法： </a:t>
            </a:r>
            <a:r>
              <a:rPr lang="en-US" altLang="zh-TW" i="1" dirty="0" smtClean="0"/>
              <a:t/>
            </a:r>
            <a:br>
              <a:rPr lang="en-US" altLang="zh-TW" i="1" dirty="0" smtClean="0"/>
            </a:br>
            <a:r>
              <a:rPr lang="en-US" altLang="zh-TW" i="1" dirty="0">
                <a:latin typeface="+mn-ea"/>
              </a:rPr>
              <a:t/>
            </a:r>
            <a:br>
              <a:rPr lang="en-US" altLang="zh-TW" i="1" dirty="0">
                <a:latin typeface="+mn-ea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|| B 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為真，則回傳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A; 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為假，回傳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pPr marL="0" indent="0"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&amp;&amp; B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為真，才會回傳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41DE9-764C-9B44-B0A6-BCFE0C7A9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1825625"/>
            <a:ext cx="3441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6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串接資料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前端很常要</a:t>
            </a:r>
            <a:r>
              <a:rPr lang="en-US" altLang="zh-TW" dirty="0"/>
              <a:t>call </a:t>
            </a:r>
            <a:r>
              <a:rPr lang="zh-TW" altLang="zh-TW" dirty="0"/>
              <a:t>後端</a:t>
            </a:r>
            <a:r>
              <a:rPr lang="en-US" altLang="zh-TW" dirty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來串接資料</a:t>
            </a:r>
            <a:endParaRPr lang="en-US" altLang="zh-TW" dirty="0"/>
          </a:p>
          <a:p>
            <a:r>
              <a:rPr lang="zh-TW" altLang="zh-TW" dirty="0"/>
              <a:t>在這個例子就是</a:t>
            </a:r>
            <a:r>
              <a:rPr lang="en-US" altLang="zh-TW" dirty="0"/>
              <a:t> Detail</a:t>
            </a:r>
            <a:r>
              <a:rPr lang="zh-TW" altLang="en-US" dirty="0"/>
              <a:t>頁面</a:t>
            </a:r>
            <a:r>
              <a:rPr lang="zh-TW" altLang="zh-TW" dirty="0"/>
              <a:t>要</a:t>
            </a:r>
            <a:r>
              <a:rPr lang="zh-TW" altLang="en-US" dirty="0"/>
              <a:t> </a:t>
            </a:r>
            <a:r>
              <a:rPr lang="en-US" altLang="zh-TW" dirty="0"/>
              <a:t>call </a:t>
            </a:r>
            <a:r>
              <a:rPr lang="zh-TW" altLang="zh-TW" dirty="0"/>
              <a:t>存在</a:t>
            </a:r>
            <a:r>
              <a:rPr lang="zh-TW" altLang="en-US" dirty="0"/>
              <a:t> </a:t>
            </a:r>
            <a:r>
              <a:rPr lang="en-US" altLang="zh-TW" dirty="0" err="1"/>
              <a:t>localstorage</a:t>
            </a:r>
            <a:r>
              <a:rPr lang="zh-TW" altLang="en-US" dirty="0"/>
              <a:t> 的資料</a:t>
            </a:r>
          </a:p>
        </p:txBody>
      </p:sp>
    </p:spTree>
    <p:extLst>
      <p:ext uri="{BB962C8B-B14F-4D97-AF65-F5344CB8AC3E}">
        <p14:creationId xmlns:p14="http://schemas.microsoft.com/office/powerpoint/2010/main" val="230930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r>
              <a:rPr lang="zh-TW" altLang="en-US" dirty="0"/>
              <a:t> 生命週期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021976"/>
            <a:ext cx="10763250" cy="4876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9105" y="4622366"/>
            <a:ext cx="88392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198059" y="42132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清除計時器等等</a:t>
            </a:r>
          </a:p>
        </p:txBody>
      </p:sp>
    </p:spTree>
    <p:extLst>
      <p:ext uri="{BB962C8B-B14F-4D97-AF65-F5344CB8AC3E}">
        <p14:creationId xmlns:p14="http://schemas.microsoft.com/office/powerpoint/2010/main" val="145201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串接資料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13" y="1690688"/>
            <a:ext cx="7475099" cy="27199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595125" y="2031347"/>
            <a:ext cx="3504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第一次掛載 就</a:t>
            </a:r>
            <a:r>
              <a:rPr lang="en-US" altLang="zh-TW" sz="2800" dirty="0"/>
              <a:t>call</a:t>
            </a:r>
            <a:r>
              <a:rPr lang="zh-TW" altLang="en-US" sz="2800" dirty="0"/>
              <a:t> </a:t>
            </a:r>
            <a:r>
              <a:rPr lang="en-US" altLang="zh-TW" sz="2800" dirty="0" err="1"/>
              <a:t>api</a:t>
            </a:r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79113" y="4464423"/>
            <a:ext cx="57127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更新資料，馬上將資料傳回 </a:t>
            </a:r>
            <a:r>
              <a:rPr lang="en-US" altLang="zh-TW" sz="2800" dirty="0"/>
              <a:t>storage</a:t>
            </a:r>
            <a:endParaRPr lang="zh-TW" altLang="en-US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432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https://wcc723.github.io/javascript/2017/06/29/es6-native-array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http://projects.wojtekmaj.pl/react-lifecycle-methods-diagram/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://medium.com/%E9%BA%A5%E5%85%8B%E7%9A%84%E5%8D%8A%E8%B7%AF%E5%87%BA%E5%AE%B6%E7%AD%86%E8%A8%98/javascript-localstorage-%</a:t>
            </a:r>
            <a:r>
              <a:rPr lang="en-US" altLang="zh-TW" dirty="0" smtClean="0">
                <a:hlinkClick r:id="rId4"/>
              </a:rPr>
              <a:t>E7%9A%84%E4%BD%BF%E7%94%A8-e0da6f402453</a:t>
            </a:r>
            <a:endParaRPr lang="zh-TW" altLang="en-US" dirty="0" smtClean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17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19B-E6E4-B04A-8EC7-0F5C5EA8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作業一：試著做出其他元件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6" name="群組 16">
            <a:extLst>
              <a:ext uri="{FF2B5EF4-FFF2-40B4-BE49-F238E27FC236}">
                <a16:creationId xmlns:a16="http://schemas.microsoft.com/office/drawing/2014/main" id="{15D92C01-FB3C-5447-8C7E-C047C506A7E7}"/>
              </a:ext>
            </a:extLst>
          </p:cNvPr>
          <p:cNvGrpSpPr/>
          <p:nvPr/>
        </p:nvGrpSpPr>
        <p:grpSpPr>
          <a:xfrm>
            <a:off x="222274" y="1532990"/>
            <a:ext cx="5468942" cy="4743012"/>
            <a:chOff x="3479663" y="1079723"/>
            <a:chExt cx="6046167" cy="5243618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007B628A-5B93-5E4B-8A31-598B6CE22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8" name="文字方塊 5">
              <a:extLst>
                <a:ext uri="{FF2B5EF4-FFF2-40B4-BE49-F238E27FC236}">
                  <a16:creationId xmlns:a16="http://schemas.microsoft.com/office/drawing/2014/main" id="{FF37739E-1A6C-BE4C-B2D8-18AA9C60D78C}"/>
                </a:ext>
              </a:extLst>
            </p:cNvPr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9" name="矩形 6">
              <a:extLst>
                <a:ext uri="{FF2B5EF4-FFF2-40B4-BE49-F238E27FC236}">
                  <a16:creationId xmlns:a16="http://schemas.microsoft.com/office/drawing/2014/main" id="{1E17DBCB-BE0B-4A48-8959-C16C29A47263}"/>
                </a:ext>
              </a:extLst>
            </p:cNvPr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7">
              <a:extLst>
                <a:ext uri="{FF2B5EF4-FFF2-40B4-BE49-F238E27FC236}">
                  <a16:creationId xmlns:a16="http://schemas.microsoft.com/office/drawing/2014/main" id="{C178CB9B-BDC6-A845-9DD2-F75E8828DFA6}"/>
                </a:ext>
              </a:extLst>
            </p:cNvPr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8">
              <a:extLst>
                <a:ext uri="{FF2B5EF4-FFF2-40B4-BE49-F238E27FC236}">
                  <a16:creationId xmlns:a16="http://schemas.microsoft.com/office/drawing/2014/main" id="{E24C9335-56D6-E547-A20E-F4A1A46E9ADC}"/>
                </a:ext>
              </a:extLst>
            </p:cNvPr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9">
              <a:extLst>
                <a:ext uri="{FF2B5EF4-FFF2-40B4-BE49-F238E27FC236}">
                  <a16:creationId xmlns:a16="http://schemas.microsoft.com/office/drawing/2014/main" id="{72F554F6-31D2-3041-A7BA-055872A956A9}"/>
                </a:ext>
              </a:extLst>
            </p:cNvPr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73DA9440-D767-D04B-8105-4EFFE014D2DF}"/>
                </a:ext>
              </a:extLst>
            </p:cNvPr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1">
              <a:extLst>
                <a:ext uri="{FF2B5EF4-FFF2-40B4-BE49-F238E27FC236}">
                  <a16:creationId xmlns:a16="http://schemas.microsoft.com/office/drawing/2014/main" id="{6A74DB43-6E36-054B-B2E1-7099BB5D2D75}"/>
                </a:ext>
              </a:extLst>
            </p:cNvPr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矩形 12">
              <a:extLst>
                <a:ext uri="{FF2B5EF4-FFF2-40B4-BE49-F238E27FC236}">
                  <a16:creationId xmlns:a16="http://schemas.microsoft.com/office/drawing/2014/main" id="{B8668EF2-37A9-9C41-B766-CF5ADB42AADA}"/>
                </a:ext>
              </a:extLst>
            </p:cNvPr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3">
              <a:extLst>
                <a:ext uri="{FF2B5EF4-FFF2-40B4-BE49-F238E27FC236}">
                  <a16:creationId xmlns:a16="http://schemas.microsoft.com/office/drawing/2014/main" id="{876D2912-BE63-814F-BBDE-9A67069C5966}"/>
                </a:ext>
              </a:extLst>
            </p:cNvPr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7" name="矩形 14">
              <a:extLst>
                <a:ext uri="{FF2B5EF4-FFF2-40B4-BE49-F238E27FC236}">
                  <a16:creationId xmlns:a16="http://schemas.microsoft.com/office/drawing/2014/main" id="{92E7E600-84B6-8442-BAB5-DB3813918177}"/>
                </a:ext>
              </a:extLst>
            </p:cNvPr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5">
              <a:extLst>
                <a:ext uri="{FF2B5EF4-FFF2-40B4-BE49-F238E27FC236}">
                  <a16:creationId xmlns:a16="http://schemas.microsoft.com/office/drawing/2014/main" id="{ACFB2B48-E467-764B-B77E-B23C938FE341}"/>
                </a:ext>
              </a:extLst>
            </p:cNvPr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D219A7D-1A43-D141-B5A9-E32257DC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44" y="2791268"/>
            <a:ext cx="5207000" cy="3263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DC5490-90C1-724C-9FDE-F59E2DE4B79F}"/>
              </a:ext>
            </a:extLst>
          </p:cNvPr>
          <p:cNvSpPr txBox="1"/>
          <p:nvPr/>
        </p:nvSpPr>
        <p:spPr>
          <a:xfrm>
            <a:off x="6302244" y="1740441"/>
            <a:ext cx="444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step-3-homework</a:t>
            </a:r>
          </a:p>
          <a:p>
            <a:r>
              <a:rPr lang="zh-CN" altLang="en-US" sz="2400" dirty="0"/>
              <a:t>已經先把</a:t>
            </a:r>
            <a:r>
              <a:rPr lang="zh-TW" altLang="en-US" sz="2400" dirty="0"/>
              <a:t> </a:t>
            </a:r>
            <a:r>
              <a:rPr lang="en-US" altLang="zh-TW" sz="2400" dirty="0"/>
              <a:t>HTML </a:t>
            </a:r>
            <a:r>
              <a:rPr lang="zh-CN" altLang="en-US" sz="2400" dirty="0"/>
              <a:t>架構設計出來了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685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0415_PPT-40.jpg">
            <a:extLst>
              <a:ext uri="{FF2B5EF4-FFF2-40B4-BE49-F238E27FC236}">
                <a16:creationId xmlns:a16="http://schemas.microsoft.com/office/drawing/2014/main" id="{947304F2-E2D1-4CE4-B6C4-95242EE2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19B-E6E4-B04A-8EC7-0F5C5EA8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作業一：試著做出其他元件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DC487-D920-4244-A9F8-827AB00EAA86}"/>
              </a:ext>
            </a:extLst>
          </p:cNvPr>
          <p:cNvSpPr txBox="1"/>
          <p:nvPr/>
        </p:nvSpPr>
        <p:spPr>
          <a:xfrm>
            <a:off x="838200" y="1690688"/>
            <a:ext cx="56538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要求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資料要在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App.js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這個檔案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試試看怎麼傳給子元件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展示元件試著透過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Pure function component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來設計</a:t>
            </a:r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B960B-97BF-7B4E-B4CE-F54B79609183}"/>
              </a:ext>
            </a:extLst>
          </p:cNvPr>
          <p:cNvSpPr txBox="1"/>
          <p:nvPr/>
        </p:nvSpPr>
        <p:spPr>
          <a:xfrm>
            <a:off x="5895109" y="1690687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提示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資料的流向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C6D5F-EBAC-B84A-A58B-37B37B91AAE5}"/>
              </a:ext>
            </a:extLst>
          </p:cNvPr>
          <p:cNvSpPr/>
          <p:nvPr/>
        </p:nvSpPr>
        <p:spPr>
          <a:xfrm>
            <a:off x="8506690" y="2159885"/>
            <a:ext cx="2563091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App.js</a:t>
            </a:r>
            <a:endParaRPr lang="en-US" sz="28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696853-30B3-734D-BDFE-1772807C2399}"/>
              </a:ext>
            </a:extLst>
          </p:cNvPr>
          <p:cNvSpPr/>
          <p:nvPr/>
        </p:nvSpPr>
        <p:spPr>
          <a:xfrm>
            <a:off x="8506691" y="3429000"/>
            <a:ext cx="2563090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ShowItem.js</a:t>
            </a:r>
            <a:endParaRPr lang="en-US" sz="28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26B6C-7A67-5641-BF06-0768FE6D354F}"/>
              </a:ext>
            </a:extLst>
          </p:cNvPr>
          <p:cNvSpPr/>
          <p:nvPr/>
        </p:nvSpPr>
        <p:spPr>
          <a:xfrm>
            <a:off x="8506691" y="4698115"/>
            <a:ext cx="2563090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Item.js</a:t>
            </a:r>
            <a:endParaRPr lang="en-US" sz="2800" b="1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2EA3B73-6C42-D142-87AB-1A1A406CDC82}"/>
              </a:ext>
            </a:extLst>
          </p:cNvPr>
          <p:cNvSpPr/>
          <p:nvPr/>
        </p:nvSpPr>
        <p:spPr>
          <a:xfrm>
            <a:off x="7758545" y="2144174"/>
            <a:ext cx="568037" cy="3023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B61B6-5027-4F49-8384-13747617CBDE}"/>
              </a:ext>
            </a:extLst>
          </p:cNvPr>
          <p:cNvSpPr txBox="1"/>
          <p:nvPr/>
        </p:nvSpPr>
        <p:spPr>
          <a:xfrm>
            <a:off x="858382" y="4475452"/>
            <a:ext cx="73356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提醒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記得要</a:t>
            </a:r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import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元件才能使用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JSX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是保留字，要使用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className</a:t>
            </a:r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653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784" y="33756"/>
            <a:ext cx="10515600" cy="1325563"/>
          </a:xfrm>
        </p:spPr>
        <p:txBody>
          <a:bodyPr/>
          <a:lstStyle/>
          <a:p>
            <a:r>
              <a:rPr lang="zh-TW" altLang="en-US" dirty="0"/>
              <a:t>元件化畫面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881509" y="1190082"/>
            <a:ext cx="6046167" cy="5243618"/>
            <a:chOff x="3479663" y="1079723"/>
            <a:chExt cx="6046167" cy="524361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6927676" y="4428556"/>
            <a:ext cx="518603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容器物件</a:t>
            </a:r>
            <a:r>
              <a:rPr lang="en-US" altLang="zh-TW" sz="2800" b="1" dirty="0"/>
              <a:t>:</a:t>
            </a:r>
          </a:p>
          <a:p>
            <a:endParaRPr lang="en-US" altLang="zh-TW" sz="2800" b="1" dirty="0"/>
          </a:p>
          <a:p>
            <a:r>
              <a:rPr lang="zh-TW" altLang="en-US" sz="2400" dirty="0"/>
              <a:t>是展示物件的容器，常不具備畫面。</a:t>
            </a:r>
            <a:endParaRPr lang="en-US" altLang="zh-TW" sz="2400" dirty="0"/>
          </a:p>
          <a:p>
            <a:r>
              <a:rPr lang="zh-TW" altLang="en-US" sz="2400" dirty="0"/>
              <a:t>具備展示物件所需要的狀態及屬性。</a:t>
            </a:r>
            <a:r>
              <a:rPr lang="zh-TW" altLang="en-US" sz="2400" b="1" dirty="0"/>
              <a:t> 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857207" y="1819426"/>
            <a:ext cx="5256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展示物件</a:t>
            </a:r>
            <a:r>
              <a:rPr lang="en-US" altLang="zh-TW" sz="2800" b="1" dirty="0"/>
              <a:t>:</a:t>
            </a:r>
          </a:p>
          <a:p>
            <a:endParaRPr lang="en-US" altLang="zh-TW" dirty="0"/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負責渲染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不具備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React </a:t>
            </a:r>
            <a:r>
              <a:rPr lang="zh-TW" altLang="en-US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之中的 </a:t>
            </a:r>
            <a:r>
              <a:rPr lang="zh-TW" altLang="en-US" sz="2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 </a:t>
            </a:r>
            <a:r>
              <a:rPr lang="en-US" altLang="zh-TW" sz="2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State 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639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157" y="-22565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作業一：來檢視一下資料的流向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19" y="1443224"/>
            <a:ext cx="8827938" cy="114215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0319" y="907398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App.js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0319" y="2747214"/>
            <a:ext cx="197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ShowItem.js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0319" y="4172741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Item.js</a:t>
            </a:r>
            <a:endParaRPr lang="zh-TW" altLang="en-US" sz="2800" dirty="0"/>
          </a:p>
        </p:txBody>
      </p:sp>
      <p:sp>
        <p:nvSpPr>
          <p:cNvPr id="10" name="向下箭號 9"/>
          <p:cNvSpPr/>
          <p:nvPr/>
        </p:nvSpPr>
        <p:spPr>
          <a:xfrm>
            <a:off x="11436775" y="798345"/>
            <a:ext cx="640976" cy="5755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19" y="3277626"/>
            <a:ext cx="10259438" cy="71246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000" y="4342530"/>
            <a:ext cx="5642976" cy="2211243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1045323" y="3764989"/>
            <a:ext cx="855195" cy="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805573" y="3821252"/>
            <a:ext cx="855195" cy="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924411" y="3803510"/>
            <a:ext cx="855195" cy="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0750" y="4866612"/>
            <a:ext cx="4493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這邊特別打不同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是為了讓大家了解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的流向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實作的時候通常會給一樣的名稱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54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Menu</a:t>
            </a:r>
            <a:r>
              <a:rPr lang="zh-TW" altLang="en-US" dirty="0"/>
              <a:t> 上的資料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點餐</a:t>
            </a:r>
            <a:r>
              <a:rPr lang="en-US" altLang="zh-TW" dirty="0"/>
              <a:t>&amp;</a:t>
            </a:r>
            <a:r>
              <a:rPr lang="zh-TW" altLang="en-US" dirty="0"/>
              <a:t>明細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思考 </a:t>
            </a:r>
            <a:r>
              <a:rPr lang="en-US" altLang="zh-TW" dirty="0"/>
              <a:t>-&gt; </a:t>
            </a:r>
            <a:r>
              <a:rPr lang="zh-TW" altLang="en-US" dirty="0"/>
              <a:t>這裡的資料有需要給非 </a:t>
            </a:r>
            <a:r>
              <a:rPr lang="en-US" altLang="zh-TW" dirty="0"/>
              <a:t>menu</a:t>
            </a:r>
            <a:r>
              <a:rPr lang="zh-TW" altLang="en-US" dirty="0"/>
              <a:t> 的元件使用嗎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05CB4-0814-9743-8C21-B55E682FC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5" y="3597275"/>
            <a:ext cx="237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常見的寫法 </a:t>
            </a:r>
            <a:r>
              <a:rPr lang="en-US" altLang="zh-TW" dirty="0"/>
              <a:t>-&gt; </a:t>
            </a:r>
            <a:r>
              <a:rPr lang="zh-TW" altLang="en-US" dirty="0"/>
              <a:t>列出陣列元素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在前端，開發的時候很常處理陣列元素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7529" y="3068420"/>
            <a:ext cx="44935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map() </a:t>
            </a:r>
            <a:r>
              <a:rPr lang="zh-TW" altLang="en-US" sz="2800" dirty="0"/>
              <a:t>方法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zh-TW" altLang="en-US" sz="2800" dirty="0"/>
              <a:t>針對陣列的每個元件去處理</a:t>
            </a:r>
            <a:endParaRPr lang="en-US" altLang="zh-TW" sz="2800" dirty="0"/>
          </a:p>
          <a:p>
            <a:r>
              <a:rPr lang="zh-TW" altLang="en-US" sz="2800" dirty="0"/>
              <a:t>處理完後返回陣列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-&gt;</a:t>
            </a:r>
            <a:r>
              <a:rPr lang="zh-TW" altLang="en-US" sz="2800" dirty="0"/>
              <a:t> 常用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en-US" altLang="zh-TW" sz="2800" dirty="0"/>
              <a:t>1)</a:t>
            </a:r>
            <a:r>
              <a:rPr lang="zh-TW" altLang="en-US" sz="2800" dirty="0"/>
              <a:t>列出每個元素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2)</a:t>
            </a:r>
            <a:r>
              <a:rPr lang="zh-TW" altLang="en-US" sz="2800" dirty="0"/>
              <a:t>針對特定條件，修改元素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6426196"/>
            <a:ext cx="8283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https://wcc723.github.io/javascript/2017/06/29/es6-native-array/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45538" y="3320625"/>
            <a:ext cx="47135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寫法</a:t>
            </a:r>
            <a:r>
              <a:rPr lang="en-US" altLang="zh-TW" sz="2400" dirty="0"/>
              <a:t>:</a:t>
            </a:r>
          </a:p>
          <a:p>
            <a:endParaRPr lang="en-US" altLang="zh-TW" sz="2400" dirty="0"/>
          </a:p>
          <a:p>
            <a:r>
              <a:rPr lang="zh-TW" altLang="en-US" sz="2400" dirty="0"/>
              <a:t>陣列</a:t>
            </a:r>
            <a:r>
              <a:rPr lang="en-US" altLang="zh-TW" sz="2400" dirty="0"/>
              <a:t>.map(function(element, index){</a:t>
            </a:r>
          </a:p>
          <a:p>
            <a:r>
              <a:rPr lang="en-US" altLang="zh-TW" sz="2400" dirty="0"/>
              <a:t>    return</a:t>
            </a:r>
          </a:p>
          <a:p>
            <a:r>
              <a:rPr lang="en-US" altLang="zh-TW" sz="2400" dirty="0"/>
              <a:t>})</a:t>
            </a:r>
          </a:p>
          <a:p>
            <a:endParaRPr lang="en-US" altLang="zh-TW" sz="2400" dirty="0"/>
          </a:p>
          <a:p>
            <a:r>
              <a:rPr lang="en-US" altLang="zh-TW" sz="2400" dirty="0"/>
              <a:t>//element</a:t>
            </a:r>
            <a:r>
              <a:rPr lang="zh-TW" altLang="en-US" sz="2400" dirty="0"/>
              <a:t> 代表陣列裡每個元素</a:t>
            </a:r>
            <a:endParaRPr lang="en-US" altLang="zh-TW" sz="2400" dirty="0"/>
          </a:p>
          <a:p>
            <a:r>
              <a:rPr lang="en-US" altLang="zh-TW" sz="2400" dirty="0"/>
              <a:t>//</a:t>
            </a:r>
            <a:r>
              <a:rPr lang="zh-TW" altLang="en-US" sz="2400" dirty="0"/>
              <a:t> </a:t>
            </a:r>
            <a:r>
              <a:rPr lang="en-US" altLang="zh-TW" sz="2400" dirty="0"/>
              <a:t>index</a:t>
            </a:r>
            <a:r>
              <a:rPr lang="zh-TW" altLang="en-US" sz="2400" dirty="0"/>
              <a:t> 代表索引值</a:t>
            </a:r>
          </a:p>
        </p:txBody>
      </p:sp>
    </p:spTree>
    <p:extLst>
      <p:ext uri="{BB962C8B-B14F-4D97-AF65-F5344CB8AC3E}">
        <p14:creationId xmlns:p14="http://schemas.microsoft.com/office/powerpoint/2010/main" val="165372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276" y="3823446"/>
            <a:ext cx="6228790" cy="281778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8200" y="507598"/>
            <a:ext cx="338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MenuList</a:t>
            </a:r>
            <a:r>
              <a:rPr lang="zh-TW" altLang="en-US" sz="2400" dirty="0"/>
              <a:t> 管理的資料</a:t>
            </a:r>
          </a:p>
        </p:txBody>
      </p:sp>
      <p:sp>
        <p:nvSpPr>
          <p:cNvPr id="7" name="矩形 6"/>
          <p:cNvSpPr/>
          <p:nvPr/>
        </p:nvSpPr>
        <p:spPr>
          <a:xfrm>
            <a:off x="1311290" y="4718260"/>
            <a:ext cx="2259106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3268807" y="5355197"/>
            <a:ext cx="13267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91070" y="3724416"/>
            <a:ext cx="5323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特別要注意，使用 </a:t>
            </a:r>
            <a:r>
              <a:rPr lang="en-US" altLang="zh-TW" dirty="0"/>
              <a:t>map </a:t>
            </a:r>
            <a:r>
              <a:rPr lang="zh-TW" altLang="en-US" dirty="0"/>
              <a:t>函數印出所有元件的時候，</a:t>
            </a:r>
            <a:endParaRPr lang="en-US" altLang="zh-TW" dirty="0"/>
          </a:p>
          <a:p>
            <a:r>
              <a:rPr lang="zh-TW" altLang="en-US" dirty="0"/>
              <a:t>要記得也把 </a:t>
            </a:r>
            <a:r>
              <a:rPr lang="en-US" altLang="zh-TW" dirty="0"/>
              <a:t>index</a:t>
            </a:r>
            <a:r>
              <a:rPr lang="zh-TW" altLang="en-US" dirty="0"/>
              <a:t> 透過 </a:t>
            </a:r>
            <a:r>
              <a:rPr lang="en-US" altLang="zh-TW" dirty="0"/>
              <a:t>key </a:t>
            </a:r>
            <a:r>
              <a:rPr lang="zh-TW" altLang="en-US" dirty="0"/>
              <a:t>屬性傳下去</a:t>
            </a:r>
            <a:endParaRPr lang="en-US" altLang="zh-TW" dirty="0"/>
          </a:p>
          <a:p>
            <a:r>
              <a:rPr lang="zh-TW" altLang="en-US" dirty="0"/>
              <a:t>且 </a:t>
            </a:r>
            <a:r>
              <a:rPr lang="en-US" altLang="zh-TW" dirty="0"/>
              <a:t>key</a:t>
            </a:r>
            <a:r>
              <a:rPr lang="zh-TW" altLang="en-US" dirty="0"/>
              <a:t> 不能更名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031" y="4911291"/>
            <a:ext cx="4589340" cy="693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2F3D2-F4D7-2F4E-9392-A80443E12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15" y="216768"/>
            <a:ext cx="237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9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LocalStorage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存在瀏覽器，過一段時間會消失</a:t>
            </a:r>
            <a:endParaRPr lang="en-US" altLang="zh-TW" dirty="0"/>
          </a:p>
          <a:p>
            <a:r>
              <a:rPr lang="zh-TW" altLang="en-US" dirty="0"/>
              <a:t>寫法</a:t>
            </a:r>
            <a:endParaRPr lang="en-US" altLang="zh-TW" dirty="0"/>
          </a:p>
          <a:p>
            <a:r>
              <a:rPr lang="zh-TW" altLang="en-US" dirty="0"/>
              <a:t>存入 </a:t>
            </a:r>
            <a:r>
              <a:rPr lang="en-US" altLang="zh-TW" dirty="0" err="1"/>
              <a:t>localstroage</a:t>
            </a:r>
            <a:endParaRPr lang="en-US" altLang="zh-TW" dirty="0"/>
          </a:p>
          <a:p>
            <a:pPr lvl="1"/>
            <a:r>
              <a:rPr lang="en-US" altLang="zh-TW" dirty="0" err="1"/>
              <a:t>localStorage.setItem</a:t>
            </a:r>
            <a:r>
              <a:rPr lang="en-US" altLang="zh-TW" dirty="0"/>
              <a:t>(key, value) // key, value</a:t>
            </a:r>
            <a:r>
              <a:rPr lang="zh-TW" altLang="en-US" dirty="0"/>
              <a:t> 都要是字串</a:t>
            </a:r>
            <a:endParaRPr lang="en-US" altLang="zh-TW" dirty="0"/>
          </a:p>
          <a:p>
            <a:r>
              <a:rPr lang="zh-TW" altLang="en-US" dirty="0"/>
              <a:t>取出</a:t>
            </a:r>
            <a:endParaRPr lang="en-US" altLang="zh-TW" dirty="0"/>
          </a:p>
          <a:p>
            <a:pPr lvl="1"/>
            <a:r>
              <a:rPr lang="en-US" altLang="zh-TW" dirty="0" err="1"/>
              <a:t>localStorage.getItem</a:t>
            </a:r>
            <a:r>
              <a:rPr lang="en-US" altLang="zh-TW" dirty="0"/>
              <a:t>(key)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傳入 </a:t>
            </a:r>
            <a:r>
              <a:rPr lang="en-US" altLang="zh-TW" dirty="0"/>
              <a:t>JSON</a:t>
            </a:r>
            <a:r>
              <a:rPr lang="zh-TW" altLang="en-US" dirty="0"/>
              <a:t> 物件 </a:t>
            </a:r>
            <a:endParaRPr lang="en-US" altLang="zh-TW" dirty="0"/>
          </a:p>
          <a:p>
            <a:r>
              <a:rPr lang="zh-TW" altLang="en-US" dirty="0"/>
              <a:t>透過 </a:t>
            </a:r>
            <a:r>
              <a:rPr lang="en-US" altLang="zh-TW" b="1" dirty="0" err="1">
                <a:hlinkClick r:id="rId3"/>
              </a:rPr>
              <a:t>JSON.stringify</a:t>
            </a:r>
            <a:r>
              <a:rPr lang="en-US" altLang="zh-TW" b="1" dirty="0">
                <a:hlinkClick r:id="rId3"/>
              </a:rPr>
              <a:t>()</a:t>
            </a:r>
            <a:r>
              <a:rPr lang="zh-TW" altLang="en-US" dirty="0"/>
              <a:t> 方法，將要儲存的資料轉換為 </a:t>
            </a:r>
            <a:r>
              <a:rPr lang="en-US" altLang="zh-TW" dirty="0"/>
              <a:t>JSON </a:t>
            </a:r>
            <a:r>
              <a:rPr lang="zh-TW" altLang="en-US" dirty="0"/>
              <a:t>格式的字串；要取出資料時，再透過 </a:t>
            </a:r>
            <a:r>
              <a:rPr lang="en-US" altLang="zh-TW" b="1" dirty="0" err="1">
                <a:hlinkClick r:id="rId4"/>
              </a:rPr>
              <a:t>JSON.parse</a:t>
            </a:r>
            <a:r>
              <a:rPr lang="en-US" altLang="zh-TW" b="1" dirty="0">
                <a:hlinkClick r:id="rId4"/>
              </a:rPr>
              <a:t>()</a:t>
            </a:r>
            <a:r>
              <a:rPr lang="zh-TW" altLang="en-US" b="1" dirty="0"/>
              <a:t> </a:t>
            </a:r>
            <a:r>
              <a:rPr lang="zh-TW" altLang="en-US" dirty="0"/>
              <a:t>方法，將資料轉換回原本的格式：</a:t>
            </a:r>
          </a:p>
        </p:txBody>
      </p:sp>
    </p:spTree>
    <p:extLst>
      <p:ext uri="{BB962C8B-B14F-4D97-AF65-F5344CB8AC3E}">
        <p14:creationId xmlns:p14="http://schemas.microsoft.com/office/powerpoint/2010/main" val="261046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640</Words>
  <Application>Microsoft Office PowerPoint</Application>
  <PresentationFormat>寬螢幕</PresentationFormat>
  <Paragraphs>179</Paragraphs>
  <Slides>20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-apple-system</vt:lpstr>
      <vt:lpstr>华文楷体</vt:lpstr>
      <vt:lpstr>Microsoft JhengHei</vt:lpstr>
      <vt:lpstr>Microsoft JhengHei</vt:lpstr>
      <vt:lpstr>新細明體</vt:lpstr>
      <vt:lpstr>Arial</vt:lpstr>
      <vt:lpstr>Calibri</vt:lpstr>
      <vt:lpstr>Consolas</vt:lpstr>
      <vt:lpstr>Franklin Gothic Book</vt:lpstr>
      <vt:lpstr>Franklin Gothic Medium</vt:lpstr>
      <vt:lpstr>Office 佈景主題</vt:lpstr>
      <vt:lpstr>PowerPoint 簡報</vt:lpstr>
      <vt:lpstr>作業一：試著做出其他元件</vt:lpstr>
      <vt:lpstr>作業一：試著做出其他元件</vt:lpstr>
      <vt:lpstr>元件化畫面</vt:lpstr>
      <vt:lpstr>作業一：來檢視一下資料的流向</vt:lpstr>
      <vt:lpstr>Menu 上的資料</vt:lpstr>
      <vt:lpstr>常見的寫法 -&gt; 列出陣列元素</vt:lpstr>
      <vt:lpstr>PowerPoint 簡報</vt:lpstr>
      <vt:lpstr>LocalStorage</vt:lpstr>
      <vt:lpstr>LocalStorage</vt:lpstr>
      <vt:lpstr>路由 Route</vt:lpstr>
      <vt:lpstr>頁面規劃變成…</vt:lpstr>
      <vt:lpstr>路由</vt:lpstr>
      <vt:lpstr>路由</vt:lpstr>
      <vt:lpstr>微調程式</vt:lpstr>
      <vt:lpstr>串接資料</vt:lpstr>
      <vt:lpstr>React 生命週期</vt:lpstr>
      <vt:lpstr>串接資料</vt:lpstr>
      <vt:lpstr>Reference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Weng, Jerry 翁婉頤 ()</dc:creator>
  <cp:lastModifiedBy>Weng, Jerry 翁婉頤 ()</cp:lastModifiedBy>
  <cp:revision>294</cp:revision>
  <dcterms:created xsi:type="dcterms:W3CDTF">2020-03-24T03:26:13Z</dcterms:created>
  <dcterms:modified xsi:type="dcterms:W3CDTF">2020-03-30T07:47:08Z</dcterms:modified>
</cp:coreProperties>
</file>