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19"/>
  </p:notesMasterIdLst>
  <p:sldIdLst>
    <p:sldId id="266" r:id="rId2"/>
    <p:sldId id="276" r:id="rId3"/>
    <p:sldId id="284" r:id="rId4"/>
    <p:sldId id="286" r:id="rId5"/>
    <p:sldId id="285" r:id="rId6"/>
    <p:sldId id="288" r:id="rId7"/>
    <p:sldId id="287" r:id="rId8"/>
    <p:sldId id="289" r:id="rId9"/>
    <p:sldId id="290" r:id="rId10"/>
    <p:sldId id="291" r:id="rId11"/>
    <p:sldId id="293" r:id="rId12"/>
    <p:sldId id="294" r:id="rId13"/>
    <p:sldId id="301" r:id="rId14"/>
    <p:sldId id="299" r:id="rId15"/>
    <p:sldId id="300" r:id="rId16"/>
    <p:sldId id="295" r:id="rId17"/>
    <p:sldId id="283" r:id="rId18"/>
  </p:sldIdLst>
  <p:sldSz cx="9144000" cy="6858000" type="screen4x3"/>
  <p:notesSz cx="6858000" cy="9144000"/>
  <p:embeddedFontLst>
    <p:embeddedFont>
      <p:font typeface="Trebuchet MS" pitchFamily="34" charset="0"/>
      <p:regular r:id="rId20"/>
      <p:bold r:id="rId21"/>
      <p:italic r:id="rId22"/>
      <p:boldItalic r:id="rId23"/>
    </p:embeddedFont>
    <p:embeddedFont>
      <p:font typeface="나눔고딕" charset="-127"/>
      <p:regular r:id="rId24"/>
      <p:bold r:id="rId25"/>
    </p:embeddedFont>
    <p:embeddedFont>
      <p:font typeface="배달의민족 한나" pitchFamily="2" charset="-127"/>
      <p:regular r:id="rId26"/>
    </p:embeddedFont>
    <p:embeddedFont>
      <p:font typeface="나눔바른고딕" pitchFamily="50" charset="-127"/>
      <p:regular r:id="rId27"/>
      <p:bold r:id="rId28"/>
    </p:embeddedFont>
    <p:embeddedFont>
      <p:font typeface="맑은 고딕" pitchFamily="50" charset="-127"/>
      <p:regular r:id="rId29"/>
      <p:bold r:id="rId30"/>
    </p:embeddedFont>
    <p:embeddedFont>
      <p:font typeface="나눔고딕 ExtraBold" charset="-127"/>
      <p:bold r:id="rId31"/>
    </p:embeddedFont>
    <p:embeddedFont>
      <p:font typeface="Arial Unicode MS" pitchFamily="50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FFCC00"/>
    <a:srgbClr val="3B589E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1" autoAdjust="0"/>
    <p:restoredTop sz="68910" autoAdjust="0"/>
  </p:normalViewPr>
  <p:slideViewPr>
    <p:cSldViewPr>
      <p:cViewPr>
        <p:scale>
          <a:sx n="75" d="100"/>
          <a:sy n="75" d="100"/>
        </p:scale>
        <p:origin x="-378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847B4-1660-4396-8BEB-67BEBE99FF81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5C49D-E8F8-4F0B-9F53-8F616549F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026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1.5.0/docs/api/java/nio/channels/Channel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ava.sun.com/j2se/1.5.0/docs/api/java/nio/channels/Selector.html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inc.co.kr/w/Site/Network_Programing/AdvancedComm/epoll24#toc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nned.org/fork.2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anned.org/rfork.2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120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aseline="0" dirty="0" smtClean="0"/>
              <a:t>http://www.mimul.com/pebble/default/2012/03/21/1332303327316.html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I/O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 메모리로의 복사문제를 해결하기 위해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NIO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버퍼에 직접 접근할 수 있는 클래스를 제공해줍니다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Buffer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클래스들이 그것입니다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내부적으로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커널버퍼를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직접 참조하고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일종의 포인터 버퍼라고 볼 수 있는데 운영체제가 제공해주는 효율적인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핸들링 서비스를 이용 할 수 있게 해줍니다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위에서 발생한 복사문제로 인해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자원의 비효율성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I/O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Blocking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되는 문제점 등이 해결될 수 있는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그림을 살펴보면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여러가지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지원합니다만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DirectBuffer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ByteBuffer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][1]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지원합니다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버퍼를 직접 사용하고 싶다면 불편하더라도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ByteBuffer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사용해야합니다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Buffer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만드는 방법은 다음과 같습니다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ByteBuffer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ByteBuffer.allocate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(10);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ByteBuffer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directBuf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ByteBuffer.allocateDirect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(10);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 메모리가 할당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Allocate [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ByteBuffer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][1]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put(), get(), position(), flip(), clear()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버퍼를 핸들링 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2.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c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c++</a:t>
            </a:r>
            <a:r>
              <a:rPr lang="ko-KR" altLang="en-US" dirty="0" smtClean="0"/>
              <a:t>로 만들어진 </a:t>
            </a:r>
            <a:r>
              <a:rPr lang="en-US" altLang="ko-KR" dirty="0" smtClean="0"/>
              <a:t>Server Program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를 생성하지 않고도 많은 수의 클라이언트를 처리할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가능케 해주는 것이 </a:t>
            </a:r>
            <a:r>
              <a:rPr lang="en-US" altLang="ko-KR" dirty="0" smtClean="0"/>
              <a:t>OS </a:t>
            </a:r>
            <a:r>
              <a:rPr lang="ko-KR" altLang="en-US" dirty="0" smtClean="0"/>
              <a:t>레벨에서 지원하는 </a:t>
            </a:r>
            <a:r>
              <a:rPr lang="en-US" altLang="ko-KR" dirty="0" smtClean="0"/>
              <a:t>Scatter/Gather </a:t>
            </a:r>
            <a:r>
              <a:rPr lang="ko-KR" altLang="en-US" dirty="0" smtClean="0"/>
              <a:t>기술과 </a:t>
            </a:r>
            <a:r>
              <a:rPr lang="en-US" altLang="ko-KR" dirty="0" smtClean="0"/>
              <a:t>Select() </a:t>
            </a:r>
            <a:r>
              <a:rPr lang="ko-KR" altLang="en-US" dirty="0" smtClean="0"/>
              <a:t>시스템 콜입니다</a:t>
            </a:r>
            <a:r>
              <a:rPr lang="en-US" altLang="ko-KR" dirty="0" smtClean="0"/>
              <a:t>. Scatter/Gather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시스템콜의</a:t>
            </a:r>
            <a:r>
              <a:rPr lang="ko-KR" altLang="en-US" dirty="0" smtClean="0"/>
              <a:t> 수를 줄이는 기술이라서</a:t>
            </a:r>
            <a:r>
              <a:rPr lang="en-US" altLang="ko-KR" dirty="0" smtClean="0"/>
              <a:t>, I/O</a:t>
            </a:r>
            <a:r>
              <a:rPr lang="ko-KR" altLang="en-US" dirty="0" smtClean="0"/>
              <a:t>를 빠르게 만들 수 있습니다</a:t>
            </a:r>
            <a:r>
              <a:rPr lang="en-US" altLang="ko-KR" dirty="0" smtClean="0"/>
              <a:t>. c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c++</a:t>
            </a:r>
            <a:r>
              <a:rPr lang="ko-KR" altLang="en-US" dirty="0" smtClean="0"/>
              <a:t>에서는 이런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수준의 기술들을 이용하여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속도를 향상시켜 왔지만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에서는 이런 시스템에서 제공하는 기술을 사용할 수 있는 방법이 없었습니다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</a:t>
            </a:r>
            <a:r>
              <a:rPr lang="en-US" altLang="ko-KR" dirty="0" smtClean="0"/>
              <a:t>NIO</a:t>
            </a:r>
            <a:r>
              <a:rPr lang="ko-KR" altLang="en-US" dirty="0" smtClean="0"/>
              <a:t>에서는 가능합니다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것을 가능하게 해주는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가 바로 </a:t>
            </a:r>
            <a:r>
              <a:rPr lang="en-US" altLang="ko-KR" dirty="0" smtClean="0">
                <a:hlinkClick r:id="rId3"/>
              </a:rPr>
              <a:t>Channel</a:t>
            </a:r>
            <a:r>
              <a:rPr lang="ko-KR" altLang="en-US" dirty="0" smtClean="0"/>
              <a:t>과 </a:t>
            </a:r>
            <a:r>
              <a:rPr lang="en-US" altLang="ko-KR" dirty="0" smtClean="0">
                <a:hlinkClick r:id="rId4"/>
              </a:rPr>
              <a:t>Selector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NIO.2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java.nio2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패키지로 제공되지 않고 기존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java.nio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하위 패키지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java.nio.channels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java.nio.charset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java.nio.file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통합되어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SocketChannel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ServerSocketChannel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register(selector, Options)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해야 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옵션이 있음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SelectionKey.OP_ACCEPT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OP_READ, OP_WRITE, OP_CONNECT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단독으로 쓰거나 중복 가능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중복은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SelectionKey.OP_READ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SelectionKey.OP_WRITE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register()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전에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configureBlocking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(false)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non-blocking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모드로 설정해야 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 smtClean="0"/>
              <a:t>0. </a:t>
            </a:r>
          </a:p>
          <a:p>
            <a:r>
              <a:rPr lang="ko-KR" altLang="en-US" dirty="0" smtClean="0"/>
              <a:t>끊거나 끊겼을 경우</a:t>
            </a:r>
          </a:p>
          <a:p>
            <a:r>
              <a:rPr lang="en-US" altLang="ko-KR" dirty="0" err="1" smtClean="0"/>
              <a:t>key.cancel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key.channel.close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      </a:t>
            </a:r>
            <a:r>
              <a:rPr lang="ko-KR" altLang="en-US" dirty="0" smtClean="0"/>
              <a:t>보통 </a:t>
            </a:r>
            <a:r>
              <a:rPr lang="en-US" altLang="ko-KR" dirty="0" smtClean="0"/>
              <a:t>Socket</a:t>
            </a:r>
            <a:r>
              <a:rPr lang="ko-KR" altLang="en-US" dirty="0" smtClean="0"/>
              <a:t>이 끊겼는지 여부는 </a:t>
            </a:r>
            <a:r>
              <a:rPr lang="en-US" altLang="ko-KR" dirty="0" smtClean="0"/>
              <a:t>read()</a:t>
            </a:r>
            <a:r>
              <a:rPr lang="ko-KR" altLang="en-US" dirty="0" smtClean="0"/>
              <a:t>을 호출하였을 때 </a:t>
            </a:r>
            <a:r>
              <a:rPr lang="en-US" altLang="ko-KR" dirty="0" smtClean="0"/>
              <a:t>return value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이면 끊긴 것이다</a:t>
            </a:r>
            <a:r>
              <a:rPr lang="en-US" altLang="ko-KR" dirty="0" smtClean="0"/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</a:p>
          <a:p>
            <a:r>
              <a:rPr lang="en-US" altLang="ko-KR" dirty="0" smtClean="0"/>
              <a:t>Iterator </a:t>
            </a:r>
            <a:r>
              <a:rPr lang="ko-KR" altLang="en-US" dirty="0" smtClean="0"/>
              <a:t>활용예제</a:t>
            </a:r>
            <a:endParaRPr lang="en-US" altLang="ko-KR" dirty="0" smtClean="0"/>
          </a:p>
          <a:p>
            <a:r>
              <a:rPr lang="en-US" altLang="ko-KR" dirty="0" smtClean="0"/>
              <a:t>       while(</a:t>
            </a:r>
            <a:r>
              <a:rPr lang="en-US" altLang="ko-KR" dirty="0" err="1" smtClean="0"/>
              <a:t>iter.hasNext</a:t>
            </a:r>
            <a:r>
              <a:rPr lang="en-US" altLang="ko-KR" dirty="0" smtClean="0"/>
              <a:t>())</a:t>
            </a:r>
          </a:p>
          <a:p>
            <a:r>
              <a:rPr lang="en-US" altLang="ko-KR" dirty="0" smtClean="0"/>
              <a:t>       {</a:t>
            </a:r>
          </a:p>
          <a:p>
            <a:r>
              <a:rPr lang="en-US" altLang="ko-KR" dirty="0" smtClean="0"/>
              <a:t>             </a:t>
            </a:r>
            <a:r>
              <a:rPr lang="en-US" altLang="ko-KR" dirty="0" err="1" smtClean="0"/>
              <a:t>SelectionKey</a:t>
            </a:r>
            <a:r>
              <a:rPr lang="en-US" altLang="ko-KR" dirty="0" smtClean="0"/>
              <a:t> key = </a:t>
            </a:r>
            <a:r>
              <a:rPr lang="en-US" altLang="ko-KR" dirty="0" err="1" smtClean="0"/>
              <a:t>iter.next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             if( </a:t>
            </a:r>
            <a:r>
              <a:rPr lang="en-US" altLang="ko-KR" dirty="0" err="1" smtClean="0"/>
              <a:t>key.isAcceptable</a:t>
            </a:r>
            <a:r>
              <a:rPr lang="en-US" altLang="ko-KR" dirty="0" smtClean="0"/>
              <a:t>() )</a:t>
            </a:r>
          </a:p>
          <a:p>
            <a:r>
              <a:rPr lang="en-US" altLang="ko-KR" dirty="0" smtClean="0"/>
              <a:t>             {</a:t>
            </a:r>
          </a:p>
          <a:p>
            <a:r>
              <a:rPr lang="en-US" altLang="ko-KR" dirty="0" err="1" smtClean="0"/>
              <a:t>ServerSocketChannel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serversocket</a:t>
            </a:r>
            <a:r>
              <a:rPr lang="en-US" altLang="ko-KR" dirty="0" smtClean="0"/>
              <a:t> = (</a:t>
            </a:r>
            <a:r>
              <a:rPr lang="en-US" altLang="ko-KR" dirty="0" err="1" smtClean="0"/>
              <a:t>ServerSocketChannel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key.channel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SocketChannel</a:t>
            </a:r>
            <a:r>
              <a:rPr lang="en-US" altLang="ko-KR" dirty="0" smtClean="0"/>
              <a:t> client = </a:t>
            </a:r>
            <a:r>
              <a:rPr lang="en-US" altLang="ko-KR" dirty="0" err="1" smtClean="0"/>
              <a:t>serversocket.accept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             }</a:t>
            </a:r>
          </a:p>
          <a:p>
            <a:r>
              <a:rPr lang="en-US" altLang="ko-KR" dirty="0" smtClean="0"/>
              <a:t>             else if( </a:t>
            </a:r>
            <a:r>
              <a:rPr lang="en-US" altLang="ko-KR" dirty="0" err="1" smtClean="0"/>
              <a:t>key.isReadAble</a:t>
            </a:r>
            <a:r>
              <a:rPr lang="en-US" altLang="ko-KR" dirty="0" smtClean="0"/>
              <a:t>() )</a:t>
            </a:r>
          </a:p>
          <a:p>
            <a:r>
              <a:rPr lang="en-US" altLang="ko-KR" dirty="0" smtClean="0"/>
              <a:t>             {</a:t>
            </a:r>
          </a:p>
          <a:p>
            <a:r>
              <a:rPr lang="en-US" altLang="ko-KR" dirty="0" smtClean="0"/>
              <a:t>                 </a:t>
            </a:r>
            <a:r>
              <a:rPr lang="en-US" altLang="ko-KR" dirty="0" err="1" smtClean="0"/>
              <a:t>SocketChannel</a:t>
            </a:r>
            <a:r>
              <a:rPr lang="en-US" altLang="ko-KR" dirty="0" smtClean="0"/>
              <a:t> socket = (</a:t>
            </a:r>
            <a:r>
              <a:rPr lang="en-US" altLang="ko-KR" dirty="0" err="1" smtClean="0"/>
              <a:t>SocketChannel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key.channel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             }</a:t>
            </a:r>
          </a:p>
          <a:p>
            <a:r>
              <a:rPr lang="en-US" altLang="ko-KR" dirty="0" smtClean="0"/>
              <a:t>             else if( </a:t>
            </a:r>
            <a:r>
              <a:rPr lang="en-US" altLang="ko-KR" dirty="0" err="1" smtClean="0"/>
              <a:t>key.isWriteAble</a:t>
            </a:r>
            <a:r>
              <a:rPr lang="en-US" altLang="ko-KR" dirty="0" smtClean="0"/>
              <a:t>() )</a:t>
            </a:r>
          </a:p>
          <a:p>
            <a:r>
              <a:rPr lang="en-US" altLang="ko-KR" dirty="0" smtClean="0"/>
              <a:t>             {</a:t>
            </a:r>
          </a:p>
          <a:p>
            <a:r>
              <a:rPr lang="en-US" altLang="ko-KR" dirty="0" smtClean="0"/>
              <a:t>                 </a:t>
            </a:r>
            <a:r>
              <a:rPr lang="en-US" altLang="ko-KR" dirty="0" err="1" smtClean="0"/>
              <a:t>SocketChannel</a:t>
            </a:r>
            <a:r>
              <a:rPr lang="en-US" altLang="ko-KR" dirty="0" smtClean="0"/>
              <a:t> socket = (</a:t>
            </a:r>
            <a:r>
              <a:rPr lang="en-US" altLang="ko-KR" dirty="0" err="1" smtClean="0"/>
              <a:t>SocketChannel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key.channel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             }</a:t>
            </a:r>
          </a:p>
          <a:p>
            <a:r>
              <a:rPr lang="en-US" altLang="ko-KR" dirty="0" smtClean="0"/>
              <a:t>       }</a:t>
            </a: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입출력 관련 함수들을 봉쇄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동기적으로 작동하게 하기 위해선 하나의 파일에 하나의 프로세스나 </a:t>
            </a:r>
            <a:r>
              <a:rPr lang="ko-KR" altLang="en-US" dirty="0" err="1" smtClean="0"/>
              <a:t>쓰레드가</a:t>
            </a:r>
            <a:r>
              <a:rPr lang="ko-KR" altLang="en-US" dirty="0" smtClean="0"/>
              <a:t> 붙어서 작업을 해야</a:t>
            </a:r>
            <a:r>
              <a:rPr lang="ko-KR" altLang="en-US" baseline="0" dirty="0" smtClean="0"/>
              <a:t> 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멀티 프로세스나 멀티 </a:t>
            </a:r>
            <a:r>
              <a:rPr lang="ko-KR" altLang="en-US" baseline="0" dirty="0" err="1" smtClean="0"/>
              <a:t>쓰레드는</a:t>
            </a:r>
            <a:r>
              <a:rPr lang="ko-KR" altLang="en-US" baseline="0" dirty="0" smtClean="0"/>
              <a:t> 프로세스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쓰레드간</a:t>
            </a:r>
            <a:r>
              <a:rPr lang="ko-KR" altLang="en-US" baseline="0" dirty="0" smtClean="0"/>
              <a:t> 통신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프로세스 동기화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같은 복잡한 프로그래밍 이슈를 가지고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생성 비용이 높다는 단점이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하지만 입출력 다중화는 단일 프로세스에서 여러 개의 파일을 제어할 수 있도록 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</a:t>
            </a:r>
            <a:r>
              <a:rPr lang="ko-KR" altLang="en-US" dirty="0" smtClean="0"/>
              <a:t>병렬처리가 아니기 때문에 데이터 처리 과정이 짧은 메시지 전달 서비스에 적합한 모델이다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입출력 다중화는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 동기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봉쇄 입출력 모델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응용이다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r>
              <a:rPr lang="ko-KR" altLang="en-US" dirty="0" smtClean="0"/>
              <a:t>입출력 다중화는 여러 개의 파일을 다루기 위해서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기술자를 배열로 관리한다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변경을 감시할 파일 기술자를 배열에 포함시키고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배열에 포함된 파일 기술자에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에러와 같은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데이터 변경이 발생하면 파일 기술자에 대응되는 배열에 표시하는 방식이다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 개발자는 파일 기술자 배열의 값을 검사하는 것으로 여러 개의 파일을 처리할 수 있게 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2.</a:t>
            </a:r>
          </a:p>
          <a:p>
            <a:r>
              <a:rPr lang="ko-KR" altLang="en-US" baseline="0" dirty="0" smtClean="0"/>
              <a:t>제한</a:t>
            </a:r>
            <a:r>
              <a:rPr lang="en-US" altLang="ko-KR" baseline="0" dirty="0" smtClean="0"/>
              <a:t>: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기술자 테이블의 크기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처리할 수 있는 파일의 최대 크기는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프로세스가 열 수 있는 파일의 최대 개수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별도로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기술자 테이블의 크기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영향을 받는다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파일 기술자 테이블의 크기는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1024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ulimit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등으로 변경할 수 없다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배열로서 가지는 성능 문제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이벤트 기반이 아니기 때문에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배열에 있는 모든 값을 전부 검사해야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1000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클라이언트가 연결되어 있고 이중 어느 하나에 데이터 변경이 이루어졌다면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최악의 경우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필드를 모두 검사해야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ㄷ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병렬 처리가 아니다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모델은 멀티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같은 병렬 처리가 아니다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읽어서 처리하고 응답하는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 동안 다른 파일은 대기 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그러므로 데이터 처리 과정이 긴 서비스에 적용하기에는 적당한 모델이 아니다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처리 과정이 짧은 메시지 전달 서비스에 적합한 모델이다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입출력을 관리하고자 하는 파일의 그룹을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fd_set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파일 비트 배열에 집어 넣고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 배열의 값이 변했는지를 확인하는 방식이다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fd_set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구조체는 단일 비트 필드 테이블 이라는 것에 주목해야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fd_set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구조체는 이전 상태를 기억하지 못한다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그러므로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호출하기 전에 이전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fd_set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구조체의 값을 저장해 두어야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매번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fd_set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정보를 복사해야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한다는게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함수의 또 다른 단점이다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select()</a:t>
            </a:r>
          </a:p>
          <a:p>
            <a:pPr marL="0" indent="0">
              <a:buNone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입출력을 관리하고자 하는 파일의 그룹을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fd_set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파일 비트 배열에 집어 넣고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 배열의 값이 변했는지를 확인하는 방식이다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select()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nfds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: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관리하는 파일의 개수를 등록한다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파일의 개수는 최대 파일 지정 번호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+ 1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로 지정하면 된다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fd_set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: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관리하는 파일의 지정번호가 등록되어 있는 비트 배열 구조체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readfds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: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읽을 데이터가 있는지 검사하기 위한 파일 목록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writefds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: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쓰여진 데이터가 있는지 검사하기 위한 파일 목록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exceptfds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: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파일에 예외 사항들이 있는지 검사하기 위한 파일 목록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timeout : select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함수는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fd_set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에 등록된 파일들에 데이터 변경이 있는지를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timeout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동안 기다린다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만약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timeout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시간동안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변경이 없다면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0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을 반환 한다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 timeout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을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NULL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로 하면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데이터가 있을 때까지 무한정 기다리고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멤버 값이 모두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0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이면 즉시 반환한다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retrun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value : select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함수는 </a:t>
            </a:r>
            <a:r>
              <a:rPr lang="ko-KR" alt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데이터가 변경된 파일의 개수 즉 </a:t>
            </a:r>
            <a:r>
              <a:rPr lang="en-US" altLang="ko-KR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fd_set</a:t>
            </a:r>
            <a:r>
              <a:rPr lang="ko-KR" alt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에서 비트 값이 </a:t>
            </a:r>
            <a:r>
              <a:rPr lang="en-US" altLang="ko-KR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  <a:r>
              <a:rPr lang="ko-KR" alt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인 필드의 개수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를 반환한다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데이터가 변경된 파일의 목록을 반환하지 않는다는 것에 주의해야 한다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en-US" altLang="ko-KR" dirty="0" err="1" smtClean="0"/>
              <a:t>pselect</a:t>
            </a:r>
            <a:r>
              <a:rPr lang="en-US" altLang="ko-KR" dirty="0" smtClean="0"/>
              <a:t>()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select()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함수의 만료 시간 값은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timeval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구조체로 하지만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pselect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timespec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구조체를 사용한다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timespec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나노초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단위로 표현하기 때문에 시간 정밀도가 높다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pselect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함수의 만료시간 인자는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선언되어 있기 때문에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pselect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호출에 의해 값이 변경되지 않는다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pselect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함수의 마지막 인자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sigmask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통해서 신호 마스크를 지정할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sigmask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이면 신호에 관해서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select()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함수와 동일한 기능을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NULL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아니면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sigmask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가리키는 신호 마스크가 자동으로 설정되어 차단되고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pselect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호출이 반환 될 때 신호 마스크가 복원되어 실행하게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poll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함수원형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여러개의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파일을 다루는 방법은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마찬가지로 파일지시자의 이벤트를 기다리다가 이벤트가 발생하면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poll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해제되고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루틴에서 어떤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파일지시자에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이벤트가 발생했는지 검사하는 방식을 사용하게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pollfd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pollfd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멤버변수가 있는데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구조체에 우리가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관심있어하는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파일지시자를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세팅하고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관심있어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 파일지시자가 어떤 이벤트가 발생하는걸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기다릴것인지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(events)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지정하게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해당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발생하는지를 검사하게 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발생하면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revents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채워서 돌려주게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revents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발생했을때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어떻게 반응 했는지에 대한 반응 값이다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후에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조사함으로써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파일지시자에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어떠한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최해지고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어떻게 처리했는지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출력이 제대로 이루어졌는지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아니면 에러가 발생했는지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알아내서 적절한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데이타가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있으면 읽거나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하는등의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취할수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있게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  <a:p>
            <a:r>
              <a:rPr lang="en-US" altLang="ko-KR" dirty="0" smtClean="0"/>
              <a:t>3. events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값들은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&lt;sys/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poll.h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디파인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되어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인자인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nfds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pollfd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배열의 크기 즉 우리가 조사할 파일지시자의 크기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네트웍프로그래밍측면에서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보자면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받아들일수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클라이언트의 크기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보통 프로그래밍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그크기를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지정해준다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아규먼트인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timeout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역할을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지정하지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않을경우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이벤트가 발생하기 전까지 영원히 기다린다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일경우는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기다리지 않고 곧바로 다음 루틴을 진행하고자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큰 양의 정수일 경우에는 해당 시간만큼을 기다리게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시간내에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어떤 이벤트가 발생하면 즉시 되돌려 주며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시간을 초과하게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될경우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5. Return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값</a:t>
            </a:r>
            <a:endParaRPr lang="en-US" altLang="ko-KR" baseline="0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아규먼트를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채워넣음으로써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사용할수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poll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형인데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에러일경우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않을경우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발생한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pollfd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구조체의 숫자를 돌려주게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  <a:p>
            <a:r>
              <a:rPr lang="en-US" altLang="ko-KR" dirty="0" smtClean="0"/>
              <a:t>6.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pollfd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입력된 파일지시자의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입력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발생하면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결과를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되돌려줄것이다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이결과는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입력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제대로 처리되었다면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POLLIN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되돌려줄것이고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어딘가에서 에러가 발생했다면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POLLERR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되돌려주게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될것이다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그러므로 우리는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검사함으로써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파일지시자에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읽을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데이타가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있다는걸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알게 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데이타를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읽어서 적당한 행동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여기에서는 주소를 돌려주는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프로그램은 이러한 일련의 과정을 보여준다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버젼과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별차이가 없으므로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버젼의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쏘쓰를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이해했다면 위의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쏘쓰를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이해하는데 별 어려움이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없을것이다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보통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비해서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해당파일지시자에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대해서 보다 많은 정보를 되돌려줌으로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보통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선호되는 추세이다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버젼과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마찬가지로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polling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중간에 파일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들어갈경우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작업에서의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짧은시간에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다수의 메시지를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처리할경우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문제가 될 소지가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그러므로 되도록이면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polling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중간에 파일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일어나지 않도록 해주어야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쏘쓰의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경우도 주소정보를 미리 메모리 상에 올려놓고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쓰는게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더욱 좋은 방법이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될것이다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1.Edge Triggered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Level Triggered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작동하게 하려면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non-blocking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소켓에 사용해야만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non-block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파일디스크립터를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read(2)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write(2)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errno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EGAIN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반환할때만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하도록 하자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epoll_wait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방식으로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사용할 경우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select(:2)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동일한 방식으로 사용할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 더 빠르겠죠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방식을 기본으로 실행됩니다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방식으로 지정하고 싶다면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다음과 같이 하면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mev.events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EPOLLIN | EPOLLET ....;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epoll_ctl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mepollfd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EPOLL_CTL_ADD,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&amp;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mev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epoll_create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epoll_create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이벤트를 저장하기 위한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만큼의 공간을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요청합니다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요청한다고 해서 반드시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만큼의 공간이 확보되는 건 아니지만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대략 어느 정도의 공간을 만들어야 할지는 정해줄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수행된 후 파일 지정자를 되돌려 주는데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이상 사용하지 않을 거라면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close(:2)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함수로 닫아주면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크기는 서비스 마다 다른데요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예상 최대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동접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1.5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정도면 된다고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retval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리턴합니다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-1;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epoll_wait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이벤트가 발생하는걸 기다리고 있다가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이벤트가 발생하면 이벤트 관련 정보를 넘겨주는 일을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epfd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epoll_create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이용해서 생성된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지정번호구요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이벤트가 발생하면 반환하는데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이벤트에 관한 정보는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기록됩니다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maxevents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 풀의 크기고요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timeout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기다리는 시간입니다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작다면 이벤트가 발생할 때까지 기다리고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이면 바로 리턴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크면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timeout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밀리세컨드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만큼 기다린다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timeout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시간에 이벤트가 발생하지 않는다면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반환합니다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이벤트가 발생했다면 발생한 이벤트의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갯수를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반환합니다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epoll_ctl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이벤트풀을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제어하기 위해서 사용한다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poll(2)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매우 비슷하게 작동한다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 어떤 작업을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할것인지를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정의하기 위해서 사용된다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실행된 결과는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구조체에 적용된다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epoll_event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epoll_data_t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유심히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볼필요가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이라서 사용자 정의 데이터에 대한 포인터를 넘길 수가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예를들어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여기에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값이라든지 소켓지정번호 혹은 메시지를 포함한 정보를 구조체로 넘겨줄 수 있는 거죠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Op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EPOLL_CTL_ADD</a:t>
            </a:r>
          </a:p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 풀에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추가하기위해서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EPOLL_CTL_DEL</a:t>
            </a:r>
          </a:p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 풀에서 제거하기 위해서 사용한다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EPOLL_CTL_MOD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 이벤트 풀에 들어 있는 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멤버값을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변경하기 위해서 사용한다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events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EPOLLIN			0x1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(read)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이벤트에 대해서 검사한다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EPOLLOUT			0x4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(write)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이벤트에 대해서 검사한다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EPOLLERR			0x8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파일지정자에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에러가 발생했는지를 검사한다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EPOLLHUP			0x10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Hang up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발생했는지 검사한다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EPOLLPRI			0x2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파일지정자에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중요한 데이터가 발생했는지 검사한다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EPOLLET			0x80000000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파일지정자에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행동을 설정한다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값은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LT.</a:t>
            </a: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2.3.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최대 등록 파일 개수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/sys/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max_user_watches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확인할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여기에는 유저가 등록할 수 있는 파일의 최대 개수가 명시되어 있는데요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User ID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당 제한이 설정됩니다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32bit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커널에서는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파일 하나당 약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90byte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메모리가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64bit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바이트가 필요하다고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/>
            </a:r>
            <a:b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</a:b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4.1.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장점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좀더 적은 자원을 차지하면서 효율은 기존의 기술보다 좋다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select, poll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등에 비해 충분히 효율적이면서도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Signal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비해서 사용하기 쉽다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4.2.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단점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표준 지원사항이 아니라서 다른 유닉스에서는 사용할 수 없다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baseline="0" dirty="0" err="1" smtClean="0"/>
              <a:t>kqueue</a:t>
            </a:r>
            <a:r>
              <a:rPr lang="en-US" altLang="ko-KR" baseline="0" dirty="0" smtClean="0"/>
              <a:t>()</a:t>
            </a:r>
          </a:p>
          <a:p>
            <a:pPr marL="0" indent="0">
              <a:buNone/>
            </a:pPr>
            <a:r>
              <a:rPr lang="en-US" altLang="ko-KR" sz="1200" b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kqueue</a:t>
            </a:r>
            <a:r>
              <a:rPr lang="en-US" altLang="ko-KR" dirty="0" smtClean="0"/>
              <a:t>() (</a:t>
            </a:r>
            <a:r>
              <a:rPr lang="ko-KR" altLang="en-US" dirty="0" smtClean="0"/>
              <a:t>은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신규의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이벤트 큐를 생성해 기술자를 돌려줍니다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큐는 </a:t>
            </a:r>
            <a:r>
              <a:rPr lang="en-US" altLang="ko-KR" sz="1200" b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fork(2)</a:t>
            </a:r>
            <a:r>
              <a:rPr lang="ko-KR" altLang="en-US" dirty="0" smtClean="0"/>
              <a:t> 그리고 생성된 </a:t>
            </a:r>
            <a:r>
              <a:rPr lang="en-US" altLang="ko-KR" dirty="0" smtClean="0"/>
              <a:t>child process</a:t>
            </a:r>
            <a:r>
              <a:rPr lang="ko-KR" altLang="en-US" dirty="0" smtClean="0"/>
              <a:t>에는 계승되지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그렇지만</a:t>
            </a:r>
            <a:r>
              <a:rPr lang="en-US" altLang="ko-KR" dirty="0" smtClean="0"/>
              <a:t>, RFFDG </a:t>
            </a:r>
            <a:r>
              <a:rPr lang="ko-KR" altLang="en-US" dirty="0" err="1" smtClean="0"/>
              <a:t>플래그없이</a:t>
            </a:r>
            <a:r>
              <a:rPr lang="ko-KR" altLang="en-US" dirty="0" smtClean="0"/>
              <a:t> </a:t>
            </a:r>
            <a:r>
              <a:rPr lang="en-US" altLang="ko-KR" sz="1200" b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rfork</a:t>
            </a:r>
            <a:r>
              <a:rPr lang="en-US" altLang="ko-KR" sz="1200" b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(2)</a:t>
            </a:r>
            <a:r>
              <a:rPr lang="ko-KR" altLang="en-US" dirty="0" smtClean="0"/>
              <a:t> 하지만 불려 갔을 경우에는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기술자 테이블이 공유되어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프로세스간에 </a:t>
            </a:r>
            <a:r>
              <a:rPr lang="en-US" altLang="ko-KR" dirty="0" err="1" smtClean="0"/>
              <a:t>kqueue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공유가 가능하게 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sz="1200" b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retval</a:t>
            </a:r>
            <a:r>
              <a:rPr lang="en-US" altLang="ko-KR" sz="1200" b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</a:p>
          <a:p>
            <a:pPr marL="0" indent="0">
              <a:buNone/>
            </a:pPr>
            <a:r>
              <a:rPr lang="en-US" altLang="ko-KR" sz="1200" b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kqueue</a:t>
            </a:r>
            <a:r>
              <a:rPr lang="en-US" altLang="ko-KR" dirty="0" smtClean="0"/>
              <a:t>() (</a:t>
            </a:r>
            <a:r>
              <a:rPr lang="ko-KR" altLang="en-US" dirty="0" smtClean="0"/>
              <a:t>은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신규의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이벤트 큐를 생성해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기술자를 돌려줍니다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이벤트 큐의 생성시에 에러가 있었을 경우에는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-1 </a:t>
            </a:r>
            <a:r>
              <a:rPr lang="ko-KR" altLang="en-US" dirty="0" smtClean="0"/>
              <a:t>이 돌려주어져 </a:t>
            </a:r>
            <a:r>
              <a:rPr lang="en-US" altLang="ko-KR" dirty="0" err="1" smtClean="0"/>
              <a:t>errno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세트 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2. </a:t>
            </a:r>
            <a:r>
              <a:rPr lang="en-US" altLang="ko-KR" baseline="0" dirty="0" err="1" smtClean="0"/>
              <a:t>kevent</a:t>
            </a:r>
            <a:r>
              <a:rPr lang="en-US" altLang="ko-KR" baseline="0" dirty="0" smtClean="0"/>
              <a:t>()</a:t>
            </a:r>
          </a:p>
          <a:p>
            <a:pPr marL="0" indent="0">
              <a:buNone/>
            </a:pPr>
            <a:r>
              <a:rPr lang="en-US" altLang="ko-KR" sz="1200" b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kevent</a:t>
            </a:r>
            <a:r>
              <a:rPr lang="en-US" altLang="ko-KR" dirty="0" smtClean="0"/>
              <a:t>() (</a:t>
            </a:r>
            <a:r>
              <a:rPr lang="ko-KR" altLang="en-US" dirty="0" smtClean="0"/>
              <a:t>은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큐에 이벤트를 등록해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보류중의 모든 이벤트를 유저에게 돌려주기 위해서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때문에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사용됩니다</a:t>
            </a:r>
            <a:r>
              <a:rPr lang="en-US" altLang="ko-KR" dirty="0" smtClean="0"/>
              <a:t>.</a:t>
            </a:r>
            <a:endParaRPr lang="en-US" altLang="ko-KR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changelist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kevent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dirty="0" smtClean="0"/>
              <a:t>구조체의 배열에의 포인터입니다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구조체는 </a:t>
            </a:r>
            <a:r>
              <a:rPr lang="en-US" altLang="ko-KR" dirty="0" smtClean="0"/>
              <a:t>⟨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sys/</a:t>
            </a: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event.h</a:t>
            </a:r>
            <a:r>
              <a:rPr lang="en-US" altLang="ko-KR" dirty="0" smtClean="0"/>
              <a:t>⟩ </a:t>
            </a:r>
            <a:r>
              <a:rPr lang="ko-KR" altLang="en-US" dirty="0" smtClean="0"/>
              <a:t>그리고 정의되고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보류중의 이벤트를 큐로부터 </a:t>
            </a:r>
            <a:r>
              <a:rPr lang="ko-KR" altLang="en-US" dirty="0" err="1" smtClean="0"/>
              <a:t>읽어들이기</a:t>
            </a:r>
            <a:r>
              <a:rPr lang="ko-KR" altLang="en-US" dirty="0" smtClean="0"/>
              <a:t> 전에</a:t>
            </a:r>
            <a:r>
              <a:rPr lang="en-US" altLang="ko-KR" dirty="0" smtClean="0"/>
              <a:t>, </a:t>
            </a: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changelist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dirty="0" smtClean="0"/>
              <a:t>에 포함되어 있는 모든 변경을 적용합니다</a:t>
            </a:r>
            <a:r>
              <a:rPr lang="en-US" altLang="ko-KR" dirty="0" smtClean="0"/>
              <a:t>. </a:t>
            </a: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nchanges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ko-KR" altLang="en-US" dirty="0" smtClean="0"/>
              <a:t> </a:t>
            </a: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changelist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dirty="0" smtClean="0"/>
              <a:t>의 크기를 줍니다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eventlist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kevent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구조체의 배열에의 포인터입니다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nevents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ko-KR" altLang="en-US" dirty="0" smtClean="0"/>
              <a:t> </a:t>
            </a: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eventlist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dirty="0" smtClean="0"/>
              <a:t>의 크기를 결정합니다</a:t>
            </a:r>
            <a:r>
              <a:rPr lang="en-US" altLang="ko-KR" dirty="0" smtClean="0"/>
              <a:t>. 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</a:p>
          <a:p>
            <a:pPr marL="0" indent="0">
              <a:buNone/>
            </a:pP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imeout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dirty="0" smtClean="0"/>
              <a:t>하지만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가 아닌 포인터의 경우에는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timespec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구조체이다고</a:t>
            </a:r>
            <a:r>
              <a:rPr lang="ko-KR" altLang="en-US" dirty="0" smtClean="0"/>
              <a:t> 해석되어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이벤트를 기다리는 최대 대기 시간을 지정합니다</a:t>
            </a:r>
            <a:r>
              <a:rPr lang="en-US" altLang="ko-KR" dirty="0" smtClean="0"/>
              <a:t>. 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timeout </a:t>
            </a:r>
            <a:r>
              <a:rPr lang="ko-KR" altLang="en-US" dirty="0" smtClean="0"/>
              <a:t>하지만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포인터의 경우에는</a:t>
            </a:r>
            <a:r>
              <a:rPr lang="en-US" altLang="ko-KR" dirty="0" smtClean="0"/>
              <a:t>, </a:t>
            </a:r>
            <a:r>
              <a:rPr lang="en-US" altLang="ko-KR" sz="1200" b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kevent</a:t>
            </a:r>
            <a:r>
              <a:rPr lang="en-US" altLang="ko-KR" dirty="0" smtClean="0"/>
              <a:t>() (</a:t>
            </a:r>
            <a:r>
              <a:rPr lang="ko-KR" altLang="en-US" dirty="0" smtClean="0"/>
              <a:t>은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무기한으로 기다립니다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폴링의</a:t>
            </a:r>
            <a:r>
              <a:rPr lang="ko-KR" altLang="en-US" dirty="0" smtClean="0"/>
              <a:t> 효과를 얻기 위해서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때문에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, 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timeout </a:t>
            </a:r>
            <a:r>
              <a:rPr lang="ko-KR" altLang="en-US" dirty="0" smtClean="0"/>
              <a:t>인수에</a:t>
            </a:r>
            <a:r>
              <a:rPr lang="en-US" altLang="ko-KR" dirty="0" smtClean="0"/>
              <a:t>, 0 </a:t>
            </a:r>
            <a:r>
              <a:rPr lang="ko-KR" altLang="en-US" dirty="0" smtClean="0"/>
              <a:t>을 나타낸다 </a:t>
            </a: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timespec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dirty="0" smtClean="0"/>
              <a:t>구조체를 가리키는 비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의 포인터를 주어야 합니다</a:t>
            </a:r>
            <a:r>
              <a:rPr lang="en-US" altLang="ko-KR" dirty="0" smtClean="0"/>
              <a:t>. </a:t>
            </a: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changelist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와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</a:t>
            </a: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eventlist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dirty="0" smtClean="0"/>
              <a:t>용으로 같은 배열을 사용할 수가 있습니다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err="1" smtClean="0"/>
              <a:t>retval</a:t>
            </a:r>
            <a:r>
              <a:rPr lang="en-US" altLang="ko-KR" baseline="0" dirty="0" smtClean="0"/>
              <a:t> :</a:t>
            </a:r>
          </a:p>
          <a:p>
            <a:pPr marL="0" indent="0">
              <a:buNone/>
            </a:pP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eventlist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dirty="0" smtClean="0"/>
              <a:t>에 배열되고 있는 이벤트의 수를 돌려줍니다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수는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 </a:t>
            </a: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nevents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dirty="0" smtClean="0"/>
              <a:t>그리고 주어진 값까지입니다</a:t>
            </a:r>
            <a:r>
              <a:rPr lang="en-US" altLang="ko-KR" dirty="0" smtClean="0"/>
              <a:t>. </a:t>
            </a: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changelist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dirty="0" smtClean="0"/>
              <a:t>의 요소의 </a:t>
            </a:r>
            <a:r>
              <a:rPr lang="ko-KR" altLang="en-US" dirty="0" err="1" smtClean="0"/>
              <a:t>처리중에</a:t>
            </a:r>
            <a:r>
              <a:rPr lang="ko-KR" altLang="en-US" dirty="0" smtClean="0"/>
              <a:t> 에러가 발생해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한편 </a:t>
            </a: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eventlist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dirty="0" smtClean="0"/>
              <a:t>에 충분한 여지가 있는 경우에는</a:t>
            </a:r>
            <a:r>
              <a:rPr lang="en-US" altLang="ko-KR" dirty="0" smtClean="0"/>
              <a:t>, 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flags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EV_ERROR </a:t>
            </a:r>
            <a:r>
              <a:rPr lang="ko-KR" altLang="en-US" dirty="0" smtClean="0"/>
              <a:t>하지만 세트 되어 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ko-KR" altLang="en-US" dirty="0" smtClean="0"/>
              <a:t>에 시스템 </a:t>
            </a:r>
            <a:r>
              <a:rPr lang="ko-KR" altLang="en-US" dirty="0" err="1" smtClean="0"/>
              <a:t>우류가</a:t>
            </a:r>
            <a:r>
              <a:rPr lang="ko-KR" altLang="en-US" dirty="0" smtClean="0"/>
              <a:t> 세트 된 이벤트가</a:t>
            </a:r>
            <a:r>
              <a:rPr lang="en-US" altLang="ko-KR" dirty="0" smtClean="0"/>
              <a:t>, </a:t>
            </a: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eventlist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dirty="0" smtClean="0"/>
              <a:t>에 놓여집니다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아주 없으면</a:t>
            </a:r>
            <a:r>
              <a:rPr lang="en-US" altLang="ko-KR" dirty="0" smtClean="0"/>
              <a:t>, -1 </a:t>
            </a:r>
            <a:r>
              <a:rPr lang="ko-KR" altLang="en-US" dirty="0" smtClean="0"/>
              <a:t>하지만 돌려주어 </a:t>
            </a:r>
            <a:r>
              <a:rPr lang="en-US" altLang="ko-KR" dirty="0" err="1" smtClean="0"/>
              <a:t>errno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하지만 에러 상태를 나타내기 위해서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때문에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세트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마감 시간의 경우에는</a:t>
            </a:r>
            <a:r>
              <a:rPr lang="en-US" altLang="ko-KR" dirty="0" smtClean="0"/>
              <a:t>, </a:t>
            </a:r>
            <a:r>
              <a:rPr lang="en-US" altLang="ko-KR" sz="1200" b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kevent</a:t>
            </a:r>
            <a:r>
              <a:rPr lang="en-US" altLang="ko-KR" dirty="0" smtClean="0"/>
              <a:t>() (</a:t>
            </a:r>
            <a:r>
              <a:rPr lang="ko-KR" altLang="en-US" dirty="0" smtClean="0"/>
              <a:t>은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을 돌려줍니다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3. </a:t>
            </a:r>
            <a:r>
              <a:rPr lang="en-US" altLang="ko-KR" baseline="0" dirty="0" err="1" smtClean="0"/>
              <a:t>Struct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kevent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dirty="0" err="1" smtClean="0"/>
              <a:t>Ident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이 이벤트를 식별하기 위해서 사용되는 값입니다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엄밀한 해석은 연결시킬 수 있었던 필터에 의해 결정됩니다만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보통은 파일 기술자로서 해석됩니다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Filter :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이 이벤트를 처리하기 위해서 사용되는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필터를 식별합니다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미리 정의된 시스템 필터는 후술 되어 있습니다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flags : </a:t>
            </a:r>
            <a:r>
              <a:rPr lang="ko-KR" altLang="en-US" dirty="0" smtClean="0"/>
              <a:t>이벤트 발생시에 실행해야 할 액션입니다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err="1" smtClean="0"/>
              <a:t>fflags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필터 고유의 플래그입니다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data : </a:t>
            </a:r>
            <a:r>
              <a:rPr lang="ko-KR" altLang="en-US" dirty="0" smtClean="0"/>
              <a:t>필터 고유의 데이터의 값입니다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err="1" smtClean="0"/>
              <a:t>udata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변경되지 않고 </a:t>
            </a:r>
            <a:r>
              <a:rPr lang="ko-KR" altLang="en-US" dirty="0" err="1" smtClean="0"/>
              <a:t>커널을</a:t>
            </a:r>
            <a:r>
              <a:rPr lang="ko-KR" altLang="en-US" dirty="0" smtClean="0"/>
              <a:t> 통해 </a:t>
            </a:r>
            <a:r>
              <a:rPr lang="ko-KR" altLang="en-US" dirty="0" err="1" smtClean="0"/>
              <a:t>건네받는</a:t>
            </a:r>
            <a:r>
              <a:rPr lang="ko-KR" altLang="en-US" dirty="0" smtClean="0"/>
              <a:t> 불투명한 유저 정의의 값입니다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4. </a:t>
            </a:r>
            <a:r>
              <a:rPr lang="en-US" altLang="ko-KR" baseline="0" dirty="0" err="1" smtClean="0"/>
              <a:t>Struct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kevent.flags</a:t>
            </a:r>
            <a:r>
              <a:rPr lang="en-US" altLang="ko-KR" baseline="0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EV_ADD : </a:t>
            </a:r>
            <a:r>
              <a:rPr lang="ko-KR" altLang="en-US" dirty="0" smtClean="0"/>
              <a:t>이벤트를 </a:t>
            </a:r>
            <a:r>
              <a:rPr lang="en-US" altLang="ko-KR" dirty="0" err="1" smtClean="0"/>
              <a:t>kqueue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추가합니다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기존의 이벤트를 다시 추가하면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원의 이벤트의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변경됩니다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중복 하는 </a:t>
            </a:r>
            <a:r>
              <a:rPr lang="ko-KR" altLang="en-US" dirty="0" err="1" smtClean="0"/>
              <a:t>엔트리가</a:t>
            </a:r>
            <a:r>
              <a:rPr lang="ko-KR" altLang="en-US" dirty="0" smtClean="0"/>
              <a:t> 생기는 것은 아닙니다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이벤트를 추가하면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</a:t>
            </a:r>
            <a:r>
              <a:rPr lang="en-US" altLang="ko-KR" dirty="0" smtClean="0"/>
              <a:t>), EV_DISABLE </a:t>
            </a:r>
            <a:r>
              <a:rPr lang="ko-KR" altLang="en-US" dirty="0" smtClean="0"/>
              <a:t>플래그에 의해 </a:t>
            </a:r>
            <a:r>
              <a:rPr lang="ko-KR" altLang="en-US" dirty="0" err="1" smtClean="0"/>
              <a:t>덧쓰기되지</a:t>
            </a:r>
            <a:r>
              <a:rPr lang="ko-KR" altLang="en-US" dirty="0" smtClean="0"/>
              <a:t> 않는 한은 자동적으로 유효하게 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EV_ENABLE : </a:t>
            </a:r>
            <a:r>
              <a:rPr lang="ko-KR" altLang="en-US" dirty="0" smtClean="0"/>
              <a:t>이벤트가 방아쇠 되었을 경우에</a:t>
            </a:r>
            <a:r>
              <a:rPr lang="en-US" altLang="ko-KR" dirty="0" smtClean="0"/>
              <a:t>, </a:t>
            </a:r>
            <a:r>
              <a:rPr lang="en-US" altLang="ko-KR" sz="1200" b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kevent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하지만 그 이벤트를 돌려주는 것을 허가합니다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EV_DISABLE : </a:t>
            </a:r>
            <a:r>
              <a:rPr lang="ko-KR" altLang="en-US" dirty="0" smtClean="0"/>
              <a:t>이벤트를 무효로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이것에 의해 </a:t>
            </a:r>
            <a:r>
              <a:rPr lang="en-US" altLang="ko-KR" sz="1200" b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kevent</a:t>
            </a:r>
            <a:r>
              <a:rPr lang="en-US" altLang="ko-KR" dirty="0" smtClean="0"/>
              <a:t>() (</a:t>
            </a:r>
            <a:r>
              <a:rPr lang="ko-KR" altLang="en-US" dirty="0" smtClean="0"/>
              <a:t>은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그 이벤트를 돌려주지 않게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필터 자신은 무효로 되지 않습니다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EV_DELETE : </a:t>
            </a:r>
            <a:r>
              <a:rPr lang="en-US" altLang="ko-KR" dirty="0" err="1" smtClean="0"/>
              <a:t>kqueue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로부터 이벤트를 삭제합니다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기술자가 연결시킬 수 있고 있는 이벤트는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기술자의 마지막 </a:t>
            </a:r>
            <a:r>
              <a:rPr lang="ko-KR" altLang="en-US" dirty="0" err="1" smtClean="0"/>
              <a:t>클로우즈시에</a:t>
            </a:r>
            <a:r>
              <a:rPr lang="ko-KR" altLang="en-US" dirty="0" smtClean="0"/>
              <a:t> 자동적으로 삭제됩니다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EV_ONESHOT : </a:t>
            </a:r>
            <a:r>
              <a:rPr lang="ko-KR" altLang="en-US" dirty="0" smtClean="0"/>
              <a:t>필터가 최초 방아쇠 되었을 때에 마셔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이벤트가 돌아가도록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듯이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유저가 이벤트를 </a:t>
            </a:r>
            <a:r>
              <a:rPr lang="en-US" altLang="ko-KR" dirty="0" err="1" smtClean="0"/>
              <a:t>kqueue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로부터 회수한 다음에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이벤트는 삭제됩니다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EV_CLEAR : </a:t>
            </a:r>
            <a:r>
              <a:rPr lang="ko-KR" altLang="en-US" dirty="0" smtClean="0"/>
              <a:t>유저가 이벤트를 회수한 후에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상태를 </a:t>
            </a:r>
            <a:r>
              <a:rPr lang="ko-KR" altLang="en-US" dirty="0" err="1" smtClean="0"/>
              <a:t>리셋트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이것은 현재 상태가 아니고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상태의 변화를 보고하는 필터에 유용합니다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몇개의</a:t>
            </a:r>
            <a:r>
              <a:rPr lang="ko-KR" altLang="en-US" dirty="0" smtClean="0"/>
              <a:t> 필터는 내부에서 이 플래그를 자동적으로 세트 하고 있다 일지도 모르는 것에 주의해 주세요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EV_EOF : </a:t>
            </a:r>
            <a:r>
              <a:rPr lang="ko-KR" altLang="en-US" dirty="0" smtClean="0"/>
              <a:t>그 필터 고유의 </a:t>
            </a:r>
            <a:r>
              <a:rPr lang="en-US" altLang="ko-KR" dirty="0" smtClean="0"/>
              <a:t>EOF </a:t>
            </a:r>
            <a:r>
              <a:rPr lang="ko-KR" altLang="en-US" dirty="0" smtClean="0"/>
              <a:t>상태인 것을 나타내기 위해서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때문에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필터가 이 플래그를 세트 하는 일이 있습니다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EV_ERROR : </a:t>
            </a:r>
            <a:r>
              <a:rPr lang="ko-KR" altLang="en-US" dirty="0" smtClean="0"/>
              <a:t>후술의 </a:t>
            </a:r>
            <a:r>
              <a:rPr lang="ko-KR" alt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반환값</a:t>
            </a:r>
            <a:r>
              <a:rPr lang="ko-KR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참조해 주세요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endParaRPr lang="en-US" altLang="ko-KR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sz="1200" b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EV_SET</a:t>
            </a:r>
            <a:r>
              <a:rPr lang="en-US" altLang="ko-KR" dirty="0" smtClean="0"/>
              <a:t>() (</a:t>
            </a:r>
            <a:r>
              <a:rPr lang="ko-KR" altLang="en-US" dirty="0" smtClean="0"/>
              <a:t>은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kevent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구조체의 초기화를 간단하게 하는 매크로입니다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5C49D-E8F8-4F0B-9F53-8F616549F0F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0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monkey.org/~provos/libevent/libevent-benchmark2.jpg" TargetMode="External"/><Relationship Id="rId3" Type="http://schemas.openxmlformats.org/officeDocument/2006/relationships/hyperlink" Target="https://www.joinc.co.kr/w/Site/system_programing/File/select" TargetMode="External"/><Relationship Id="rId7" Type="http://schemas.openxmlformats.org/officeDocument/2006/relationships/hyperlink" Target="http://www.mimul.com/pebble/default/2012/03/21/1332303327316.html" TargetMode="External"/><Relationship Id="rId12" Type="http://schemas.openxmlformats.org/officeDocument/2006/relationships/hyperlink" Target="http://eincs.com/2009/08/java-nio-bytebuffer-channel-fil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nned.org/kqueue/71b02094" TargetMode="External"/><Relationship Id="rId11" Type="http://schemas.openxmlformats.org/officeDocument/2006/relationships/hyperlink" Target="http://pickykang.tistory.com/4" TargetMode="External"/><Relationship Id="rId5" Type="http://schemas.openxmlformats.org/officeDocument/2006/relationships/hyperlink" Target="https://www.joinc.co.kr/w/Site/Network_Programing/AdvancedComm/epoll24" TargetMode="External"/><Relationship Id="rId10" Type="http://schemas.openxmlformats.org/officeDocument/2006/relationships/hyperlink" Target="http://palpit.tistory.com/640" TargetMode="External"/><Relationship Id="rId4" Type="http://schemas.openxmlformats.org/officeDocument/2006/relationships/hyperlink" Target="https://www.joinc.co.kr/w/Site/Network_Programing/Documents/Poll" TargetMode="External"/><Relationship Id="rId9" Type="http://schemas.openxmlformats.org/officeDocument/2006/relationships/hyperlink" Target="http://solanin.tistory.com/entry/nio-JAVA-NIO%EB%A5%BC-%EC%9D%B4%EC%9A%A9%ED%95%9C-%EA%B3%A0%EA%B0%80%EC%9A%A9%EC%84%B1-%EC%84%9C%EB%B2%84-%EB%A7%8C%EB%93%A4%EA%B8%B0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31257" y="2558514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입출력 다중화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400506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by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임지훈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IO Multiplexing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방법들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907976" y="889556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kqueue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54" y="1772815"/>
            <a:ext cx="7170293" cy="719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55" y="2614563"/>
            <a:ext cx="6175085" cy="1822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IO Multiplexing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방법들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907976" y="889556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차이점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27780"/>
              </p:ext>
            </p:extLst>
          </p:nvPr>
        </p:nvGraphicFramePr>
        <p:xfrm>
          <a:off x="107504" y="1700808"/>
          <a:ext cx="8928992" cy="46960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3288"/>
                <a:gridCol w="3263959"/>
                <a:gridCol w="3901745"/>
              </a:tblGrid>
              <a:tr h="242484">
                <a:tc rowSpan="4">
                  <a:txBody>
                    <a:bodyPr/>
                    <a:lstStyle/>
                    <a:p>
                      <a:pPr lvl="0" algn="ctr" fontAlgn="ctr"/>
                      <a:r>
                        <a:rPr lang="en-US" sz="2000" b="1" u="none" strike="noStrike" dirty="0">
                          <a:effectLst/>
                        </a:rPr>
                        <a:t>select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특징</a:t>
                      </a:r>
                      <a:endParaRPr lang="ko-KR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단점</a:t>
                      </a:r>
                      <a:endParaRPr lang="ko-KR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0880">
                <a:tc vMerge="1">
                  <a:txBody>
                    <a:bodyPr/>
                    <a:lstStyle/>
                    <a:p>
                      <a:pPr lvl="0"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300" b="1" u="none" strike="noStrike" dirty="0">
                          <a:effectLst/>
                        </a:rPr>
                        <a:t>등록된 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file descriptor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를 하나하나 체크를 </a:t>
                      </a:r>
                      <a:r>
                        <a:rPr lang="ko-KR" altLang="en-US" sz="1300" b="1" u="none" strike="noStrike" dirty="0" err="1">
                          <a:effectLst/>
                        </a:rPr>
                        <a:t>해야하고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 </a:t>
                      </a:r>
                      <a:r>
                        <a:rPr lang="ko-KR" altLang="en-US" sz="1300" b="1" u="none" strike="noStrike" dirty="0" err="1">
                          <a:effectLst/>
                        </a:rPr>
                        <a:t>커널과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 유저 공간 사이에 </a:t>
                      </a:r>
                      <a:r>
                        <a:rPr lang="ko-KR" altLang="en-US" sz="1300" b="1" u="none" strike="noStrike" dirty="0" err="1">
                          <a:effectLst/>
                        </a:rPr>
                        <a:t>여러번의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 데이터 복사가 있음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.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129668" marR="8645" marT="864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300" b="1" u="none" strike="noStrike" dirty="0">
                          <a:effectLst/>
                        </a:rPr>
                        <a:t>file descriptor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를 하나 하나에 체크하기 때문에 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O(n)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의 </a:t>
                      </a:r>
                      <a:r>
                        <a:rPr lang="ko-KR" altLang="en-US" sz="1300" b="1" u="none" strike="noStrike" dirty="0" err="1">
                          <a:effectLst/>
                        </a:rPr>
                        <a:t>계산량이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 필요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8645" marR="8645" marT="8645" marB="0" anchor="ctr"/>
                </a:tc>
              </a:tr>
              <a:tr h="242484">
                <a:tc vMerge="1">
                  <a:txBody>
                    <a:bodyPr/>
                    <a:lstStyle/>
                    <a:p>
                      <a:pPr lvl="0"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300" b="1" u="none" strike="noStrike">
                          <a:effectLst/>
                        </a:rPr>
                        <a:t>관리 </a:t>
                      </a:r>
                      <a:r>
                        <a:rPr lang="en-US" altLang="ko-KR" sz="1300" b="1" u="none" strike="noStrike">
                          <a:effectLst/>
                        </a:rPr>
                        <a:t>file descriptor </a:t>
                      </a:r>
                      <a:r>
                        <a:rPr lang="ko-KR" altLang="en-US" sz="1300" b="1" u="none" strike="noStrike">
                          <a:effectLst/>
                        </a:rPr>
                        <a:t>수에 제한이 있음</a:t>
                      </a:r>
                      <a:r>
                        <a:rPr lang="en-US" altLang="ko-KR" sz="1300" b="1" u="none" strike="noStrike">
                          <a:effectLst/>
                        </a:rPr>
                        <a:t>.</a:t>
                      </a:r>
                      <a:endParaRPr lang="en-US" altLang="ko-KR" sz="1300" b="1" i="0" u="none" strike="noStrike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129668" marR="8645" marT="864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300" b="1" u="none" strike="noStrike" dirty="0">
                          <a:effectLst/>
                        </a:rPr>
                        <a:t>관리하는 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file descriptor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의 수가 증가하면 성능이 떨어짐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8645" marR="8645" marT="8645" marB="0" anchor="ctr"/>
                </a:tc>
              </a:tr>
              <a:tr h="242484">
                <a:tc vMerge="1">
                  <a:txBody>
                    <a:bodyPr/>
                    <a:lstStyle/>
                    <a:p>
                      <a:pPr lvl="0"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300" b="1" u="none" strike="noStrike" dirty="0">
                          <a:effectLst/>
                        </a:rPr>
                        <a:t>사용 쉽고 지원 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OS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가 많아 </a:t>
                      </a:r>
                      <a:r>
                        <a:rPr lang="ko-KR" altLang="en-US" sz="1300" b="1" u="none" strike="noStrike" dirty="0" err="1">
                          <a:effectLst/>
                        </a:rPr>
                        <a:t>이식성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 좋음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.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129668" marR="8645" marT="864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300" b="1" u="none" strike="noStrike" dirty="0">
                          <a:effectLst/>
                        </a:rPr>
                        <a:t>관리 수가 한정되어 있기 때문에 그 수를 초과하면 사용할 수 없다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.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8645" marR="8645" marT="8645" marB="0" anchor="ctr"/>
                </a:tc>
              </a:tr>
              <a:tr h="242484">
                <a:tc rowSpan="4">
                  <a:txBody>
                    <a:bodyPr/>
                    <a:lstStyle/>
                    <a:p>
                      <a:pPr lvl="0" algn="ctr" fontAlgn="ctr"/>
                      <a:r>
                        <a:rPr lang="en-US" sz="2000" b="1" u="none" strike="noStrike" dirty="0">
                          <a:effectLst/>
                        </a:rPr>
                        <a:t>poll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차이점</a:t>
                      </a:r>
                      <a:endParaRPr lang="ko-KR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129668" marR="8645" marT="864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8645" marR="8645" marT="8645" marB="0" anchor="ctr"/>
                </a:tc>
              </a:tr>
              <a:tr h="242484">
                <a:tc vMerge="1">
                  <a:txBody>
                    <a:bodyPr/>
                    <a:lstStyle/>
                    <a:p>
                      <a:pPr lvl="0"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1300" b="1" u="none" strike="noStrike" dirty="0">
                          <a:effectLst/>
                        </a:rPr>
                        <a:t>관리 </a:t>
                      </a:r>
                      <a:r>
                        <a:rPr lang="en-US" sz="1300" b="1" u="none" strike="noStrike" dirty="0">
                          <a:effectLst/>
                        </a:rPr>
                        <a:t>file descriptor 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무제한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.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129668" marR="8645" marT="864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vl="0"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1300" b="1" u="none" strike="noStrike" dirty="0">
                          <a:effectLst/>
                        </a:rPr>
                        <a:t>좀더 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low level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의 처리로 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system call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의 호출이 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select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보다 적음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. </a:t>
                      </a:r>
                      <a:r>
                        <a:rPr lang="ko-KR" altLang="en-US" sz="1300" b="1" u="none" strike="noStrike" dirty="0" err="1">
                          <a:effectLst/>
                        </a:rPr>
                        <a:t>이식성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 나쁨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.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129668" marR="8645" marT="864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vl="0"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1300" b="1" u="none" strike="noStrike" dirty="0">
                          <a:effectLst/>
                        </a:rPr>
                        <a:t>접속수가 늘어나면 오히려 </a:t>
                      </a:r>
                      <a:r>
                        <a:rPr lang="en-US" altLang="ko-KR" sz="1300" b="1" u="none" strike="noStrike" dirty="0" err="1">
                          <a:effectLst/>
                        </a:rPr>
                        <a:t>fd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당 체크 마스크의 크기가 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select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는 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3bit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인데 비해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, poll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은 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64bit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정도이므로 양이 많아지면 성능이 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select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보다 떨어짐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.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129668" marR="8645" marT="864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</a:tr>
              <a:tr h="242484">
                <a:tc rowSpan="6">
                  <a:txBody>
                    <a:bodyPr/>
                    <a:lstStyle/>
                    <a:p>
                      <a:pPr lvl="0" algn="ctr" fontAlgn="ctr"/>
                      <a:r>
                        <a:rPr lang="en-US" sz="2000" b="1" u="none" strike="noStrike" dirty="0" err="1">
                          <a:effectLst/>
                        </a:rPr>
                        <a:t>epoll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600" b="1" u="none" strike="noStrike" dirty="0">
                          <a:effectLst/>
                        </a:rPr>
                        <a:t>특징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129668" marR="8645" marT="864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</a:tr>
              <a:tr h="242484">
                <a:tc vMerge="1">
                  <a:txBody>
                    <a:bodyPr/>
                    <a:lstStyle/>
                    <a:p>
                      <a:pPr lvl="0"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altLang="ko-KR" sz="1300" b="1" u="none" strike="noStrike" dirty="0" err="1">
                          <a:effectLst/>
                        </a:rPr>
                        <a:t>linux</a:t>
                      </a:r>
                      <a:r>
                        <a:rPr lang="ko-KR" altLang="en-US" sz="1300" b="1" u="none" strike="noStrike" dirty="0" err="1">
                          <a:effectLst/>
                        </a:rPr>
                        <a:t>커널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2.6.x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이상 버전에만 지원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129668" marR="8645" marT="864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</a:tr>
              <a:tr h="242484">
                <a:tc vMerge="1">
                  <a:txBody>
                    <a:bodyPr/>
                    <a:lstStyle/>
                    <a:p>
                      <a:pPr lvl="0"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1300" b="1" u="none" strike="noStrike" dirty="0">
                          <a:effectLst/>
                        </a:rPr>
                        <a:t>관리 </a:t>
                      </a:r>
                      <a:r>
                        <a:rPr lang="en-US" altLang="ko-KR" sz="1300" b="1" u="none" strike="noStrike" dirty="0" err="1">
                          <a:effectLst/>
                        </a:rPr>
                        <a:t>fd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의 수는 무제한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.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129668" marR="8645" marT="864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</a:tr>
              <a:tr h="242484">
                <a:tc vMerge="1">
                  <a:txBody>
                    <a:bodyPr/>
                    <a:lstStyle/>
                    <a:p>
                      <a:pPr lvl="0"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altLang="ko-KR" sz="1300" b="1" u="none" strike="noStrike" dirty="0">
                          <a:effectLst/>
                        </a:rPr>
                        <a:t>select, poll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과 달리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, </a:t>
                      </a:r>
                      <a:r>
                        <a:rPr lang="en-US" altLang="ko-KR" sz="1300" b="1" u="none" strike="noStrike" dirty="0" err="1">
                          <a:effectLst/>
                        </a:rPr>
                        <a:t>fd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의 상태가 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kernel 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에서 관리됨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.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129668" marR="8645" marT="864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</a:tr>
              <a:tr h="242484">
                <a:tc vMerge="1">
                  <a:txBody>
                    <a:bodyPr/>
                    <a:lstStyle/>
                    <a:p>
                      <a:pPr lvl="0"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ko-KR" altLang="en-US" sz="1300" b="1" u="none" strike="noStrike" dirty="0">
                          <a:effectLst/>
                        </a:rPr>
                        <a:t>일일이 </a:t>
                      </a:r>
                      <a:r>
                        <a:rPr lang="en-US" altLang="ko-KR" sz="1300" b="1" u="none" strike="noStrike" dirty="0" err="1">
                          <a:effectLst/>
                        </a:rPr>
                        <a:t>fd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 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세트를 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kernel 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에 보낼 필요가 없음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.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129668" marR="8645" marT="864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vl="0"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altLang="ko-KR" sz="1300" b="1" u="none" strike="noStrike" dirty="0">
                          <a:effectLst/>
                        </a:rPr>
                        <a:t>kernel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이 </a:t>
                      </a:r>
                      <a:r>
                        <a:rPr lang="en-US" altLang="ko-KR" sz="1300" b="1" u="none" strike="noStrike" dirty="0" err="1">
                          <a:effectLst/>
                        </a:rPr>
                        <a:t>fd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를 관리하고 있기 때문에 </a:t>
                      </a:r>
                      <a:r>
                        <a:rPr lang="ko-KR" altLang="en-US" sz="1300" b="1" u="none" strike="noStrike" dirty="0" err="1">
                          <a:effectLst/>
                        </a:rPr>
                        <a:t>커널과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 유저스페이스 간의 통신 오버헤드가 대폭 </a:t>
                      </a:r>
                      <a:r>
                        <a:rPr lang="ko-KR" altLang="en-US" sz="1300" b="1" u="none" strike="noStrike" dirty="0" err="1">
                          <a:effectLst/>
                        </a:rPr>
                        <a:t>줄어듬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.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129668" marR="8645" marT="864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</a:tr>
              <a:tr h="242484"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US" sz="2000" b="1" u="none" strike="noStrike" dirty="0" err="1">
                          <a:effectLst/>
                        </a:rPr>
                        <a:t>kqueue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8645" marR="8645" marT="864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/>
                        </a:rPr>
                        <a:t>특징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129668" marR="8645" marT="864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</a:tr>
              <a:tr h="242484">
                <a:tc vMerge="1">
                  <a:txBody>
                    <a:bodyPr/>
                    <a:lstStyle/>
                    <a:p>
                      <a:pPr lvl="0"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1300" b="1" u="none" strike="noStrike" dirty="0" smtClean="0">
                          <a:effectLst/>
                        </a:rPr>
                        <a:t>  BSD 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계열의 </a:t>
                      </a:r>
                      <a:r>
                        <a:rPr lang="en-US" sz="1300" b="1" u="none" strike="noStrike" dirty="0" err="1">
                          <a:effectLst/>
                        </a:rPr>
                        <a:t>epoll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8645" marR="8645" marT="864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45" marR="8645" marT="864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7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IO Multiplexing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방법들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907976" y="889556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차이점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46" y="1638324"/>
            <a:ext cx="6647390" cy="481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3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JAVA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입출력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다중화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899592" y="932116"/>
            <a:ext cx="3960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IO class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NIO class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79512" y="3429000"/>
            <a:ext cx="446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smtClean="0"/>
              <a:t>NIO</a:t>
            </a:r>
            <a:r>
              <a:rPr lang="ko-KR" altLang="en-US" b="1" dirty="0"/>
              <a:t>는 </a:t>
            </a:r>
            <a:r>
              <a:rPr lang="en-US" altLang="ko-KR" b="1" dirty="0"/>
              <a:t>Direct Buffer </a:t>
            </a:r>
            <a:r>
              <a:rPr lang="ko-KR" altLang="en-US" b="1" dirty="0"/>
              <a:t>로 </a:t>
            </a:r>
            <a:r>
              <a:rPr lang="ko-KR" altLang="en-US" b="1" dirty="0" err="1"/>
              <a:t>커널</a:t>
            </a:r>
            <a:r>
              <a:rPr lang="ko-KR" altLang="en-US" b="1" dirty="0"/>
              <a:t> 버퍼를 직접 </a:t>
            </a:r>
            <a:r>
              <a:rPr lang="ko-KR" altLang="en-US" b="1" dirty="0" err="1"/>
              <a:t>핸들링하기</a:t>
            </a:r>
            <a:r>
              <a:rPr lang="ko-KR" altLang="en-US" b="1" dirty="0"/>
              <a:t> 때문에 빠르다</a:t>
            </a:r>
            <a:r>
              <a:rPr lang="en-US" altLang="ko-KR" b="1" dirty="0" smtClean="0"/>
              <a:t>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0" y="1628800"/>
            <a:ext cx="896848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388" y="3280370"/>
            <a:ext cx="42291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07504" y="6305545"/>
            <a:ext cx="89289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2. NIO</a:t>
            </a:r>
            <a:r>
              <a:rPr lang="ko-KR" altLang="en-US" b="1" dirty="0"/>
              <a:t>에서 </a:t>
            </a:r>
            <a:r>
              <a:rPr lang="en-US" altLang="ko-KR" b="1" dirty="0"/>
              <a:t>System Call</a:t>
            </a:r>
            <a:r>
              <a:rPr lang="ko-KR" altLang="en-US" b="1" dirty="0"/>
              <a:t>을 간접적으로 </a:t>
            </a:r>
            <a:r>
              <a:rPr lang="ko-KR" altLang="en-US" b="1" dirty="0" err="1"/>
              <a:t>사용가능하게</a:t>
            </a:r>
            <a:r>
              <a:rPr lang="ko-KR" altLang="en-US" b="1" dirty="0"/>
              <a:t> 해주기 때문에 </a:t>
            </a:r>
            <a:r>
              <a:rPr lang="en-US" altLang="ko-KR" b="1" dirty="0"/>
              <a:t>IO</a:t>
            </a:r>
            <a:r>
              <a:rPr lang="ko-KR" altLang="en-US" b="1" dirty="0"/>
              <a:t>보다 빠르다</a:t>
            </a:r>
            <a:r>
              <a:rPr lang="en-US" altLang="ko-KR" b="1" dirty="0"/>
              <a:t>!</a:t>
            </a:r>
            <a:endParaRPr lang="en-US" altLang="ko-KR" b="1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88280" y="4328291"/>
            <a:ext cx="4659784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 pitchFamily="50" charset="-127"/>
                <a:ea typeface="Menlo"/>
                <a:cs typeface="굴림" pitchFamily="50" charset="-127"/>
              </a:rPr>
              <a:t>Direct</a:t>
            </a:r>
            <a:r>
              <a:rPr kumimoji="1" lang="en-US" altLang="ko-KR" b="0" i="0" u="none" strike="noStrike" cap="none" normalizeH="0" dirty="0" smtClean="0">
                <a:ln>
                  <a:noFill/>
                </a:ln>
                <a:effectLst/>
                <a:latin typeface="Arial Unicode MS" pitchFamily="50" charset="-127"/>
                <a:ea typeface="Menlo"/>
                <a:cs typeface="굴림" pitchFamily="50" charset="-127"/>
              </a:rPr>
              <a:t> Buffer </a:t>
            </a:r>
            <a:r>
              <a:rPr kumimoji="1" lang="ko-KR" altLang="en-US" b="0" i="0" u="none" strike="noStrike" cap="none" normalizeH="0" dirty="0" smtClean="0">
                <a:ln>
                  <a:noFill/>
                </a:ln>
                <a:effectLst/>
                <a:latin typeface="Arial Unicode MS" pitchFamily="50" charset="-127"/>
                <a:ea typeface="Menlo"/>
                <a:cs typeface="굴림" pitchFamily="50" charset="-127"/>
              </a:rPr>
              <a:t>만드는 법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effectLst/>
              <a:latin typeface="Arial Unicode MS" pitchFamily="50" charset="-127"/>
              <a:ea typeface="Menlo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Arial Unicode MS" pitchFamily="50" charset="-127"/>
                <a:ea typeface="Menlo"/>
                <a:cs typeface="굴림" pitchFamily="50" charset="-127"/>
              </a:rPr>
              <a:t>ByteBuffer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50" charset="-127"/>
                <a:ea typeface="Menlo"/>
                <a:cs typeface="굴림" pitchFamily="50" charset="-127"/>
              </a:rPr>
              <a:t> buf =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Arial Unicode MS" pitchFamily="50" charset="-127"/>
                <a:ea typeface="Menlo"/>
                <a:cs typeface="굴림" pitchFamily="50" charset="-127"/>
              </a:rPr>
              <a:t>ByteBuffer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50" charset="-127"/>
                <a:ea typeface="Menlo"/>
                <a:cs typeface="굴림" pitchFamily="50" charset="-127"/>
              </a:rPr>
              <a:t>.allocate(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Arial Unicode MS" pitchFamily="50" charset="-127"/>
                <a:ea typeface="Menlo"/>
                <a:cs typeface="굴림" pitchFamily="50" charset="-127"/>
              </a:rPr>
              <a:t>10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50" charset="-127"/>
                <a:ea typeface="Menlo"/>
                <a:cs typeface="굴림" pitchFamily="50" charset="-127"/>
              </a:rPr>
              <a:t>);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굴림" pitchFamily="50" charset="-127"/>
              <a:ea typeface="Menlo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Arial Unicode MS" pitchFamily="50" charset="-127"/>
                <a:ea typeface="Menlo"/>
                <a:cs typeface="굴림" pitchFamily="50" charset="-127"/>
              </a:rPr>
              <a:t>ByteBuffer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50" charset="-127"/>
                <a:ea typeface="Menlo"/>
                <a:cs typeface="굴림" pitchFamily="50" charset="-127"/>
              </a:rPr>
              <a:t> directBuf =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Arial Unicode MS" pitchFamily="50" charset="-127"/>
                <a:ea typeface="Menlo"/>
                <a:cs typeface="굴림" pitchFamily="50" charset="-127"/>
              </a:rPr>
              <a:t>ByteBuffer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50" charset="-127"/>
                <a:ea typeface="Menlo"/>
                <a:cs typeface="굴림" pitchFamily="50" charset="-127"/>
              </a:rPr>
              <a:t>.allocateDirect(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Arial Unicode MS" pitchFamily="50" charset="-127"/>
                <a:ea typeface="Menlo"/>
                <a:cs typeface="굴림" pitchFamily="50" charset="-127"/>
              </a:rPr>
              <a:t>10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50" charset="-127"/>
                <a:ea typeface="Menlo"/>
                <a:cs typeface="굴림" pitchFamily="50" charset="-127"/>
              </a:rPr>
              <a:t>);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itchFamily="50" charset="-127"/>
              <a:ea typeface="Menlo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ko-KR" dirty="0"/>
              <a:t>put(), get(), position(), flip(), clear() </a:t>
            </a:r>
            <a:r>
              <a:rPr lang="ko-KR" altLang="en-US" dirty="0"/>
              <a:t>등의 </a:t>
            </a:r>
            <a:r>
              <a:rPr lang="ko-KR" altLang="en-US" dirty="0" err="1"/>
              <a:t>메소드로</a:t>
            </a:r>
            <a:r>
              <a:rPr lang="ko-KR" altLang="en-US" dirty="0"/>
              <a:t> </a:t>
            </a:r>
            <a:r>
              <a:rPr lang="ko-KR" altLang="en-US" dirty="0" err="1"/>
              <a:t>커널</a:t>
            </a:r>
            <a:r>
              <a:rPr lang="ko-KR" altLang="en-US" dirty="0"/>
              <a:t> 버퍼를 핸들링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굴림" pitchFamily="50" charset="-127"/>
              <a:ea typeface="Menlo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0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JAVA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입출력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다중화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899592" y="932116"/>
            <a:ext cx="3960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NIO (Non-blocking Input/Output)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53928"/>
            <a:ext cx="8657937" cy="293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51520" y="5651956"/>
            <a:ext cx="6279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java.nio.channels.Selector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활용한 </a:t>
            </a:r>
            <a:r>
              <a:rPr lang="en-US" altLang="ko-KR" dirty="0" smtClean="0"/>
              <a:t>IO </a:t>
            </a:r>
            <a:r>
              <a:rPr lang="en-US" altLang="ko-KR" dirty="0" err="1" smtClean="0"/>
              <a:t>MultiPlexing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323528" y="1700808"/>
            <a:ext cx="44919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  <a:r>
              <a:rPr lang="en-US" altLang="ko-KR" dirty="0"/>
              <a:t>Java </a:t>
            </a:r>
            <a:r>
              <a:rPr lang="ko-KR" altLang="en-US" dirty="0"/>
              <a:t>에서 </a:t>
            </a:r>
            <a:r>
              <a:rPr lang="en-US" altLang="ko-KR" dirty="0"/>
              <a:t>NIO </a:t>
            </a:r>
            <a:r>
              <a:rPr lang="ko-KR" altLang="en-US" dirty="0"/>
              <a:t>는 </a:t>
            </a:r>
            <a:r>
              <a:rPr lang="en-US" altLang="ko-KR" dirty="0"/>
              <a:t>JDK1.4 </a:t>
            </a:r>
            <a:r>
              <a:rPr lang="ko-KR" altLang="en-US" dirty="0"/>
              <a:t>에서부터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JDK7 </a:t>
            </a:r>
            <a:r>
              <a:rPr lang="ko-KR" altLang="en-US" dirty="0" smtClean="0"/>
              <a:t>에서부터는 </a:t>
            </a:r>
            <a:r>
              <a:rPr lang="en-US" altLang="ko-KR" dirty="0" smtClean="0"/>
              <a:t>NIO.2 API </a:t>
            </a:r>
            <a:r>
              <a:rPr lang="ko-KR" altLang="en-US" dirty="0" smtClean="0"/>
              <a:t>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89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JAVA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입출력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다중화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899592" y="932116"/>
            <a:ext cx="3960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java.nio.channels.Selector</a:t>
            </a:r>
            <a:r>
              <a:rPr lang="en-US" altLang="ko-KR" dirty="0" smtClean="0"/>
              <a:t> class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9512" y="1700808"/>
            <a:ext cx="6279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java.nio.channels.Selector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활용한 </a:t>
            </a:r>
            <a:r>
              <a:rPr lang="en-US" altLang="ko-KR" dirty="0" smtClean="0"/>
              <a:t>IO </a:t>
            </a:r>
            <a:r>
              <a:rPr lang="en-US" altLang="ko-KR" dirty="0" err="1" smtClean="0"/>
              <a:t>MultiPlexing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51520" y="2776860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selector </a:t>
            </a:r>
            <a:r>
              <a:rPr lang="en-US" altLang="ko-KR" dirty="0"/>
              <a:t>= </a:t>
            </a:r>
            <a:r>
              <a:rPr lang="en-US" altLang="ko-KR" dirty="0" err="1"/>
              <a:t>Selector.open</a:t>
            </a:r>
            <a:r>
              <a:rPr lang="en-US" altLang="ko-KR" dirty="0" smtClean="0"/>
              <a:t>()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en-US" altLang="ko-KR" dirty="0"/>
              <a:t>. server = </a:t>
            </a:r>
            <a:r>
              <a:rPr lang="en-US" altLang="ko-KR" dirty="0" err="1"/>
              <a:t>ServerSocketChannel.open</a:t>
            </a:r>
            <a:r>
              <a:rPr lang="en-US" altLang="ko-KR" dirty="0"/>
              <a:t>(); // Server Socket </a:t>
            </a:r>
            <a:r>
              <a:rPr lang="ko-KR" altLang="en-US" dirty="0"/>
              <a:t>을 여는 경우</a:t>
            </a:r>
          </a:p>
          <a:p>
            <a:r>
              <a:rPr lang="ko-KR" altLang="en-US" dirty="0"/>
              <a:t>      </a:t>
            </a:r>
            <a:r>
              <a:rPr lang="en-US" altLang="ko-KR" dirty="0" err="1"/>
              <a:t>server.socket</a:t>
            </a:r>
            <a:r>
              <a:rPr lang="en-US" altLang="ko-KR" dirty="0"/>
              <a:t>().bind(new </a:t>
            </a:r>
            <a:r>
              <a:rPr lang="en-US" altLang="ko-KR" dirty="0" err="1"/>
              <a:t>InetSocketAddress</a:t>
            </a:r>
            <a:r>
              <a:rPr lang="en-US" altLang="ko-KR" dirty="0"/>
              <a:t>( PORT ));</a:t>
            </a:r>
          </a:p>
          <a:p>
            <a:r>
              <a:rPr lang="en-US" altLang="ko-KR" dirty="0"/>
              <a:t>      </a:t>
            </a:r>
            <a:r>
              <a:rPr lang="en-US" altLang="ko-KR" dirty="0" err="1" smtClean="0"/>
              <a:t>server.configureBlocking</a:t>
            </a:r>
            <a:r>
              <a:rPr lang="en-US" altLang="ko-KR" dirty="0" smtClean="0"/>
              <a:t>(false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     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server.register</a:t>
            </a:r>
            <a:r>
              <a:rPr lang="en-US" altLang="ko-KR" dirty="0" smtClean="0"/>
              <a:t>(selector</a:t>
            </a:r>
            <a:r>
              <a:rPr lang="en-US" altLang="ko-KR" dirty="0"/>
              <a:t>, </a:t>
            </a:r>
            <a:r>
              <a:rPr lang="en-US" altLang="ko-KR" dirty="0" err="1"/>
              <a:t>SelectionKey.OP_ACCEPT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/>
              <a:t>3. </a:t>
            </a:r>
            <a:r>
              <a:rPr lang="en-US" altLang="ko-KR" dirty="0" err="1"/>
              <a:t>selector.select</a:t>
            </a:r>
            <a:r>
              <a:rPr lang="en-US" altLang="ko-KR" dirty="0"/>
              <a:t>() </a:t>
            </a:r>
            <a:r>
              <a:rPr lang="ko-KR" altLang="en-US" dirty="0"/>
              <a:t>를 통해 옵션에 따른 대기 중인 </a:t>
            </a:r>
            <a:r>
              <a:rPr lang="en-US" altLang="ko-KR" dirty="0" err="1"/>
              <a:t>SocketChannel</a:t>
            </a:r>
            <a:r>
              <a:rPr lang="ko-KR" altLang="en-US" dirty="0"/>
              <a:t>을 알아내기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/>
              <a:t>4. </a:t>
            </a:r>
            <a:r>
              <a:rPr lang="ko-KR" altLang="en-US" dirty="0"/>
              <a:t>각 상황에 맞는 처리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r>
              <a:rPr lang="ko-KR" altLang="en-US" dirty="0"/>
              <a:t>      </a:t>
            </a:r>
            <a:r>
              <a:rPr lang="en-US" altLang="ko-KR" dirty="0" smtClean="0"/>
              <a:t>Iterator&lt;</a:t>
            </a:r>
            <a:r>
              <a:rPr lang="en-US" altLang="ko-KR" dirty="0" err="1" smtClean="0"/>
              <a:t>SelectionKey</a:t>
            </a:r>
            <a:r>
              <a:rPr lang="en-US" altLang="ko-KR" dirty="0"/>
              <a:t>&gt; </a:t>
            </a:r>
            <a:r>
              <a:rPr lang="en-US" altLang="ko-KR" dirty="0" err="1"/>
              <a:t>iter</a:t>
            </a:r>
            <a:r>
              <a:rPr lang="en-US" altLang="ko-KR" dirty="0"/>
              <a:t> = </a:t>
            </a:r>
            <a:r>
              <a:rPr lang="en-US" altLang="ko-KR" dirty="0" err="1"/>
              <a:t>selector.selectedKeys</a:t>
            </a:r>
            <a:r>
              <a:rPr lang="en-US" altLang="ko-KR" dirty="0"/>
              <a:t>().iterator</a:t>
            </a:r>
            <a:r>
              <a:rPr lang="en-US" altLang="ko-KR" dirty="0" smtClean="0"/>
              <a:t>();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231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참고링크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79512" y="1628800"/>
            <a:ext cx="87849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www.joinc.co.kr/w/Site/system_programing/File/select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www.joinc.co.kr/w/Site/Network_Programing/Documents/Poll</a:t>
            </a:r>
            <a:endParaRPr lang="en-US" altLang="ko-KR" dirty="0" smtClean="0"/>
          </a:p>
          <a:p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www.joinc.co.kr/w/Site/Network_Programing/AdvancedComm/epoll24</a:t>
            </a:r>
            <a:endParaRPr lang="en-US" altLang="ko-KR" dirty="0" smtClean="0"/>
          </a:p>
          <a:p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manned.org/kqueue/71b02094</a:t>
            </a:r>
            <a:endParaRPr lang="en-US" altLang="ko-KR" dirty="0" smtClean="0"/>
          </a:p>
          <a:p>
            <a:r>
              <a:rPr lang="en-US" altLang="ko-KR" dirty="0">
                <a:hlinkClick r:id="rId7"/>
              </a:rPr>
              <a:t>http://</a:t>
            </a:r>
            <a:r>
              <a:rPr lang="en-US" altLang="ko-KR" dirty="0" smtClean="0">
                <a:hlinkClick r:id="rId7"/>
              </a:rPr>
              <a:t>www.mimul.com/pebble/default/2012/03/21/1332303327316.html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8"/>
              </a:rPr>
              <a:t>https://monkey.org/~</a:t>
            </a:r>
            <a:r>
              <a:rPr lang="en-US" altLang="ko-KR" dirty="0" smtClean="0">
                <a:hlinkClick r:id="rId8"/>
              </a:rPr>
              <a:t>provos/libevent/libevent-benchmark2.jpg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Java</a:t>
            </a:r>
            <a:endParaRPr lang="en-US" altLang="ko-KR" dirty="0"/>
          </a:p>
          <a:p>
            <a:r>
              <a:rPr lang="en-US" altLang="ko-KR" dirty="0">
                <a:hlinkClick r:id="rId9"/>
              </a:rPr>
              <a:t>http://solanin.tistory.com/entry/nio-JAVA-NIO%EB%A5%BC-%EC%9D%B4%EC%9A%A9%ED%95%9C-%EA%B3%A0%EA%B0%80%EC%9A%A9%EC%84%B1-%EC%84%9C%EB%B2%84-%</a:t>
            </a:r>
            <a:r>
              <a:rPr lang="en-US" altLang="ko-KR" dirty="0" smtClean="0">
                <a:hlinkClick r:id="rId9"/>
              </a:rPr>
              <a:t>EB%A7%8C%EB%93%A4%EA%B8%B0</a:t>
            </a:r>
            <a:endParaRPr lang="en-US" altLang="ko-KR" dirty="0" smtClean="0"/>
          </a:p>
          <a:p>
            <a:r>
              <a:rPr lang="en-US" altLang="ko-KR" dirty="0">
                <a:hlinkClick r:id="rId10"/>
              </a:rPr>
              <a:t>http://</a:t>
            </a:r>
            <a:r>
              <a:rPr lang="en-US" altLang="ko-KR" dirty="0" smtClean="0">
                <a:hlinkClick r:id="rId10"/>
              </a:rPr>
              <a:t>palpit.tistory.com/640</a:t>
            </a:r>
            <a:endParaRPr lang="en-US" altLang="ko-KR" dirty="0" smtClean="0"/>
          </a:p>
          <a:p>
            <a:r>
              <a:rPr lang="en-US" altLang="ko-KR" dirty="0">
                <a:hlinkClick r:id="rId11"/>
              </a:rPr>
              <a:t>http://</a:t>
            </a:r>
            <a:r>
              <a:rPr lang="en-US" altLang="ko-KR" dirty="0" smtClean="0">
                <a:hlinkClick r:id="rId11"/>
              </a:rPr>
              <a:t>pickykang.tistory.com/4</a:t>
            </a:r>
            <a:endParaRPr lang="en-US" altLang="ko-KR" dirty="0" smtClean="0"/>
          </a:p>
          <a:p>
            <a:r>
              <a:rPr lang="en-US" altLang="ko-KR" dirty="0">
                <a:hlinkClick r:id="rId12"/>
              </a:rPr>
              <a:t>http://eincs.com/2009/08/java-nio-bytebuffer-channel-file</a:t>
            </a:r>
            <a:r>
              <a:rPr lang="en-US" altLang="ko-KR" dirty="0" smtClean="0">
                <a:hlinkClick r:id="rId12"/>
              </a:rPr>
              <a:t>/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69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656057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임지훈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3968" y="227687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115616" y="906979"/>
            <a:ext cx="7632848" cy="1274412"/>
            <a:chOff x="1115616" y="906979"/>
            <a:chExt cx="7632848" cy="1274412"/>
          </a:xfrm>
        </p:grpSpPr>
        <p:sp>
          <p:nvSpPr>
            <p:cNvPr id="41" name="TextBox 40"/>
            <p:cNvSpPr txBox="1"/>
            <p:nvPr/>
          </p:nvSpPr>
          <p:spPr>
            <a:xfrm>
              <a:off x="1115616" y="1420327"/>
              <a:ext cx="763284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입출력 다중화가 필요한 때는</a:t>
              </a:r>
              <a:r>
                <a:rPr lang="en-US" altLang="ko-KR" sz="36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?</a:t>
              </a:r>
            </a:p>
          </p:txBody>
        </p:sp>
        <p:cxnSp>
          <p:nvCxnSpPr>
            <p:cNvPr id="198" name="직선 연결선 197"/>
            <p:cNvCxnSpPr/>
            <p:nvPr/>
          </p:nvCxnSpPr>
          <p:spPr>
            <a:xfrm>
              <a:off x="1187624" y="1304886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>
              <a:off x="1187624" y="2181391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1187624" y="2137958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1187624" y="1367369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>
              <a:off x="1115616" y="906979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1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115616" y="2348880"/>
            <a:ext cx="7632848" cy="1274412"/>
            <a:chOff x="1115616" y="906979"/>
            <a:chExt cx="7632848" cy="1274412"/>
          </a:xfrm>
        </p:grpSpPr>
        <p:sp>
          <p:nvSpPr>
            <p:cNvPr id="40" name="TextBox 39"/>
            <p:cNvSpPr txBox="1"/>
            <p:nvPr/>
          </p:nvSpPr>
          <p:spPr>
            <a:xfrm>
              <a:off x="1115616" y="1420327"/>
              <a:ext cx="763284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입출력 다중화 하는 방법은</a:t>
              </a:r>
              <a:r>
                <a:rPr lang="en-US" altLang="ko-KR" sz="36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?</a:t>
              </a:r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1187624" y="1304886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1187624" y="2181391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1187624" y="2137958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187624" y="1367369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115616" y="906979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2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115616" y="3789040"/>
            <a:ext cx="7632848" cy="1274412"/>
            <a:chOff x="1115616" y="906979"/>
            <a:chExt cx="7632848" cy="1274412"/>
          </a:xfrm>
        </p:grpSpPr>
        <p:sp>
          <p:nvSpPr>
            <p:cNvPr id="48" name="TextBox 47"/>
            <p:cNvSpPr txBox="1"/>
            <p:nvPr/>
          </p:nvSpPr>
          <p:spPr>
            <a:xfrm>
              <a:off x="1115616" y="1420327"/>
              <a:ext cx="763284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IO Multiplexing </a:t>
              </a:r>
              <a:r>
                <a:rPr lang="ko-KR" altLang="en-US" sz="36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방법들</a:t>
              </a:r>
              <a:endPara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1187624" y="1304886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1187624" y="2181391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187624" y="2137958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187624" y="1367369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115616" y="906979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3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15616" y="5301208"/>
            <a:ext cx="7632848" cy="1274412"/>
            <a:chOff x="1115616" y="906979"/>
            <a:chExt cx="7632848" cy="1274412"/>
          </a:xfrm>
        </p:grpSpPr>
        <p:sp>
          <p:nvSpPr>
            <p:cNvPr id="26" name="TextBox 25"/>
            <p:cNvSpPr txBox="1"/>
            <p:nvPr/>
          </p:nvSpPr>
          <p:spPr>
            <a:xfrm>
              <a:off x="1115616" y="1420327"/>
              <a:ext cx="763284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JAVA </a:t>
              </a:r>
              <a:r>
                <a:rPr lang="ko-KR" altLang="en-US" sz="36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입출력 다중화</a:t>
              </a:r>
              <a:endPara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1187624" y="1304886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187624" y="2181391"/>
              <a:ext cx="74888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187624" y="2137958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187624" y="1367369"/>
              <a:ext cx="74888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115616" y="906979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4</a:t>
              </a:r>
              <a:endPara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입출력 다중화가 필요한 때는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?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1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90" y="2426965"/>
            <a:ext cx="4101644" cy="1506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04864"/>
            <a:ext cx="3690275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998662" y="4011142"/>
            <a:ext cx="28256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복잡한 이슈가 발생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5193120" y="4011142"/>
            <a:ext cx="30240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단순한 프로그래밍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1200659" y="5280864"/>
            <a:ext cx="68857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데이터 처리 과정이 짧은 메시지 전달 서비스에 적합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73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입출력 다중화 하는 방법은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?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1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3275856" y="1772816"/>
            <a:ext cx="4104456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select</a:t>
            </a:r>
          </a:p>
          <a:p>
            <a:pPr marL="457200" indent="-457200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poll</a:t>
            </a:r>
          </a:p>
          <a:p>
            <a:pPr marL="457200" indent="-457200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epoll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457200" indent="-457200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kqueue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80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IO Multiplexing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방법들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1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4169333" cy="2076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427974" y="3946189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2, 4, 8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번 파일 기술자에 데이터 변화가 있음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4572000" y="2976693"/>
            <a:ext cx="4104456" cy="341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모델 특유의 제한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파일 기술자 테이블의 크기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배열로서 가지는 성능 문제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병렬 처리가 아니다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</a:p>
        </p:txBody>
      </p: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907976" y="889556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47927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IO Multiplexing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방법들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907976" y="889556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select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76" y="2083708"/>
            <a:ext cx="6832375" cy="423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11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IO Multiplexing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방법들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907976" y="889556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select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1600" y="1663055"/>
            <a:ext cx="71287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+mj-lt"/>
                <a:ea typeface="굴림" pitchFamily="50" charset="-127"/>
              </a:rPr>
              <a:t>/* </a:t>
            </a:r>
            <a:r>
              <a:rPr lang="en-US" altLang="ko-KR" dirty="0">
                <a:latin typeface="+mj-lt"/>
                <a:ea typeface="굴림" pitchFamily="50" charset="-127"/>
              </a:rPr>
              <a:t>According to POSIX.1-2001 */</a:t>
            </a:r>
          </a:p>
          <a:p>
            <a:r>
              <a:rPr lang="en-US" altLang="ko-KR" dirty="0" smtClean="0">
                <a:latin typeface="+mj-lt"/>
                <a:ea typeface="굴림" pitchFamily="50" charset="-127"/>
              </a:rPr>
              <a:t>#</a:t>
            </a:r>
            <a:r>
              <a:rPr lang="en-US" altLang="ko-KR" dirty="0">
                <a:latin typeface="+mj-lt"/>
                <a:ea typeface="굴림" pitchFamily="50" charset="-127"/>
              </a:rPr>
              <a:t>include &lt;sys/</a:t>
            </a:r>
            <a:r>
              <a:rPr lang="en-US" altLang="ko-KR" dirty="0" err="1">
                <a:latin typeface="+mj-lt"/>
                <a:ea typeface="굴림" pitchFamily="50" charset="-127"/>
              </a:rPr>
              <a:t>select.h</a:t>
            </a:r>
            <a:r>
              <a:rPr lang="en-US" altLang="ko-KR" dirty="0">
                <a:latin typeface="+mj-lt"/>
                <a:ea typeface="굴림" pitchFamily="50" charset="-127"/>
              </a:rPr>
              <a:t>&gt;</a:t>
            </a:r>
          </a:p>
          <a:p>
            <a:endParaRPr lang="en-US" altLang="ko-KR" dirty="0">
              <a:latin typeface="+mj-lt"/>
              <a:ea typeface="굴림" pitchFamily="50" charset="-127"/>
            </a:endParaRPr>
          </a:p>
          <a:p>
            <a:r>
              <a:rPr lang="en-US" altLang="ko-KR" dirty="0" smtClean="0">
                <a:latin typeface="+mj-lt"/>
                <a:ea typeface="굴림" pitchFamily="50" charset="-127"/>
              </a:rPr>
              <a:t>/* </a:t>
            </a:r>
            <a:r>
              <a:rPr lang="en-US" altLang="ko-KR" dirty="0">
                <a:latin typeface="+mj-lt"/>
                <a:ea typeface="굴림" pitchFamily="50" charset="-127"/>
              </a:rPr>
              <a:t>According to earlier standards */</a:t>
            </a:r>
          </a:p>
          <a:p>
            <a:r>
              <a:rPr lang="en-US" altLang="ko-KR" dirty="0" smtClean="0">
                <a:latin typeface="+mj-lt"/>
                <a:ea typeface="굴림" pitchFamily="50" charset="-127"/>
              </a:rPr>
              <a:t>#</a:t>
            </a:r>
            <a:r>
              <a:rPr lang="en-US" altLang="ko-KR" dirty="0">
                <a:latin typeface="+mj-lt"/>
                <a:ea typeface="굴림" pitchFamily="50" charset="-127"/>
              </a:rPr>
              <a:t>include &lt;sys/</a:t>
            </a:r>
            <a:r>
              <a:rPr lang="en-US" altLang="ko-KR" dirty="0" err="1">
                <a:latin typeface="+mj-lt"/>
                <a:ea typeface="굴림" pitchFamily="50" charset="-127"/>
              </a:rPr>
              <a:t>time.h</a:t>
            </a:r>
            <a:r>
              <a:rPr lang="en-US" altLang="ko-KR" dirty="0">
                <a:latin typeface="+mj-lt"/>
                <a:ea typeface="굴림" pitchFamily="50" charset="-127"/>
              </a:rPr>
              <a:t>&gt;</a:t>
            </a:r>
          </a:p>
          <a:p>
            <a:r>
              <a:rPr lang="en-US" altLang="ko-KR" dirty="0" smtClean="0">
                <a:latin typeface="+mj-lt"/>
                <a:ea typeface="굴림" pitchFamily="50" charset="-127"/>
              </a:rPr>
              <a:t>#</a:t>
            </a:r>
            <a:r>
              <a:rPr lang="en-US" altLang="ko-KR" dirty="0">
                <a:latin typeface="+mj-lt"/>
                <a:ea typeface="굴림" pitchFamily="50" charset="-127"/>
              </a:rPr>
              <a:t>include &lt;sys/</a:t>
            </a:r>
            <a:r>
              <a:rPr lang="en-US" altLang="ko-KR" dirty="0" err="1">
                <a:latin typeface="+mj-lt"/>
                <a:ea typeface="굴림" pitchFamily="50" charset="-127"/>
              </a:rPr>
              <a:t>types.h</a:t>
            </a:r>
            <a:r>
              <a:rPr lang="en-US" altLang="ko-KR" dirty="0">
                <a:latin typeface="+mj-lt"/>
                <a:ea typeface="굴림" pitchFamily="50" charset="-127"/>
              </a:rPr>
              <a:t>&gt;</a:t>
            </a:r>
          </a:p>
          <a:p>
            <a:r>
              <a:rPr lang="en-US" altLang="ko-KR" dirty="0" smtClean="0">
                <a:latin typeface="+mj-lt"/>
                <a:ea typeface="굴림" pitchFamily="50" charset="-127"/>
              </a:rPr>
              <a:t>#</a:t>
            </a:r>
            <a:r>
              <a:rPr lang="en-US" altLang="ko-KR" dirty="0">
                <a:latin typeface="+mj-lt"/>
                <a:ea typeface="굴림" pitchFamily="50" charset="-127"/>
              </a:rPr>
              <a:t>include &lt;</a:t>
            </a:r>
            <a:r>
              <a:rPr lang="en-US" altLang="ko-KR" dirty="0" err="1">
                <a:latin typeface="+mj-lt"/>
                <a:ea typeface="굴림" pitchFamily="50" charset="-127"/>
              </a:rPr>
              <a:t>unistd.h</a:t>
            </a:r>
            <a:r>
              <a:rPr lang="en-US" altLang="ko-KR" dirty="0" smtClean="0">
                <a:latin typeface="+mj-lt"/>
                <a:ea typeface="굴림" pitchFamily="50" charset="-127"/>
              </a:rPr>
              <a:t>&gt;</a:t>
            </a:r>
          </a:p>
          <a:p>
            <a:endParaRPr lang="en-US" altLang="ko-KR" dirty="0">
              <a:latin typeface="+mj-lt"/>
              <a:ea typeface="굴림" pitchFamily="50" charset="-127"/>
            </a:endParaRPr>
          </a:p>
          <a:p>
            <a:r>
              <a:rPr lang="en-US" altLang="ko-KR" dirty="0" err="1" smtClean="0">
                <a:latin typeface="+mj-lt"/>
                <a:ea typeface="굴림" pitchFamily="50" charset="-127"/>
              </a:rPr>
              <a:t>int</a:t>
            </a:r>
            <a:r>
              <a:rPr lang="en-US" altLang="ko-KR" dirty="0" smtClean="0">
                <a:latin typeface="+mj-lt"/>
                <a:ea typeface="굴림" pitchFamily="50" charset="-127"/>
              </a:rPr>
              <a:t> </a:t>
            </a:r>
            <a:r>
              <a:rPr lang="en-US" altLang="ko-KR" dirty="0">
                <a:latin typeface="+mj-lt"/>
                <a:ea typeface="굴림" pitchFamily="50" charset="-127"/>
              </a:rPr>
              <a:t>select (</a:t>
            </a:r>
            <a:r>
              <a:rPr lang="en-US" altLang="ko-KR" dirty="0" err="1">
                <a:latin typeface="+mj-lt"/>
                <a:ea typeface="굴림" pitchFamily="50" charset="-127"/>
              </a:rPr>
              <a:t>int</a:t>
            </a:r>
            <a:r>
              <a:rPr lang="en-US" altLang="ko-KR" dirty="0">
                <a:latin typeface="+mj-lt"/>
                <a:ea typeface="굴림" pitchFamily="50" charset="-127"/>
              </a:rPr>
              <a:t> </a:t>
            </a:r>
            <a:r>
              <a:rPr lang="en-US" altLang="ko-KR" dirty="0" err="1">
                <a:latin typeface="+mj-lt"/>
                <a:ea typeface="굴림" pitchFamily="50" charset="-127"/>
              </a:rPr>
              <a:t>nfds</a:t>
            </a:r>
            <a:r>
              <a:rPr lang="en-US" altLang="ko-KR" dirty="0">
                <a:latin typeface="+mj-lt"/>
                <a:ea typeface="굴림" pitchFamily="50" charset="-127"/>
              </a:rPr>
              <a:t>, </a:t>
            </a:r>
            <a:r>
              <a:rPr lang="en-US" altLang="ko-KR" dirty="0" err="1">
                <a:latin typeface="+mj-lt"/>
                <a:ea typeface="굴림" pitchFamily="50" charset="-127"/>
              </a:rPr>
              <a:t>fd_set</a:t>
            </a:r>
            <a:r>
              <a:rPr lang="en-US" altLang="ko-KR" dirty="0">
                <a:latin typeface="+mj-lt"/>
                <a:ea typeface="굴림" pitchFamily="50" charset="-127"/>
              </a:rPr>
              <a:t> *</a:t>
            </a:r>
            <a:r>
              <a:rPr lang="en-US" altLang="ko-KR" dirty="0" err="1">
                <a:latin typeface="+mj-lt"/>
                <a:ea typeface="굴림" pitchFamily="50" charset="-127"/>
              </a:rPr>
              <a:t>readfds</a:t>
            </a:r>
            <a:r>
              <a:rPr lang="en-US" altLang="ko-KR" dirty="0">
                <a:latin typeface="+mj-lt"/>
                <a:ea typeface="굴림" pitchFamily="50" charset="-127"/>
              </a:rPr>
              <a:t>, </a:t>
            </a:r>
            <a:r>
              <a:rPr lang="en-US" altLang="ko-KR" dirty="0" err="1">
                <a:latin typeface="+mj-lt"/>
                <a:ea typeface="굴림" pitchFamily="50" charset="-127"/>
              </a:rPr>
              <a:t>fd_set</a:t>
            </a:r>
            <a:r>
              <a:rPr lang="en-US" altLang="ko-KR" dirty="0">
                <a:latin typeface="+mj-lt"/>
                <a:ea typeface="굴림" pitchFamily="50" charset="-127"/>
              </a:rPr>
              <a:t> *</a:t>
            </a:r>
            <a:r>
              <a:rPr lang="en-US" altLang="ko-KR" dirty="0" err="1">
                <a:latin typeface="+mj-lt"/>
                <a:ea typeface="굴림" pitchFamily="50" charset="-127"/>
              </a:rPr>
              <a:t>writefds</a:t>
            </a:r>
            <a:r>
              <a:rPr lang="en-US" altLang="ko-KR" dirty="0" smtClean="0">
                <a:latin typeface="+mj-lt"/>
                <a:ea typeface="굴림" pitchFamily="50" charset="-127"/>
              </a:rPr>
              <a:t>,</a:t>
            </a:r>
          </a:p>
          <a:p>
            <a:r>
              <a:rPr lang="en-US" altLang="ko-KR" dirty="0">
                <a:latin typeface="+mj-lt"/>
                <a:ea typeface="굴림" pitchFamily="50" charset="-127"/>
              </a:rPr>
              <a:t>	</a:t>
            </a:r>
            <a:r>
              <a:rPr lang="en-US" altLang="ko-KR" dirty="0" smtClean="0">
                <a:latin typeface="+mj-lt"/>
                <a:ea typeface="굴림" pitchFamily="50" charset="-127"/>
              </a:rPr>
              <a:t>	</a:t>
            </a:r>
            <a:r>
              <a:rPr lang="en-US" altLang="ko-KR" dirty="0" err="1" smtClean="0">
                <a:latin typeface="+mj-lt"/>
                <a:ea typeface="굴림" pitchFamily="50" charset="-127"/>
              </a:rPr>
              <a:t>fd_set</a:t>
            </a:r>
            <a:r>
              <a:rPr lang="en-US" altLang="ko-KR" dirty="0" smtClean="0">
                <a:latin typeface="+mj-lt"/>
                <a:ea typeface="굴림" pitchFamily="50" charset="-127"/>
              </a:rPr>
              <a:t> </a:t>
            </a:r>
            <a:r>
              <a:rPr lang="en-US" altLang="ko-KR" dirty="0">
                <a:latin typeface="+mj-lt"/>
                <a:ea typeface="굴림" pitchFamily="50" charset="-127"/>
              </a:rPr>
              <a:t>*</a:t>
            </a:r>
            <a:r>
              <a:rPr lang="en-US" altLang="ko-KR" dirty="0" err="1">
                <a:latin typeface="+mj-lt"/>
                <a:ea typeface="굴림" pitchFamily="50" charset="-127"/>
              </a:rPr>
              <a:t>exceptfds</a:t>
            </a:r>
            <a:r>
              <a:rPr lang="en-US" altLang="ko-KR" dirty="0">
                <a:latin typeface="+mj-lt"/>
                <a:ea typeface="굴림" pitchFamily="50" charset="-127"/>
              </a:rPr>
              <a:t>, </a:t>
            </a:r>
            <a:r>
              <a:rPr lang="en-US" altLang="ko-KR" dirty="0" err="1">
                <a:latin typeface="+mj-lt"/>
                <a:ea typeface="굴림" pitchFamily="50" charset="-127"/>
              </a:rPr>
              <a:t>struct</a:t>
            </a:r>
            <a:r>
              <a:rPr lang="en-US" altLang="ko-KR" dirty="0">
                <a:latin typeface="+mj-lt"/>
                <a:ea typeface="굴림" pitchFamily="50" charset="-127"/>
              </a:rPr>
              <a:t> </a:t>
            </a:r>
            <a:r>
              <a:rPr lang="en-US" altLang="ko-KR" dirty="0" err="1">
                <a:latin typeface="+mj-lt"/>
                <a:ea typeface="굴림" pitchFamily="50" charset="-127"/>
              </a:rPr>
              <a:t>timeval</a:t>
            </a:r>
            <a:r>
              <a:rPr lang="en-US" altLang="ko-KR" dirty="0">
                <a:latin typeface="+mj-lt"/>
                <a:ea typeface="굴림" pitchFamily="50" charset="-127"/>
              </a:rPr>
              <a:t> *timeout</a:t>
            </a:r>
            <a:r>
              <a:rPr lang="en-US" altLang="ko-KR" dirty="0" smtClean="0">
                <a:latin typeface="+mj-lt"/>
                <a:ea typeface="굴림" pitchFamily="50" charset="-127"/>
              </a:rPr>
              <a:t>);</a:t>
            </a:r>
            <a:endParaRPr lang="en-US" altLang="ko-KR" dirty="0">
              <a:latin typeface="+mj-lt"/>
              <a:ea typeface="굴림" pitchFamily="50" charset="-127"/>
            </a:endParaRPr>
          </a:p>
          <a:p>
            <a:r>
              <a:rPr lang="en-US" altLang="ko-KR" dirty="0" err="1">
                <a:latin typeface="+mj-lt"/>
                <a:ea typeface="굴림" pitchFamily="50" charset="-127"/>
              </a:rPr>
              <a:t>int</a:t>
            </a:r>
            <a:r>
              <a:rPr lang="en-US" altLang="ko-KR" dirty="0">
                <a:latin typeface="+mj-lt"/>
                <a:ea typeface="굴림" pitchFamily="50" charset="-127"/>
              </a:rPr>
              <a:t> </a:t>
            </a:r>
            <a:r>
              <a:rPr lang="en-US" altLang="ko-KR" dirty="0" err="1">
                <a:latin typeface="+mj-lt"/>
                <a:ea typeface="굴림" pitchFamily="50" charset="-127"/>
              </a:rPr>
              <a:t>pselect</a:t>
            </a:r>
            <a:r>
              <a:rPr lang="en-US" altLang="ko-KR" dirty="0">
                <a:latin typeface="+mj-lt"/>
                <a:ea typeface="굴림" pitchFamily="50" charset="-127"/>
              </a:rPr>
              <a:t>(</a:t>
            </a:r>
            <a:r>
              <a:rPr lang="en-US" altLang="ko-KR" dirty="0" err="1">
                <a:latin typeface="+mj-lt"/>
                <a:ea typeface="굴림" pitchFamily="50" charset="-127"/>
              </a:rPr>
              <a:t>int</a:t>
            </a:r>
            <a:r>
              <a:rPr lang="en-US" altLang="ko-KR" dirty="0">
                <a:latin typeface="+mj-lt"/>
                <a:ea typeface="굴림" pitchFamily="50" charset="-127"/>
              </a:rPr>
              <a:t> </a:t>
            </a:r>
            <a:r>
              <a:rPr lang="en-US" altLang="ko-KR" dirty="0" err="1">
                <a:latin typeface="+mj-lt"/>
                <a:ea typeface="굴림" pitchFamily="50" charset="-127"/>
              </a:rPr>
              <a:t>nfds</a:t>
            </a:r>
            <a:r>
              <a:rPr lang="en-US" altLang="ko-KR" dirty="0">
                <a:latin typeface="+mj-lt"/>
                <a:ea typeface="굴림" pitchFamily="50" charset="-127"/>
              </a:rPr>
              <a:t>, </a:t>
            </a:r>
            <a:r>
              <a:rPr lang="en-US" altLang="ko-KR" dirty="0" err="1">
                <a:latin typeface="+mj-lt"/>
                <a:ea typeface="굴림" pitchFamily="50" charset="-127"/>
              </a:rPr>
              <a:t>fd_set</a:t>
            </a:r>
            <a:r>
              <a:rPr lang="en-US" altLang="ko-KR" dirty="0">
                <a:latin typeface="+mj-lt"/>
                <a:ea typeface="굴림" pitchFamily="50" charset="-127"/>
              </a:rPr>
              <a:t> *</a:t>
            </a:r>
            <a:r>
              <a:rPr lang="en-US" altLang="ko-KR" dirty="0" err="1">
                <a:latin typeface="+mj-lt"/>
                <a:ea typeface="굴림" pitchFamily="50" charset="-127"/>
              </a:rPr>
              <a:t>readfds</a:t>
            </a:r>
            <a:r>
              <a:rPr lang="en-US" altLang="ko-KR" dirty="0">
                <a:latin typeface="+mj-lt"/>
                <a:ea typeface="굴림" pitchFamily="50" charset="-127"/>
              </a:rPr>
              <a:t>, </a:t>
            </a:r>
            <a:r>
              <a:rPr lang="en-US" altLang="ko-KR" dirty="0" err="1">
                <a:latin typeface="+mj-lt"/>
                <a:ea typeface="굴림" pitchFamily="50" charset="-127"/>
              </a:rPr>
              <a:t>fd_set</a:t>
            </a:r>
            <a:r>
              <a:rPr lang="en-US" altLang="ko-KR" dirty="0">
                <a:latin typeface="+mj-lt"/>
                <a:ea typeface="굴림" pitchFamily="50" charset="-127"/>
              </a:rPr>
              <a:t> *</a:t>
            </a:r>
            <a:r>
              <a:rPr lang="en-US" altLang="ko-KR" dirty="0" err="1">
                <a:latin typeface="+mj-lt"/>
                <a:ea typeface="굴림" pitchFamily="50" charset="-127"/>
              </a:rPr>
              <a:t>writefds</a:t>
            </a:r>
            <a:r>
              <a:rPr lang="en-US" altLang="ko-KR" dirty="0">
                <a:latin typeface="+mj-lt"/>
                <a:ea typeface="굴림" pitchFamily="50" charset="-127"/>
              </a:rPr>
              <a:t>,</a:t>
            </a:r>
          </a:p>
          <a:p>
            <a:r>
              <a:rPr lang="en-US" altLang="ko-KR" dirty="0">
                <a:latin typeface="+mj-lt"/>
                <a:ea typeface="굴림" pitchFamily="50" charset="-127"/>
              </a:rPr>
              <a:t>                   </a:t>
            </a:r>
            <a:r>
              <a:rPr lang="en-US" altLang="ko-KR" dirty="0" err="1">
                <a:latin typeface="+mj-lt"/>
                <a:ea typeface="굴림" pitchFamily="50" charset="-127"/>
              </a:rPr>
              <a:t>fd_set</a:t>
            </a:r>
            <a:r>
              <a:rPr lang="en-US" altLang="ko-KR" dirty="0">
                <a:latin typeface="+mj-lt"/>
                <a:ea typeface="굴림" pitchFamily="50" charset="-127"/>
              </a:rPr>
              <a:t> *</a:t>
            </a:r>
            <a:r>
              <a:rPr lang="en-US" altLang="ko-KR" dirty="0" err="1">
                <a:latin typeface="+mj-lt"/>
                <a:ea typeface="굴림" pitchFamily="50" charset="-127"/>
              </a:rPr>
              <a:t>exceptfds</a:t>
            </a:r>
            <a:r>
              <a:rPr lang="en-US" altLang="ko-KR" dirty="0">
                <a:latin typeface="+mj-lt"/>
                <a:ea typeface="굴림" pitchFamily="50" charset="-127"/>
              </a:rPr>
              <a:t>, </a:t>
            </a:r>
            <a:r>
              <a:rPr lang="en-US" altLang="ko-KR" dirty="0" err="1">
                <a:latin typeface="+mj-lt"/>
                <a:ea typeface="굴림" pitchFamily="50" charset="-127"/>
              </a:rPr>
              <a:t>const</a:t>
            </a:r>
            <a:r>
              <a:rPr lang="en-US" altLang="ko-KR" dirty="0">
                <a:latin typeface="+mj-lt"/>
                <a:ea typeface="굴림" pitchFamily="50" charset="-127"/>
              </a:rPr>
              <a:t> </a:t>
            </a:r>
            <a:r>
              <a:rPr lang="en-US" altLang="ko-KR" dirty="0" err="1">
                <a:latin typeface="+mj-lt"/>
                <a:ea typeface="굴림" pitchFamily="50" charset="-127"/>
              </a:rPr>
              <a:t>struct</a:t>
            </a:r>
            <a:r>
              <a:rPr lang="en-US" altLang="ko-KR" dirty="0">
                <a:latin typeface="+mj-lt"/>
                <a:ea typeface="굴림" pitchFamily="50" charset="-127"/>
              </a:rPr>
              <a:t> </a:t>
            </a:r>
            <a:r>
              <a:rPr lang="en-US" altLang="ko-KR" dirty="0" err="1">
                <a:latin typeface="+mj-lt"/>
                <a:ea typeface="굴림" pitchFamily="50" charset="-127"/>
              </a:rPr>
              <a:t>timespec</a:t>
            </a:r>
            <a:r>
              <a:rPr lang="en-US" altLang="ko-KR" dirty="0">
                <a:latin typeface="+mj-lt"/>
                <a:ea typeface="굴림" pitchFamily="50" charset="-127"/>
              </a:rPr>
              <a:t> *timeout,</a:t>
            </a:r>
          </a:p>
          <a:p>
            <a:r>
              <a:rPr lang="en-US" altLang="ko-KR" dirty="0">
                <a:latin typeface="+mj-lt"/>
                <a:ea typeface="굴림" pitchFamily="50" charset="-127"/>
              </a:rPr>
              <a:t>                   </a:t>
            </a:r>
            <a:r>
              <a:rPr lang="en-US" altLang="ko-KR" dirty="0" err="1">
                <a:latin typeface="+mj-lt"/>
                <a:ea typeface="굴림" pitchFamily="50" charset="-127"/>
              </a:rPr>
              <a:t>const</a:t>
            </a:r>
            <a:r>
              <a:rPr lang="en-US" altLang="ko-KR" dirty="0">
                <a:latin typeface="+mj-lt"/>
                <a:ea typeface="굴림" pitchFamily="50" charset="-127"/>
              </a:rPr>
              <a:t> </a:t>
            </a:r>
            <a:r>
              <a:rPr lang="en-US" altLang="ko-KR" dirty="0" err="1">
                <a:latin typeface="+mj-lt"/>
                <a:ea typeface="굴림" pitchFamily="50" charset="-127"/>
              </a:rPr>
              <a:t>sigset_t</a:t>
            </a:r>
            <a:r>
              <a:rPr lang="en-US" altLang="ko-KR" dirty="0">
                <a:latin typeface="+mj-lt"/>
                <a:ea typeface="굴림" pitchFamily="50" charset="-127"/>
              </a:rPr>
              <a:t> *</a:t>
            </a:r>
            <a:r>
              <a:rPr lang="en-US" altLang="ko-KR" dirty="0" err="1">
                <a:latin typeface="+mj-lt"/>
                <a:ea typeface="굴림" pitchFamily="50" charset="-127"/>
              </a:rPr>
              <a:t>sigmask</a:t>
            </a:r>
            <a:r>
              <a:rPr lang="en-US" altLang="ko-KR" dirty="0">
                <a:latin typeface="+mj-lt"/>
                <a:ea typeface="굴림" pitchFamily="50" charset="-127"/>
              </a:rPr>
              <a:t>);</a:t>
            </a:r>
          </a:p>
          <a:p>
            <a:endParaRPr lang="en-US" altLang="ko-KR" dirty="0">
              <a:latin typeface="+mj-lt"/>
              <a:ea typeface="굴림" pitchFamily="50" charset="-127"/>
            </a:endParaRPr>
          </a:p>
          <a:p>
            <a:r>
              <a:rPr lang="en-US" altLang="ko-KR" dirty="0" smtClean="0">
                <a:latin typeface="+mj-lt"/>
                <a:ea typeface="굴림" pitchFamily="50" charset="-127"/>
              </a:rPr>
              <a:t>void FD_ZERO(</a:t>
            </a:r>
            <a:r>
              <a:rPr lang="en-US" altLang="ko-KR" dirty="0" err="1" smtClean="0">
                <a:latin typeface="+mj-lt"/>
                <a:ea typeface="굴림" pitchFamily="50" charset="-127"/>
              </a:rPr>
              <a:t>fd_set</a:t>
            </a:r>
            <a:r>
              <a:rPr lang="en-US" altLang="ko-KR" dirty="0" smtClean="0">
                <a:latin typeface="+mj-lt"/>
                <a:ea typeface="굴림" pitchFamily="50" charset="-127"/>
              </a:rPr>
              <a:t> *</a:t>
            </a:r>
            <a:r>
              <a:rPr lang="en-US" altLang="ko-KR" dirty="0" err="1" smtClean="0">
                <a:latin typeface="+mj-lt"/>
                <a:ea typeface="굴림" pitchFamily="50" charset="-127"/>
              </a:rPr>
              <a:t>readfds</a:t>
            </a:r>
            <a:r>
              <a:rPr lang="en-US" altLang="ko-KR" dirty="0" smtClean="0">
                <a:latin typeface="+mj-lt"/>
                <a:ea typeface="굴림" pitchFamily="50" charset="-127"/>
              </a:rPr>
              <a:t>);</a:t>
            </a:r>
          </a:p>
          <a:p>
            <a:r>
              <a:rPr lang="en-US" altLang="ko-KR" dirty="0" smtClean="0">
                <a:latin typeface="+mj-lt"/>
                <a:ea typeface="굴림" pitchFamily="50" charset="-127"/>
              </a:rPr>
              <a:t>void FD_SET(</a:t>
            </a:r>
            <a:r>
              <a:rPr lang="en-US" altLang="ko-KR" dirty="0" err="1" smtClean="0">
                <a:latin typeface="+mj-lt"/>
                <a:ea typeface="굴림" pitchFamily="50" charset="-127"/>
              </a:rPr>
              <a:t>int</a:t>
            </a:r>
            <a:r>
              <a:rPr lang="en-US" altLang="ko-KR" dirty="0" smtClean="0">
                <a:latin typeface="+mj-lt"/>
                <a:ea typeface="굴림" pitchFamily="50" charset="-127"/>
              </a:rPr>
              <a:t> </a:t>
            </a:r>
            <a:r>
              <a:rPr lang="en-US" altLang="ko-KR" dirty="0" err="1" smtClean="0">
                <a:latin typeface="+mj-lt"/>
                <a:ea typeface="굴림" pitchFamily="50" charset="-127"/>
              </a:rPr>
              <a:t>fd</a:t>
            </a:r>
            <a:r>
              <a:rPr lang="en-US" altLang="ko-KR" dirty="0" smtClean="0">
                <a:latin typeface="+mj-lt"/>
                <a:ea typeface="굴림" pitchFamily="50" charset="-127"/>
              </a:rPr>
              <a:t>, </a:t>
            </a:r>
            <a:r>
              <a:rPr lang="en-US" altLang="ko-KR" dirty="0" err="1">
                <a:latin typeface="+mj-lt"/>
                <a:ea typeface="굴림" pitchFamily="50" charset="-127"/>
              </a:rPr>
              <a:t>fd_set</a:t>
            </a:r>
            <a:r>
              <a:rPr lang="en-US" altLang="ko-KR" dirty="0">
                <a:latin typeface="+mj-lt"/>
                <a:ea typeface="굴림" pitchFamily="50" charset="-127"/>
              </a:rPr>
              <a:t> *</a:t>
            </a:r>
            <a:r>
              <a:rPr lang="en-US" altLang="ko-KR" dirty="0" err="1">
                <a:latin typeface="+mj-lt"/>
                <a:ea typeface="굴림" pitchFamily="50" charset="-127"/>
              </a:rPr>
              <a:t>readfds</a:t>
            </a:r>
            <a:r>
              <a:rPr lang="en-US" altLang="ko-KR" dirty="0" smtClean="0">
                <a:latin typeface="+mj-lt"/>
                <a:ea typeface="굴림" pitchFamily="50" charset="-127"/>
              </a:rPr>
              <a:t>);</a:t>
            </a:r>
          </a:p>
          <a:p>
            <a:r>
              <a:rPr lang="en-US" altLang="ko-KR" dirty="0" err="1" smtClean="0">
                <a:latin typeface="+mj-lt"/>
                <a:ea typeface="굴림" pitchFamily="50" charset="-127"/>
              </a:rPr>
              <a:t>int</a:t>
            </a:r>
            <a:r>
              <a:rPr lang="ko-KR" altLang="en-US" dirty="0" smtClean="0">
                <a:latin typeface="+mj-lt"/>
                <a:ea typeface="굴림" pitchFamily="50" charset="-127"/>
              </a:rPr>
              <a:t> </a:t>
            </a:r>
            <a:r>
              <a:rPr lang="en-US" altLang="ko-KR" dirty="0" smtClean="0">
                <a:latin typeface="+mj-lt"/>
                <a:ea typeface="굴림" pitchFamily="50" charset="-127"/>
              </a:rPr>
              <a:t>FD_ISSET();</a:t>
            </a:r>
          </a:p>
          <a:p>
            <a:r>
              <a:rPr lang="en-US" altLang="ko-KR" dirty="0" smtClean="0">
                <a:latin typeface="+mj-lt"/>
                <a:ea typeface="굴림" pitchFamily="50" charset="-127"/>
              </a:rPr>
              <a:t>void FD_CLR(</a:t>
            </a:r>
            <a:r>
              <a:rPr lang="en-US" altLang="ko-KR" dirty="0" err="1" smtClean="0">
                <a:latin typeface="+mj-lt"/>
                <a:ea typeface="굴림" pitchFamily="50" charset="-127"/>
              </a:rPr>
              <a:t>int</a:t>
            </a:r>
            <a:r>
              <a:rPr lang="en-US" altLang="ko-KR" dirty="0" smtClean="0">
                <a:latin typeface="+mj-lt"/>
                <a:ea typeface="굴림" pitchFamily="50" charset="-127"/>
              </a:rPr>
              <a:t> </a:t>
            </a:r>
            <a:r>
              <a:rPr lang="en-US" altLang="ko-KR" dirty="0" err="1" smtClean="0">
                <a:latin typeface="+mj-lt"/>
                <a:ea typeface="굴림" pitchFamily="50" charset="-127"/>
              </a:rPr>
              <a:t>fd</a:t>
            </a:r>
            <a:r>
              <a:rPr lang="en-US" altLang="ko-KR" dirty="0" smtClean="0">
                <a:latin typeface="+mj-lt"/>
                <a:ea typeface="굴림" pitchFamily="50" charset="-127"/>
              </a:rPr>
              <a:t>, </a:t>
            </a:r>
            <a:r>
              <a:rPr lang="en-US" altLang="ko-KR" dirty="0" err="1">
                <a:latin typeface="+mj-lt"/>
                <a:ea typeface="굴림" pitchFamily="50" charset="-127"/>
              </a:rPr>
              <a:t>fd_set</a:t>
            </a:r>
            <a:r>
              <a:rPr lang="en-US" altLang="ko-KR" dirty="0">
                <a:latin typeface="+mj-lt"/>
                <a:ea typeface="굴림" pitchFamily="50" charset="-127"/>
              </a:rPr>
              <a:t> *</a:t>
            </a:r>
            <a:r>
              <a:rPr lang="en-US" altLang="ko-KR" dirty="0" err="1">
                <a:latin typeface="+mj-lt"/>
                <a:ea typeface="굴림" pitchFamily="50" charset="-127"/>
              </a:rPr>
              <a:t>readfds</a:t>
            </a:r>
            <a:r>
              <a:rPr lang="en-US" altLang="ko-KR" dirty="0" smtClean="0">
                <a:latin typeface="+mj-lt"/>
                <a:ea typeface="굴림" pitchFamily="50" charset="-127"/>
              </a:rPr>
              <a:t>);</a:t>
            </a:r>
            <a:endParaRPr lang="ko-KR" altLang="en-US" dirty="0">
              <a:latin typeface="+mj-lt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6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IO Multiplexing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방법들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907976" y="889556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poll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53" y="2060848"/>
            <a:ext cx="7177572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53" y="2564903"/>
            <a:ext cx="5577434" cy="208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53" y="4725144"/>
            <a:ext cx="594193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55576" y="1660158"/>
            <a:ext cx="2052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poll.h</a:t>
            </a:r>
            <a:r>
              <a:rPr lang="en-US" altLang="ko-K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4106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IO Multiplexing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방법들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907976" y="889556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epoll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54" y="2041593"/>
            <a:ext cx="2879222" cy="369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53" y="2356652"/>
            <a:ext cx="8293135" cy="38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75" y="2636912"/>
            <a:ext cx="6976569" cy="38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54" y="2959742"/>
            <a:ext cx="6705880" cy="2485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83022" y="1672261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#include &lt;sys/</a:t>
            </a:r>
            <a:r>
              <a:rPr lang="en-US" altLang="ko-KR" dirty="0" err="1"/>
              <a:t>epoll.h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64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1801</Words>
  <Application>Microsoft Office PowerPoint</Application>
  <PresentationFormat>화면 슬라이드 쇼(4:3)</PresentationFormat>
  <Paragraphs>347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굴림</vt:lpstr>
      <vt:lpstr>Arial</vt:lpstr>
      <vt:lpstr>Trebuchet MS</vt:lpstr>
      <vt:lpstr>나눔고딕</vt:lpstr>
      <vt:lpstr>배달의민족 한나</vt:lpstr>
      <vt:lpstr>나눔바른고딕</vt:lpstr>
      <vt:lpstr>돋움</vt:lpstr>
      <vt:lpstr>맑은 고딕</vt:lpstr>
      <vt:lpstr>나눔고딕 ExtraBold</vt:lpstr>
      <vt:lpstr>Arial Unicode MS</vt:lpstr>
      <vt:lpstr>Menlo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Windows 사용자</cp:lastModifiedBy>
  <cp:revision>188</cp:revision>
  <dcterms:created xsi:type="dcterms:W3CDTF">2014-05-20T10:28:59Z</dcterms:created>
  <dcterms:modified xsi:type="dcterms:W3CDTF">2017-04-07T00:45:45Z</dcterms:modified>
</cp:coreProperties>
</file>