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9"/>
    <p:restoredTop sz="91690"/>
  </p:normalViewPr>
  <p:slideViewPr>
    <p:cSldViewPr snapToGrid="0" snapToObjects="1" showGuides="1">
      <p:cViewPr varScale="1">
        <p:scale>
          <a:sx n="108" d="100"/>
          <a:sy n="10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DE528-C8D3-2146-86BC-B4393FDF2DB5}" type="datetimeFigureOut">
              <a:rPr lang="en-TW" smtClean="0"/>
              <a:t>2021/9/24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B8CD-2793-744A-917C-C8FA6B931A1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53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W" dirty="0"/>
              <a:t>ook into how JF articles using special methods to solve endogeneity</a:t>
            </a:r>
            <a:r>
              <a:rPr lang="zh-TW" altLang="en-US" dirty="0"/>
              <a:t> （常見驗證法：</a:t>
            </a:r>
            <a:r>
              <a:rPr lang="en-US" altLang="zh-TW" dirty="0"/>
              <a:t>shocks happens and directly affect</a:t>
            </a:r>
            <a:r>
              <a:rPr lang="zh-TW" altLang="en-US" dirty="0"/>
              <a:t>）</a:t>
            </a:r>
            <a:r>
              <a:rPr lang="en-US" altLang="zh-TW" dirty="0"/>
              <a:t> </a:t>
            </a:r>
          </a:p>
          <a:p>
            <a:r>
              <a:rPr lang="en-US" dirty="0"/>
              <a:t>Who is the fund holders? </a:t>
            </a:r>
            <a:r>
              <a:rPr lang="zh-TW" altLang="en-US" dirty="0"/>
              <a:t> （</a:t>
            </a:r>
            <a:r>
              <a:rPr lang="en-US" altLang="zh-TW" dirty="0"/>
              <a:t>RFS</a:t>
            </a:r>
            <a:r>
              <a:rPr lang="zh-TW" altLang="en-US" dirty="0"/>
              <a:t> </a:t>
            </a:r>
            <a:r>
              <a:rPr lang="en-US" altLang="zh-TW" dirty="0"/>
              <a:t>Pension</a:t>
            </a:r>
            <a:r>
              <a:rPr lang="zh-TW" altLang="en-US" dirty="0"/>
              <a:t> </a:t>
            </a:r>
            <a:r>
              <a:rPr lang="en-US" altLang="zh-TW" dirty="0"/>
              <a:t>fund</a:t>
            </a:r>
            <a:r>
              <a:rPr lang="zh-TW" altLang="en-US" dirty="0"/>
              <a:t> 那篇）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7B8CD-2793-744A-917C-C8FA6B931A1E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2535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Economic Literature(citation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ranking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, American Economic Review, Journal of Economic Perspectives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AEJ: Applied Economics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AEJ: Economic Policy AEJ: Macroeconomics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AEJ: Microeconomics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AEA Papers and Proceedings 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消費者對環保的偏好，環保政策對廠商的影響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總經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碳權市場，環境外部性納入會計帳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量化</a:t>
            </a:r>
            <a:r>
              <a:rPr lang="en-TW" dirty="0">
                <a:effectLst/>
              </a:rPr>
              <a:t> </a:t>
            </a:r>
          </a:p>
          <a:p>
            <a:r>
              <a:rPr lang="en-US" dirty="0" err="1">
                <a:effectLst/>
              </a:rPr>
              <a:t>用</a:t>
            </a:r>
            <a:r>
              <a:rPr lang="zh-TW" altLang="en-US" dirty="0">
                <a:effectLst/>
              </a:rPr>
              <a:t> </a:t>
            </a:r>
            <a:r>
              <a:rPr lang="en-US" dirty="0">
                <a:effectLst/>
              </a:rPr>
              <a:t>G</a:t>
            </a:r>
            <a:r>
              <a:rPr lang="en-TW" dirty="0">
                <a:effectLst/>
              </a:rPr>
              <a:t>reenwash</a:t>
            </a:r>
            <a:r>
              <a:rPr lang="en-US" altLang="zh-TW" dirty="0">
                <a:effectLst/>
              </a:rPr>
              <a:t>/</a:t>
            </a:r>
            <a:r>
              <a:rPr lang="en-US" altLang="zh-TW" dirty="0" err="1">
                <a:effectLst/>
              </a:rPr>
              <a:t>greenwahing</a:t>
            </a:r>
            <a:r>
              <a:rPr lang="zh-TW" altLang="en-US" dirty="0">
                <a:effectLst/>
              </a:rPr>
              <a:t> 再找一找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7B8CD-2793-744A-917C-C8FA6B931A1E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470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4370-616F-1A42-B269-C2652940D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687F2-C637-EA49-A797-F64A0961D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05532"/>
          </a:xfrm>
        </p:spPr>
        <p:txBody>
          <a:bodyPr>
            <a:normAutofit/>
          </a:bodyPr>
          <a:lstStyle/>
          <a:p>
            <a:r>
              <a:rPr lang="en-TW" dirty="0"/>
              <a:t>Sep 20-24</a:t>
            </a:r>
          </a:p>
          <a:p>
            <a:r>
              <a:rPr lang="en-TW" dirty="0"/>
              <a:t>Joan Tzu-yu, Huang</a:t>
            </a:r>
          </a:p>
          <a:p>
            <a:r>
              <a:rPr lang="en-TW" dirty="0"/>
              <a:t>RA/ Dep. Finance/Commerce School/ NCCU Taiwan</a:t>
            </a:r>
          </a:p>
        </p:txBody>
      </p:sp>
    </p:spTree>
    <p:extLst>
      <p:ext uri="{BB962C8B-B14F-4D97-AF65-F5344CB8AC3E}">
        <p14:creationId xmlns:p14="http://schemas.microsoft.com/office/powerpoint/2010/main" val="326537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637-B789-AC45-8928-A3BF5A4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ESG in </a:t>
            </a:r>
            <a:br>
              <a:rPr lang="en-TW" dirty="0"/>
            </a:br>
            <a:r>
              <a:rPr lang="en-TW" dirty="0"/>
              <a:t>top Finance journals (JF, RFS, JFE)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7666-9EAC-974D-B5D7-BF0F8F54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JF (3), RFS(12), JFE(1)</a:t>
            </a:r>
          </a:p>
          <a:p>
            <a:r>
              <a:rPr lang="en-TW" dirty="0"/>
              <a:t>JF: how ESG/CSR/sustainability influence corporate performances</a:t>
            </a:r>
          </a:p>
          <a:p>
            <a:r>
              <a:rPr lang="en-TW" dirty="0"/>
              <a:t>RFS: more diversifying</a:t>
            </a:r>
          </a:p>
          <a:p>
            <a:pPr lvl="1"/>
            <a:r>
              <a:rPr lang="en-US" dirty="0"/>
              <a:t>I</a:t>
            </a:r>
            <a:r>
              <a:rPr lang="en-TW" dirty="0"/>
              <a:t>nvestment &amp; portfolio – SRI, UN-SDG and PRI</a:t>
            </a:r>
          </a:p>
          <a:p>
            <a:pPr lvl="1"/>
            <a:r>
              <a:rPr lang="en-US" dirty="0"/>
              <a:t>P</a:t>
            </a:r>
            <a:r>
              <a:rPr lang="en-TW" dirty="0"/>
              <a:t>ricing non-finacial risks and variables (e.g. governance, sustainable actions)</a:t>
            </a:r>
          </a:p>
          <a:p>
            <a:pPr lvl="1"/>
            <a:r>
              <a:rPr lang="en-US" dirty="0"/>
              <a:t>H</a:t>
            </a:r>
            <a:r>
              <a:rPr lang="en-TW" dirty="0"/>
              <a:t>ow ESG engagements affect investors, performance, even governance itself</a:t>
            </a:r>
          </a:p>
          <a:p>
            <a:pPr lvl="1"/>
            <a:r>
              <a:rPr lang="en-US" dirty="0"/>
              <a:t>I</a:t>
            </a:r>
            <a:r>
              <a:rPr lang="en-TW" dirty="0"/>
              <a:t>nteresting topic: how real &amp; private value assets affect pricing in sustainable investments</a:t>
            </a:r>
          </a:p>
        </p:txBody>
      </p:sp>
    </p:spTree>
    <p:extLst>
      <p:ext uri="{BB962C8B-B14F-4D97-AF65-F5344CB8AC3E}">
        <p14:creationId xmlns:p14="http://schemas.microsoft.com/office/powerpoint/2010/main" val="2841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637-B789-AC45-8928-A3BF5A4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ESG in </a:t>
            </a:r>
            <a:br>
              <a:rPr lang="en-TW" dirty="0"/>
            </a:br>
            <a:r>
              <a:rPr lang="en-TW" dirty="0"/>
              <a:t>top Economics journals (mainly AEA)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7666-9EAC-974D-B5D7-BF0F8F54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348"/>
            <a:ext cx="9601200" cy="4425616"/>
          </a:xfrm>
        </p:spPr>
        <p:txBody>
          <a:bodyPr>
            <a:normAutofit/>
          </a:bodyPr>
          <a:lstStyle/>
          <a:p>
            <a:r>
              <a:rPr lang="en-US" altLang="zh-TW" dirty="0"/>
              <a:t>Few results using “ESG” as key word</a:t>
            </a:r>
          </a:p>
          <a:p>
            <a:r>
              <a:rPr lang="en-US" altLang="zh-TW" dirty="0"/>
              <a:t>Big proportion in the topic of “environmental”, but more focus on policy-making</a:t>
            </a:r>
          </a:p>
          <a:p>
            <a:r>
              <a:rPr lang="en-US" altLang="zh-TW" dirty="0"/>
              <a:t>rather on macro- and micro-economics, not focus on individual firms</a:t>
            </a:r>
          </a:p>
          <a:p>
            <a:r>
              <a:rPr lang="en-US" altLang="zh-TW" dirty="0"/>
              <a:t>Trends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Quantifying</a:t>
            </a:r>
            <a:r>
              <a:rPr lang="en-US" altLang="zh-TW" dirty="0"/>
              <a:t> values of intangible asset, externality and damages from climate change</a:t>
            </a:r>
          </a:p>
          <a:p>
            <a:pPr lvl="1"/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Analyzing costs </a:t>
            </a:r>
            <a:r>
              <a:rPr lang="en-US" altLang="zh-TW" dirty="0"/>
              <a:t>of go-green,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pricing</a:t>
            </a:r>
            <a:r>
              <a:rPr lang="en-US" altLang="zh-TW" dirty="0"/>
              <a:t> the climate risks</a:t>
            </a:r>
          </a:p>
          <a:p>
            <a:pPr lvl="1"/>
            <a:r>
              <a:rPr lang="en-US" altLang="zh-TW" dirty="0"/>
              <a:t>How go-green &amp; climate change affect consumer/supplier behaviors</a:t>
            </a:r>
          </a:p>
          <a:p>
            <a:pPr lvl="1"/>
            <a:r>
              <a:rPr lang="en-US" altLang="zh-TW" dirty="0"/>
              <a:t>Environmental market –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carbon-right trading</a:t>
            </a:r>
          </a:p>
          <a:p>
            <a:r>
              <a:rPr lang="en-US" altLang="zh-TW" dirty="0"/>
              <a:t>Interesting topic</a:t>
            </a:r>
          </a:p>
          <a:p>
            <a:pPr lvl="1"/>
            <a:r>
              <a:rPr lang="en-US" altLang="zh-TW" dirty="0"/>
              <a:t>Using insurance &amp; securities markets to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hedge the risks </a:t>
            </a:r>
            <a:r>
              <a:rPr lang="en-US" altLang="zh-TW" dirty="0"/>
              <a:t>of climate change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36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3F7D-5BC5-3B4D-824D-BE6A248F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trends in t</a:t>
            </a:r>
            <a:r>
              <a:rPr lang="en-TW" dirty="0"/>
              <a:t>wo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47F1-CD1D-B541-A023-4797644C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ESG/climate change/non-financial preference affect investments and ownership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A8D0B-3325-274E-B0B4-1930D71AA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F11F-27DF-6A40-835F-316C63750675}"/>
              </a:ext>
            </a:extLst>
          </p:cNvPr>
          <p:cNvSpPr txBox="1"/>
          <p:nvPr/>
        </p:nvSpPr>
        <p:spPr>
          <a:xfrm>
            <a:off x="5374105" y="3112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646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49B3-6445-BB4A-A279-615AD57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MSCI/KLD data in articles -- 2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D43D8-6812-D342-8BD3-F37B933C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</a:t>
            </a:r>
            <a:r>
              <a:rPr lang="en-TW" dirty="0">
                <a:solidFill>
                  <a:schemeClr val="accent3">
                    <a:lumMod val="75000"/>
                  </a:schemeClr>
                </a:solidFill>
              </a:rPr>
              <a:t>ather quantitative,</a:t>
            </a:r>
          </a:p>
          <a:p>
            <a:r>
              <a:rPr lang="en-TW" dirty="0">
                <a:solidFill>
                  <a:schemeClr val="accent3">
                    <a:lumMod val="75000"/>
                  </a:schemeClr>
                </a:solidFill>
              </a:rPr>
              <a:t>KLD itself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5016E-2A10-8449-A9EF-B978ABB751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A91CB-014F-EB45-8977-6D28EB389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TW" dirty="0">
                <a:solidFill>
                  <a:schemeClr val="accent4">
                    <a:lumMod val="75000"/>
                  </a:schemeClr>
                </a:solidFill>
              </a:rPr>
              <a:t>Rather qualitative,</a:t>
            </a:r>
          </a:p>
          <a:p>
            <a:r>
              <a:rPr lang="en-TW" dirty="0">
                <a:solidFill>
                  <a:schemeClr val="accent4">
                    <a:lumMod val="75000"/>
                  </a:schemeClr>
                </a:solidFill>
              </a:rPr>
              <a:t>KLD as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A5223-C506-4F45-B4B1-6411E89FFC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80117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432</TotalTime>
  <Words>370</Words>
  <Application>Microsoft Macintosh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Weekly report</vt:lpstr>
      <vt:lpstr>ESG in  top Finance journals (JF, RFS, JFE)</vt:lpstr>
      <vt:lpstr>ESG in  top Economics journals (mainly AEA)</vt:lpstr>
      <vt:lpstr>Similar trends in two fields</vt:lpstr>
      <vt:lpstr>MSCI/KLD data in articles -- 2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Joan Huang</dc:creator>
  <cp:lastModifiedBy>Joan Huang</cp:lastModifiedBy>
  <cp:revision>3</cp:revision>
  <dcterms:created xsi:type="dcterms:W3CDTF">2021-09-23T01:55:22Z</dcterms:created>
  <dcterms:modified xsi:type="dcterms:W3CDTF">2021-09-24T04:00:15Z</dcterms:modified>
</cp:coreProperties>
</file>