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65" r:id="rId5"/>
    <p:sldId id="262" r:id="rId6"/>
    <p:sldId id="263" r:id="rId7"/>
    <p:sldId id="266" r:id="rId8"/>
    <p:sldId id="264" r:id="rId9"/>
    <p:sldId id="267" r:id="rId10"/>
    <p:sldId id="268" r:id="rId11"/>
    <p:sldId id="269" r:id="rId12"/>
    <p:sldId id="270" r:id="rId13"/>
    <p:sldId id="271" r:id="rId14"/>
    <p:sldId id="274" r:id="rId15"/>
    <p:sldId id="311" r:id="rId16"/>
    <p:sldId id="273" r:id="rId17"/>
    <p:sldId id="276" r:id="rId18"/>
    <p:sldId id="275" r:id="rId19"/>
    <p:sldId id="277" r:id="rId20"/>
    <p:sldId id="278" r:id="rId21"/>
    <p:sldId id="280" r:id="rId22"/>
    <p:sldId id="282" r:id="rId23"/>
    <p:sldId id="283" r:id="rId24"/>
    <p:sldId id="284" r:id="rId25"/>
    <p:sldId id="312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6" r:id="rId36"/>
    <p:sldId id="294" r:id="rId37"/>
    <p:sldId id="297" r:id="rId38"/>
    <p:sldId id="298" r:id="rId39"/>
    <p:sldId id="299" r:id="rId40"/>
    <p:sldId id="300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10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826" autoAdjust="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4AAE72-B54D-45D8-92A2-A2BD7883378B}" type="datetimeFigureOut">
              <a:rPr lang="zh-TW" altLang="en-US" smtClean="0"/>
              <a:t>2021/10/20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6B53F-7289-4239-A444-A100682AD8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6448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altLang="zh-TW" dirty="0" err="1"/>
              <a:t>Sorcrates</a:t>
            </a:r>
            <a:r>
              <a:rPr lang="en-US" altLang="zh-TW" dirty="0"/>
              <a:t> : </a:t>
            </a:r>
            <a:r>
              <a:rPr lang="zh-TW" altLang="en-US" dirty="0"/>
              <a:t>含有公司</a:t>
            </a:r>
            <a:r>
              <a:rPr lang="en-US" altLang="zh-TW" dirty="0"/>
              <a:t>profile </a:t>
            </a:r>
            <a:r>
              <a:rPr lang="zh-TW" altLang="en-US" dirty="0"/>
              <a:t>的資料庫，以及公司的事件與分類</a:t>
            </a:r>
            <a:r>
              <a:rPr lang="en-US" altLang="zh-TW" dirty="0"/>
              <a:t>(KLD</a:t>
            </a:r>
            <a:r>
              <a:rPr lang="zh-TW" altLang="en-US" dirty="0"/>
              <a:t>公司自行整理的</a:t>
            </a:r>
            <a:r>
              <a:rPr lang="en-US" altLang="zh-TW" dirty="0"/>
              <a:t>)</a:t>
            </a:r>
          </a:p>
          <a:p>
            <a:pPr marL="342900" indent="-342900">
              <a:buAutoNum type="arabicPeriod"/>
            </a:pPr>
            <a:r>
              <a:rPr lang="en-US" altLang="zh-TW" dirty="0"/>
              <a:t>News Letter : </a:t>
            </a:r>
            <a:r>
              <a:rPr lang="zh-TW" altLang="en-US" dirty="0"/>
              <a:t>重大新聞直接寄過來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en-US" altLang="zh-TW" dirty="0"/>
              <a:t>KLD</a:t>
            </a:r>
            <a:r>
              <a:rPr lang="zh-TW" altLang="en-US" dirty="0"/>
              <a:t> </a:t>
            </a:r>
            <a:r>
              <a:rPr lang="en-US" altLang="zh-TW" dirty="0"/>
              <a:t>status(under </a:t>
            </a:r>
            <a:r>
              <a:rPr lang="en-US" altLang="zh-TW" dirty="0" err="1"/>
              <a:t>socartes</a:t>
            </a:r>
            <a:r>
              <a:rPr lang="en-US" altLang="zh-TW" dirty="0"/>
              <a:t>) : </a:t>
            </a:r>
            <a:r>
              <a:rPr lang="zh-TW" altLang="en-US" dirty="0"/>
              <a:t>根據</a:t>
            </a:r>
            <a: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  <a:t>newspaper</a:t>
            </a:r>
            <a:r>
              <a:rPr lang="zh-TW" altLang="en-US" sz="1800" b="0" i="0" dirty="0">
                <a:solidFill>
                  <a:srgbClr val="242021"/>
                </a:solidFill>
                <a:effectLst/>
                <a:latin typeface="AdvOT863180fb"/>
              </a:rPr>
              <a:t> </a:t>
            </a:r>
            <a: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  <a:t>articles, Non-governmental organization (NGO) reports,</a:t>
            </a:r>
            <a:r>
              <a:rPr lang="zh-TW" altLang="en-US" sz="1800" b="0" i="0" dirty="0">
                <a:solidFill>
                  <a:srgbClr val="242021"/>
                </a:solidFill>
                <a:effectLst/>
                <a:latin typeface="AdvOT863180fb"/>
              </a:rPr>
              <a:t> </a:t>
            </a:r>
            <a: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  <a:t>regulatory reports, or company rankings</a:t>
            </a:r>
            <a:r>
              <a:rPr lang="zh-TW" altLang="en-US" sz="1800" b="0" i="0" dirty="0">
                <a:solidFill>
                  <a:srgbClr val="242021"/>
                </a:solidFill>
                <a:effectLst/>
                <a:latin typeface="AdvOT863180fb"/>
              </a:rPr>
              <a:t>來作為根據</a:t>
            </a:r>
            <a:br>
              <a:rPr lang="en-US" altLang="zh-TW" dirty="0"/>
            </a:br>
            <a:endParaRPr lang="en-US" altLang="zh-TW" dirty="0"/>
          </a:p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6B53F-7289-4239-A444-A100682AD83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77860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排除其他非該事件所造成的影響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6B53F-7289-4239-A444-A100682AD835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5574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作者是用</a:t>
            </a:r>
            <a:r>
              <a:rPr lang="en-US" altLang="zh-TW" dirty="0"/>
              <a:t>CSR news </a:t>
            </a:r>
            <a:r>
              <a:rPr lang="zh-TW" altLang="en-US" dirty="0"/>
              <a:t>出來當年 企業的</a:t>
            </a:r>
            <a:r>
              <a:rPr lang="en-US" altLang="zh-TW" dirty="0"/>
              <a:t>CSR</a:t>
            </a:r>
            <a:r>
              <a:rPr lang="zh-TW" altLang="en-US" dirty="0"/>
              <a:t>表現作為參考依據</a:t>
            </a:r>
            <a:endParaRPr lang="en-US" altLang="zh-TW" dirty="0"/>
          </a:p>
          <a:p>
            <a:r>
              <a:rPr lang="en-US" altLang="zh-TW" dirty="0"/>
              <a:t>Offsetting CSR : motivation , willingness  / </a:t>
            </a:r>
            <a:r>
              <a:rPr lang="zh-TW" altLang="en-US" dirty="0"/>
              <a:t>沒有明顯動機做</a:t>
            </a:r>
            <a:r>
              <a:rPr lang="en-US" altLang="zh-TW" dirty="0"/>
              <a:t>CSR</a:t>
            </a:r>
            <a:r>
              <a:rPr lang="zh-TW" altLang="en-US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 agency problem (</a:t>
            </a:r>
            <a:r>
              <a:rPr lang="zh-TW" altLang="en-US" dirty="0">
                <a:sym typeface="Wingdings" panose="05000000000000000000" pitchFamily="2" charset="2"/>
              </a:rPr>
              <a:t>節具象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  <a:endParaRPr lang="en-US" altLang="zh-TW" dirty="0"/>
          </a:p>
          <a:p>
            <a:r>
              <a:rPr lang="zh-TW" altLang="en-US" dirty="0"/>
              <a:t>這邊探討 企業</a:t>
            </a:r>
            <a:r>
              <a:rPr lang="en-US" altLang="zh-TW" dirty="0"/>
              <a:t>offsetting CSR</a:t>
            </a:r>
            <a:r>
              <a:rPr lang="zh-TW" altLang="en-US" dirty="0"/>
              <a:t>的動機 </a:t>
            </a:r>
            <a:r>
              <a:rPr lang="en-US" altLang="zh-TW" dirty="0"/>
              <a:t>(Positive Events </a:t>
            </a:r>
            <a:r>
              <a:rPr lang="zh-TW" altLang="en-US" dirty="0"/>
              <a:t>但是</a:t>
            </a:r>
            <a:r>
              <a:rPr lang="en-US" altLang="zh-TW" dirty="0"/>
              <a:t>regress with concern)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6B53F-7289-4239-A444-A100682AD835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4725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Table5</a:t>
            </a:r>
            <a:r>
              <a:rPr lang="zh-TW" altLang="en-US" dirty="0"/>
              <a:t>的部分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6B53F-7289-4239-A444-A100682AD835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65305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沒有明顯動機做</a:t>
            </a:r>
            <a:r>
              <a:rPr lang="en-US" altLang="zh-TW" dirty="0"/>
              <a:t>CSR</a:t>
            </a:r>
            <a:r>
              <a:rPr lang="zh-TW" altLang="en-US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 agency problem (</a:t>
            </a:r>
            <a:r>
              <a:rPr lang="zh-TW" altLang="en-US" dirty="0">
                <a:sym typeface="Wingdings" panose="05000000000000000000" pitchFamily="2" charset="2"/>
              </a:rPr>
              <a:t>節具象，當</a:t>
            </a:r>
            <a:r>
              <a:rPr lang="en-US" altLang="zh-TW" dirty="0">
                <a:sym typeface="Wingdings" panose="05000000000000000000" pitchFamily="2" charset="2"/>
              </a:rPr>
              <a:t>firm</a:t>
            </a:r>
            <a:r>
              <a:rPr lang="zh-TW" altLang="en-US" dirty="0">
                <a:sym typeface="Wingdings" panose="05000000000000000000" pitchFamily="2" charset="2"/>
              </a:rPr>
              <a:t>沒有其他</a:t>
            </a:r>
            <a:r>
              <a:rPr lang="en-US" altLang="zh-TW" dirty="0">
                <a:sym typeface="Wingdings" panose="05000000000000000000" pitchFamily="2" charset="2"/>
              </a:rPr>
              <a:t>concern</a:t>
            </a:r>
            <a:r>
              <a:rPr lang="zh-TW" altLang="en-US" dirty="0">
                <a:sym typeface="Wingdings" panose="05000000000000000000" pitchFamily="2" charset="2"/>
              </a:rPr>
              <a:t>突然做</a:t>
            </a:r>
            <a:r>
              <a:rPr lang="en-US" altLang="zh-TW" dirty="0">
                <a:sym typeface="Wingdings" panose="05000000000000000000" pitchFamily="2" charset="2"/>
              </a:rPr>
              <a:t>CSR</a:t>
            </a:r>
            <a:r>
              <a:rPr lang="zh-TW" altLang="en-US" dirty="0">
                <a:sym typeface="Wingdings" panose="05000000000000000000" pitchFamily="2" charset="2"/>
              </a:rPr>
              <a:t> 被作者歸類為 </a:t>
            </a:r>
            <a:r>
              <a:rPr lang="en-US" altLang="zh-TW" dirty="0">
                <a:sym typeface="Wingdings" panose="05000000000000000000" pitchFamily="2" charset="2"/>
              </a:rPr>
              <a:t>agency problem 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6B53F-7289-4239-A444-A100682AD835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99737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6B53F-7289-4239-A444-A100682AD835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4984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沒有明顯動機做</a:t>
            </a:r>
            <a:r>
              <a:rPr lang="en-US" altLang="zh-TW" dirty="0"/>
              <a:t>CSR</a:t>
            </a:r>
            <a:r>
              <a:rPr lang="zh-TW" altLang="en-US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 agency problem (</a:t>
            </a:r>
            <a:r>
              <a:rPr lang="zh-TW" altLang="en-US" dirty="0">
                <a:sym typeface="Wingdings" panose="05000000000000000000" pitchFamily="2" charset="2"/>
              </a:rPr>
              <a:t>節具象，當</a:t>
            </a:r>
            <a:r>
              <a:rPr lang="en-US" altLang="zh-TW" dirty="0">
                <a:sym typeface="Wingdings" panose="05000000000000000000" pitchFamily="2" charset="2"/>
              </a:rPr>
              <a:t>firm</a:t>
            </a:r>
            <a:r>
              <a:rPr lang="zh-TW" altLang="en-US" dirty="0">
                <a:sym typeface="Wingdings" panose="05000000000000000000" pitchFamily="2" charset="2"/>
              </a:rPr>
              <a:t>沒有其他</a:t>
            </a:r>
            <a:r>
              <a:rPr lang="en-US" altLang="zh-TW" dirty="0">
                <a:sym typeface="Wingdings" panose="05000000000000000000" pitchFamily="2" charset="2"/>
              </a:rPr>
              <a:t>concern</a:t>
            </a:r>
            <a:r>
              <a:rPr lang="zh-TW" altLang="en-US" dirty="0">
                <a:sym typeface="Wingdings" panose="05000000000000000000" pitchFamily="2" charset="2"/>
              </a:rPr>
              <a:t>突然做</a:t>
            </a:r>
            <a:r>
              <a:rPr lang="en-US" altLang="zh-TW" dirty="0">
                <a:sym typeface="Wingdings" panose="05000000000000000000" pitchFamily="2" charset="2"/>
              </a:rPr>
              <a:t>CSR</a:t>
            </a:r>
            <a:r>
              <a:rPr lang="zh-TW" altLang="en-US" dirty="0">
                <a:sym typeface="Wingdings" panose="05000000000000000000" pitchFamily="2" charset="2"/>
              </a:rPr>
              <a:t> 被作者歸類為 </a:t>
            </a:r>
            <a:r>
              <a:rPr lang="en-US" altLang="zh-TW" dirty="0">
                <a:sym typeface="Wingdings" panose="05000000000000000000" pitchFamily="2" charset="2"/>
              </a:rPr>
              <a:t>agency problem 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6B53F-7289-4239-A444-A100682AD835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0065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Offsetting CSR : motivation , Agency problem </a:t>
            </a:r>
            <a:r>
              <a:rPr lang="zh-TW" altLang="en-US" dirty="0"/>
              <a:t>並不是完全出於廠商的意願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6B53F-7289-4239-A444-A100682AD835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299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/>
              <a:t>引入大小好後，由</a:t>
            </a:r>
            <a:r>
              <a:rPr lang="en-US" altLang="zh-TW" dirty="0"/>
              <a:t>agency problem </a:t>
            </a:r>
            <a:r>
              <a:rPr lang="zh-TW" altLang="en-US" dirty="0"/>
              <a:t>造成的</a:t>
            </a:r>
            <a:r>
              <a:rPr lang="en-US" altLang="zh-TW" dirty="0"/>
              <a:t>negative intercept </a:t>
            </a:r>
            <a:r>
              <a:rPr lang="zh-TW" altLang="en-US" dirty="0"/>
              <a:t>變成不顯著 </a:t>
            </a:r>
            <a:r>
              <a:rPr lang="en-US" altLang="zh-TW" dirty="0">
                <a:sym typeface="Wingdings" panose="05000000000000000000" pitchFamily="2" charset="2"/>
              </a:rPr>
              <a:t> t</a:t>
            </a:r>
            <a: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  <a:t>his result seems quite plausible as agency</a:t>
            </a:r>
            <a:b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</a:br>
            <a: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  <a:t>problems are likely to be more pronounced in larger firms</a:t>
            </a:r>
            <a:r>
              <a:rPr lang="en-US" altLang="zh-TW" dirty="0"/>
              <a:t> </a:t>
            </a:r>
            <a:br>
              <a:rPr lang="en-US" altLang="zh-TW" dirty="0"/>
            </a:br>
            <a:endParaRPr lang="en-US" altLang="zh-TW" dirty="0"/>
          </a:p>
          <a:p>
            <a:pPr marL="228600" indent="-228600">
              <a:buAutoNum type="arabicPeriod"/>
            </a:pPr>
            <a:r>
              <a:rPr lang="en-US" altLang="zh-TW" dirty="0"/>
              <a:t>More costly for large firms to become corporate citizens in the field of human rights</a:t>
            </a:r>
            <a:r>
              <a:rPr lang="zh-TW" altLang="en-US"/>
              <a:t>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6B53F-7289-4239-A444-A100682AD835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747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大部分的企業都會針對對之前做不好的領域去改善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6B53F-7289-4239-A444-A100682AD835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96579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企業在環境領域做不好，加強在人權領域上面的表現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6B53F-7289-4239-A444-A100682AD835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8558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用</a:t>
            </a:r>
            <a:r>
              <a:rPr lang="en-US" altLang="zh-TW" dirty="0"/>
              <a:t>KLD</a:t>
            </a:r>
            <a:r>
              <a:rPr lang="zh-TW" altLang="en-US" dirty="0"/>
              <a:t>資料的時間來定義異常事件，並收集一定時間區間內的累積異常報酬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6B53F-7289-4239-A444-A100682AD83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27513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這邊進到 負面消息的部分，消費者對因財務問題爆出負面新聞的公司比較有容忍度</a:t>
            </a:r>
            <a:endParaRPr lang="en-US" altLang="zh-TW" dirty="0"/>
          </a:p>
          <a:p>
            <a:r>
              <a:rPr lang="en-US" altLang="zh-TW" dirty="0"/>
              <a:t> liquidity </a:t>
            </a:r>
            <a:r>
              <a:rPr lang="zh-TW" altLang="en-US" dirty="0"/>
              <a:t>在 負面的消息下有顯著的影響影響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6B53F-7289-4239-A444-A100682AD835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81715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作者與先前一樣，引入了</a:t>
            </a:r>
            <a:r>
              <a:rPr lang="en-US" altLang="zh-TW" dirty="0"/>
              <a:t>credit rating</a:t>
            </a:r>
            <a:r>
              <a:rPr lang="zh-TW" altLang="en-US" dirty="0"/>
              <a:t>進行外部性的控制</a:t>
            </a:r>
            <a:endParaRPr lang="en-US" altLang="zh-TW" dirty="0"/>
          </a:p>
          <a:p>
            <a:r>
              <a:rPr lang="zh-TW" altLang="en-US" dirty="0"/>
              <a:t>得到的結論為，信用評等高的公司在負面的消息傳出後，對股價有相當大的負面影響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6B53F-7289-4239-A444-A100682AD835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39357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6B53F-7289-4239-A444-A100682AD835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68976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在負面的新聞事件中，曾經有良好的社區關係的公司股價下跌較不明顯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6B53F-7289-4239-A444-A100682AD835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08724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企業在</a:t>
            </a:r>
            <a:r>
              <a:rPr lang="en-US" altLang="zh-TW" dirty="0"/>
              <a:t>A</a:t>
            </a:r>
            <a:r>
              <a:rPr lang="zh-TW" altLang="en-US" dirty="0"/>
              <a:t>領域做不好，加強</a:t>
            </a:r>
            <a:r>
              <a:rPr lang="en-US" altLang="zh-TW" dirty="0"/>
              <a:t>BC</a:t>
            </a:r>
            <a:r>
              <a:rPr lang="zh-TW" altLang="en-US" dirty="0"/>
              <a:t>領域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6B53F-7289-4239-A444-A100682AD835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21561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6B53F-7289-4239-A444-A100682AD835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8514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6B53F-7289-4239-A444-A100682AD835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93687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6B53F-7289-4239-A444-A100682AD835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7540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負面新聞的法律用語比較多</a:t>
            </a:r>
            <a:endParaRPr lang="en-US" altLang="zh-TW" dirty="0"/>
          </a:p>
          <a:p>
            <a:r>
              <a:rPr lang="zh-TW" altLang="en-US" dirty="0"/>
              <a:t>經濟用語在正反面事件都一樣重要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6B53F-7289-4239-A444-A100682AD835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17275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作者一共得出</a:t>
            </a:r>
            <a:r>
              <a:rPr lang="en-US" altLang="zh-TW" dirty="0"/>
              <a:t>4</a:t>
            </a:r>
            <a:r>
              <a:rPr lang="zh-TW" altLang="en-US" dirty="0"/>
              <a:t>點結論</a:t>
            </a:r>
            <a:endParaRPr lang="en-US" altLang="zh-TW" dirty="0"/>
          </a:p>
          <a:p>
            <a:r>
              <a:rPr lang="zh-TW" altLang="en-US" dirty="0"/>
              <a:t>第一點為，在</a:t>
            </a:r>
            <a:r>
              <a:rPr lang="en-US" altLang="zh-TW" dirty="0"/>
              <a:t>Product-, human rights-, and environment</a:t>
            </a:r>
            <a:r>
              <a:rPr lang="zh-TW" altLang="en-US" dirty="0"/>
              <a:t>這些領域中，法律的用詞明顯比不分領域</a:t>
            </a:r>
            <a:r>
              <a:rPr lang="en-US" altLang="zh-TW" dirty="0"/>
              <a:t>(all event)</a:t>
            </a:r>
            <a:r>
              <a:rPr lang="zh-TW" altLang="en-US" dirty="0"/>
              <a:t>的法律用詞多很多。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在負面新聞中，</a:t>
            </a:r>
            <a:r>
              <a:rPr lang="en-US" altLang="zh-TW" dirty="0"/>
              <a:t>p/e/d</a:t>
            </a:r>
            <a:r>
              <a:rPr lang="zh-TW" altLang="en-US" dirty="0"/>
              <a:t> 比其他領域負面用詞明顯較多</a:t>
            </a:r>
            <a:r>
              <a:rPr lang="en-US" altLang="zh-TW" dirty="0"/>
              <a:t>//</a:t>
            </a:r>
            <a:r>
              <a:rPr lang="zh-TW" altLang="en-US" dirty="0"/>
              <a:t>代表</a:t>
            </a:r>
            <a:r>
              <a:rPr lang="en-US" altLang="zh-TW" dirty="0"/>
              <a:t>KLD</a:t>
            </a:r>
            <a:r>
              <a:rPr lang="zh-TW" altLang="en-US" dirty="0"/>
              <a:t>推斷，當</a:t>
            </a:r>
            <a:r>
              <a:rPr lang="en-US" altLang="zh-TW" dirty="0"/>
              <a:t>firm</a:t>
            </a:r>
            <a:r>
              <a:rPr lang="zh-TW" altLang="en-US" dirty="0"/>
              <a:t>在</a:t>
            </a:r>
            <a:r>
              <a:rPr lang="en-US" altLang="zh-TW" dirty="0"/>
              <a:t>p/e/d </a:t>
            </a:r>
            <a:r>
              <a:rPr lang="zh-TW" altLang="en-US" dirty="0"/>
              <a:t>這三個領域造成的損害後果特別嚴重</a:t>
            </a:r>
            <a:r>
              <a:rPr lang="en-US" altLang="zh-TW" dirty="0"/>
              <a:t>(negative</a:t>
            </a:r>
            <a:r>
              <a:rPr lang="zh-TW" altLang="en-US" dirty="0"/>
              <a:t> </a:t>
            </a:r>
            <a:r>
              <a:rPr lang="en-US" altLang="zh-TW" dirty="0"/>
              <a:t>event</a:t>
            </a:r>
            <a:r>
              <a:rPr lang="zh-TW" altLang="en-US" dirty="0"/>
              <a:t>中</a:t>
            </a:r>
            <a:r>
              <a:rPr lang="en-US" altLang="zh-TW" dirty="0"/>
              <a:t>p/e/d</a:t>
            </a:r>
            <a:r>
              <a:rPr lang="zh-TW" altLang="en-US" dirty="0"/>
              <a:t> 比其他領域負面用詞明顯較多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Kld</a:t>
            </a:r>
            <a:r>
              <a:rPr lang="zh-TW" altLang="en-US" dirty="0"/>
              <a:t> 用很多負面字詞來描述這個負面</a:t>
            </a:r>
            <a:r>
              <a:rPr lang="en-US" altLang="zh-TW" dirty="0"/>
              <a:t>event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6B53F-7289-4239-A444-A100682AD835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7554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篩選掉模糊時間點，並比對新聞變成</a:t>
            </a:r>
            <a:r>
              <a:rPr lang="en-US" altLang="zh-TW" dirty="0"/>
              <a:t>public available </a:t>
            </a:r>
            <a:r>
              <a:rPr lang="zh-TW" altLang="en-US" dirty="0"/>
              <a:t>的時間點，並對該時間的前後 </a:t>
            </a:r>
            <a:r>
              <a:rPr lang="en-US" altLang="zh-TW" dirty="0"/>
              <a:t>t-h, </a:t>
            </a:r>
            <a:r>
              <a:rPr lang="en-US" altLang="zh-TW" dirty="0" err="1"/>
              <a:t>t+h</a:t>
            </a:r>
            <a:r>
              <a:rPr lang="en-US" altLang="zh-TW" dirty="0"/>
              <a:t> </a:t>
            </a:r>
            <a:r>
              <a:rPr lang="zh-TW" altLang="en-US" dirty="0"/>
              <a:t>區間計算累積異常報酬</a:t>
            </a:r>
            <a:r>
              <a:rPr lang="en-US" altLang="zh-TW" dirty="0"/>
              <a:t>(CARs)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6B53F-7289-4239-A444-A100682AD83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16531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第三點結論為：正面</a:t>
            </a:r>
            <a:r>
              <a:rPr lang="en-US" altLang="zh-TW" dirty="0"/>
              <a:t>CSR</a:t>
            </a:r>
            <a:r>
              <a:rPr lang="zh-TW" altLang="en-US" dirty="0"/>
              <a:t>新聞中，法律用詞在</a:t>
            </a:r>
            <a:r>
              <a:rPr lang="en-US" altLang="zh-TW" dirty="0" err="1"/>
              <a:t>Empl</a:t>
            </a:r>
            <a:r>
              <a:rPr lang="en-US" altLang="zh-TW" dirty="0"/>
              <a:t> </a:t>
            </a:r>
            <a:r>
              <a:rPr lang="zh-TW" altLang="en-US" dirty="0"/>
              <a:t>與 </a:t>
            </a:r>
            <a:r>
              <a:rPr lang="en-US" altLang="zh-TW" dirty="0"/>
              <a:t>human rights </a:t>
            </a:r>
            <a:r>
              <a:rPr lang="zh-TW" altLang="en-US" dirty="0"/>
              <a:t>類別中顯著多於其他領域 </a:t>
            </a:r>
            <a:endParaRPr lang="en-US" altLang="zh-TW" dirty="0"/>
          </a:p>
          <a:p>
            <a:r>
              <a:rPr lang="zh-TW" altLang="en-US" dirty="0"/>
              <a:t>所以作者推斷當</a:t>
            </a:r>
            <a:r>
              <a:rPr lang="en-US" altLang="zh-TW" dirty="0"/>
              <a:t>KLD</a:t>
            </a:r>
            <a:r>
              <a:rPr lang="zh-TW" altLang="en-US" dirty="0"/>
              <a:t> 在探討 </a:t>
            </a:r>
            <a:r>
              <a:rPr lang="en-US" altLang="zh-TW" dirty="0" err="1"/>
              <a:t>Empl</a:t>
            </a:r>
            <a:r>
              <a:rPr lang="en-US" altLang="zh-TW" dirty="0"/>
              <a:t>/ human rights</a:t>
            </a:r>
            <a:r>
              <a:rPr lang="zh-TW" altLang="en-US" dirty="0"/>
              <a:t> 有關的正面新聞中，特別注重法律上面的權益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6B53F-7289-4239-A444-A100682AD835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82983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第四個結論為 </a:t>
            </a:r>
            <a:r>
              <a:rPr lang="en-US" altLang="zh-TW" dirty="0" err="1"/>
              <a:t>digi</a:t>
            </a:r>
            <a:r>
              <a:rPr lang="zh-TW" altLang="en-US" dirty="0"/>
              <a:t>用詞在</a:t>
            </a:r>
            <a:r>
              <a:rPr lang="en-US" altLang="zh-TW" dirty="0"/>
              <a:t>Employee related events </a:t>
            </a:r>
            <a:r>
              <a:rPr lang="zh-TW" altLang="en-US" dirty="0"/>
              <a:t>特別多，不論是正面新聞還是負面新聞</a:t>
            </a:r>
            <a:endParaRPr lang="en-US" altLang="zh-TW" dirty="0"/>
          </a:p>
          <a:p>
            <a:r>
              <a:rPr lang="zh-TW" altLang="en-US" dirty="0"/>
              <a:t>可能是因為 </a:t>
            </a:r>
            <a:r>
              <a:rPr lang="en-US" altLang="zh-TW" dirty="0"/>
              <a:t>ranking (</a:t>
            </a:r>
            <a:r>
              <a:rPr lang="zh-TW" altLang="en-US" dirty="0"/>
              <a:t>正面</a:t>
            </a:r>
            <a:r>
              <a:rPr lang="en-US" altLang="zh-TW" dirty="0"/>
              <a:t>)</a:t>
            </a:r>
            <a:r>
              <a:rPr lang="zh-TW" altLang="en-US" dirty="0"/>
              <a:t>  罰款</a:t>
            </a:r>
            <a:r>
              <a:rPr lang="en-US" altLang="zh-TW" dirty="0"/>
              <a:t>(</a:t>
            </a:r>
            <a:r>
              <a:rPr lang="zh-TW" altLang="en-US" dirty="0"/>
              <a:t>負面</a:t>
            </a:r>
            <a:r>
              <a:rPr lang="en-US" altLang="zh-TW" dirty="0"/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6B53F-7289-4239-A444-A100682AD835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25688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6B53F-7289-4239-A444-A100682AD835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50140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剛剛作者觀察玩了字詞在不同領域的差異後，現在觀察</a:t>
            </a:r>
            <a:r>
              <a:rPr lang="en-US" altLang="zh-TW" dirty="0"/>
              <a:t>news</a:t>
            </a:r>
            <a:r>
              <a:rPr lang="zh-TW" altLang="en-US" dirty="0"/>
              <a:t>用字遣詞</a:t>
            </a:r>
            <a:r>
              <a:rPr lang="en-US" altLang="zh-TW" dirty="0"/>
              <a:t>(</a:t>
            </a:r>
            <a:r>
              <a:rPr lang="zh-TW" altLang="en-US" dirty="0"/>
              <a:t>這張投影片為正面和負面字詞</a:t>
            </a:r>
            <a:r>
              <a:rPr lang="en-US" altLang="zh-TW" dirty="0"/>
              <a:t>)</a:t>
            </a:r>
            <a:r>
              <a:rPr lang="zh-TW" altLang="en-US" dirty="0"/>
              <a:t>對異常報酬所產生的影響</a:t>
            </a:r>
            <a:endParaRPr lang="en-US" altLang="zh-TW" dirty="0"/>
          </a:p>
          <a:p>
            <a:r>
              <a:rPr lang="en-US" altLang="zh-TW" dirty="0"/>
              <a:t># High textual </a:t>
            </a:r>
            <a:r>
              <a:rPr lang="zh-TW" altLang="en-US" dirty="0"/>
              <a:t>可能是取</a:t>
            </a:r>
            <a:r>
              <a:rPr lang="en-US" altLang="zh-TW" dirty="0"/>
              <a:t>6</a:t>
            </a:r>
            <a:r>
              <a:rPr lang="zh-TW" altLang="en-US" dirty="0"/>
              <a:t>類詞語中佔文章比例前</a:t>
            </a:r>
            <a:r>
              <a:rPr lang="en-US" altLang="zh-TW" dirty="0"/>
              <a:t>10%</a:t>
            </a:r>
            <a:r>
              <a:rPr lang="zh-TW" altLang="en-US" dirty="0"/>
              <a:t>高的</a:t>
            </a:r>
            <a:r>
              <a:rPr lang="en-US" altLang="zh-TW" dirty="0"/>
              <a:t>(E.G</a:t>
            </a:r>
            <a:r>
              <a:rPr lang="zh-TW" altLang="en-US" dirty="0"/>
              <a:t>這篇新聞是不是</a:t>
            </a:r>
            <a:r>
              <a:rPr lang="en-US" altLang="zh-TW" dirty="0"/>
              <a:t>HIGH TEXTUAL)</a:t>
            </a:r>
          </a:p>
          <a:p>
            <a:r>
              <a:rPr lang="en-US" altLang="zh-TW" dirty="0"/>
              <a:t>http://www.wjh.harvard.edu/~inquirer/Legal.html</a:t>
            </a: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6B53F-7289-4239-A444-A100682AD835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17644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負面消息採用正面用語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>
                <a:sym typeface="Wingdings" panose="05000000000000000000" pitchFamily="2" charset="2"/>
              </a:rPr>
              <a:t>對市場報酬的負面衝擊較小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負面消息負面用語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>
                <a:sym typeface="Wingdings" panose="05000000000000000000" pitchFamily="2" charset="2"/>
              </a:rPr>
              <a:t>對市場報酬衝擊大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6B53F-7289-4239-A444-A100682AD835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8451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正的顯著，會</a:t>
            </a:r>
            <a:r>
              <a:rPr lang="en-US" altLang="zh-TW" dirty="0"/>
              <a:t>offset </a:t>
            </a:r>
            <a:r>
              <a:rPr lang="zh-TW" altLang="en-US" dirty="0"/>
              <a:t>一些負的異常報酬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6B53F-7289-4239-A444-A100682AD835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05801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消費者會對事情的嚴重性進行反應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6B53F-7289-4239-A444-A100682AD835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52474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作者在做分析的時候發現</a:t>
            </a:r>
            <a:r>
              <a:rPr lang="en-US" altLang="zh-TW" dirty="0"/>
              <a:t>(</a:t>
            </a:r>
            <a:r>
              <a:rPr lang="en-US" altLang="zh-TW" dirty="0" err="1"/>
              <a:t>kld</a:t>
            </a:r>
            <a:r>
              <a:rPr lang="zh-TW" altLang="en-US" dirty="0"/>
              <a:t>分析與投資者</a:t>
            </a:r>
            <a:r>
              <a:rPr lang="en-US" altLang="zh-TW" dirty="0"/>
              <a:t>)</a:t>
            </a:r>
            <a:r>
              <a:rPr lang="zh-TW" altLang="en-US" dirty="0"/>
              <a:t>對事件嚴重程度看法的一致性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6B53F-7289-4239-A444-A100682AD835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7259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作者在法律上的用詞共做出了兩點推論。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第一點為如果，人權與產品相關的負面新聞中含有較多法律用語，報酬是會下降的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6B53F-7289-4239-A444-A100682AD835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1446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可能是因為</a:t>
            </a:r>
            <a:r>
              <a:rPr lang="en-US" altLang="zh-TW" dirty="0"/>
              <a:t>bias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6B53F-7289-4239-A444-A100682AD835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88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5~8 </a:t>
            </a:r>
            <a:r>
              <a:rPr lang="zh-TW" altLang="en-US" dirty="0"/>
              <a:t>的</a:t>
            </a:r>
            <a:r>
              <a:rPr lang="en-US" altLang="zh-TW" dirty="0"/>
              <a:t>CAR </a:t>
            </a:r>
            <a:r>
              <a:rPr lang="zh-TW" altLang="en-US" dirty="0"/>
              <a:t>是被</a:t>
            </a:r>
            <a:r>
              <a:rPr lang="en-US" altLang="zh-TW" dirty="0"/>
              <a:t>Asset pricing model </a:t>
            </a:r>
            <a:r>
              <a:rPr lang="zh-TW" altLang="en-US" dirty="0"/>
              <a:t>整過的</a:t>
            </a:r>
            <a:r>
              <a:rPr lang="en-US" altLang="zh-TW" dirty="0"/>
              <a:t>CAR</a:t>
            </a:r>
            <a:r>
              <a:rPr lang="zh-TW" altLang="en-US" dirty="0"/>
              <a:t> 為了 </a:t>
            </a:r>
            <a:r>
              <a:rPr lang="en-US" altLang="zh-TW" dirty="0"/>
              <a:t>{to role out size value growth industry}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6B53F-7289-4239-A444-A100682AD83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394768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作者在</a:t>
            </a:r>
            <a:r>
              <a:rPr lang="en-US" altLang="zh-TW" dirty="0"/>
              <a:t>LEGAL</a:t>
            </a:r>
            <a:r>
              <a:rPr lang="zh-TW" altLang="en-US" dirty="0"/>
              <a:t> </a:t>
            </a:r>
            <a:r>
              <a:rPr lang="en-US" altLang="zh-TW" dirty="0"/>
              <a:t>LANGAUGE </a:t>
            </a:r>
            <a:r>
              <a:rPr lang="zh-TW" altLang="en-US" dirty="0"/>
              <a:t>上得出的第二點結論為 正面新聞之中，如果出現法律用詞，公司的異常報酬會下降。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作者認為造成這種現象的成因可能為 雖然是正面新聞，但是其實對廠商來說是壞消息，因為法規增多了，會造成公司額外的</a:t>
            </a:r>
            <a:r>
              <a:rPr lang="en-US" altLang="zh-TW" dirty="0"/>
              <a:t>financial burden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6B53F-7289-4239-A444-A100682AD835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289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作者在經濟相關用字得出的結論為，當</a:t>
            </a:r>
            <a:r>
              <a:rPr lang="en-US" altLang="zh-TW" dirty="0" err="1"/>
              <a:t>poduct</a:t>
            </a:r>
            <a:r>
              <a:rPr lang="en-US" altLang="zh-TW" dirty="0"/>
              <a:t> </a:t>
            </a:r>
            <a:r>
              <a:rPr lang="zh-TW" altLang="en-US" dirty="0"/>
              <a:t>領域的正面新聞出現後，經濟相關用詞會使報酬上升。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這邊有跳一點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  <a:t>negative employee relations events with strong economic information content:</a:t>
            </a:r>
            <a:b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</a:br>
            <a: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  <a:t>the coefficient estimate for </a:t>
            </a:r>
            <a:r>
              <a:rPr lang="en-US" altLang="zh-TW" sz="1800" b="0" i="0" dirty="0">
                <a:solidFill>
                  <a:srgbClr val="242021"/>
                </a:solidFill>
                <a:effectLst/>
                <a:latin typeface="AdvOTb92eb7df.I"/>
              </a:rPr>
              <a:t>Econ </a:t>
            </a:r>
            <a: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  <a:t>is significantly negative</a:t>
            </a:r>
            <a:b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</a:br>
            <a: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  <a:t>(</a:t>
            </a:r>
            <a:r>
              <a:rPr lang="en-US" altLang="zh-TW" sz="1800" b="0" i="0" dirty="0">
                <a:solidFill>
                  <a:srgbClr val="242021"/>
                </a:solidFill>
                <a:effectLst/>
                <a:latin typeface="AdvOTb92eb7df.I"/>
              </a:rPr>
              <a:t>t</a:t>
            </a:r>
            <a: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  <a:t>-statistic</a:t>
            </a:r>
            <a:r>
              <a:rPr lang="en-US" altLang="zh-TW" sz="1800" b="0" i="0" dirty="0">
                <a:solidFill>
                  <a:srgbClr val="242021"/>
                </a:solidFill>
                <a:effectLst/>
                <a:latin typeface="AdvMacMthSyN"/>
              </a:rPr>
              <a:t>¼ </a:t>
            </a:r>
            <a: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  <a:t>2.38). I observe similar patterns for negative</a:t>
            </a:r>
            <a:b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</a:br>
            <a: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  <a:t>community (</a:t>
            </a:r>
            <a:r>
              <a:rPr lang="en-US" altLang="zh-TW" sz="1800" b="0" i="0" dirty="0">
                <a:solidFill>
                  <a:srgbClr val="242021"/>
                </a:solidFill>
                <a:effectLst/>
                <a:latin typeface="AdvOTb92eb7df.I"/>
              </a:rPr>
              <a:t>t</a:t>
            </a:r>
            <a: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  <a:t>-statistic of 2.11) and human rights events</a:t>
            </a:r>
            <a:b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</a:br>
            <a: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  <a:t>(</a:t>
            </a:r>
            <a:r>
              <a:rPr lang="en-US" altLang="zh-TW" sz="1800" b="0" i="0" dirty="0">
                <a:solidFill>
                  <a:srgbClr val="242021"/>
                </a:solidFill>
                <a:effectLst/>
                <a:latin typeface="AdvOTb92eb7df.I"/>
              </a:rPr>
              <a:t>t</a:t>
            </a:r>
            <a: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  <a:t>-statistic</a:t>
            </a:r>
            <a:r>
              <a:rPr lang="en-US" altLang="zh-TW" sz="1800" b="0" i="0" dirty="0">
                <a:solidFill>
                  <a:srgbClr val="242021"/>
                </a:solidFill>
                <a:effectLst/>
                <a:latin typeface="AdvMacMthSyN"/>
              </a:rPr>
              <a:t>¼ </a:t>
            </a:r>
            <a: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  <a:t>1.66) with the highest economic information</a:t>
            </a:r>
            <a:b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</a:br>
            <a: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  <a:t>content (see columns 1 and 5, Panel B, </a:t>
            </a:r>
            <a:r>
              <a:rPr lang="en-US" altLang="zh-TW" sz="1800" b="0" i="0" dirty="0">
                <a:solidFill>
                  <a:srgbClr val="0F80AC"/>
                </a:solidFill>
                <a:effectLst/>
                <a:latin typeface="AdvOT863180fb"/>
              </a:rPr>
              <a:t>Table 12</a:t>
            </a:r>
            <a: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  <a:t>).</a:t>
            </a:r>
            <a:r>
              <a:rPr lang="en-US" altLang="zh-TW" dirty="0"/>
              <a:t> </a:t>
            </a:r>
            <a:br>
              <a:rPr lang="en-US" altLang="zh-TW" dirty="0"/>
            </a:b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6B53F-7289-4239-A444-A100682AD835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98734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作者在數字用字得出的結論為，在</a:t>
            </a:r>
            <a:r>
              <a:rPr lang="en-US" altLang="zh-TW" dirty="0"/>
              <a:t>employee</a:t>
            </a:r>
            <a:r>
              <a:rPr lang="zh-TW" altLang="en-US" dirty="0"/>
              <a:t> </a:t>
            </a:r>
            <a:r>
              <a:rPr lang="en-US" altLang="zh-TW" dirty="0"/>
              <a:t>relation </a:t>
            </a:r>
            <a:r>
              <a:rPr lang="zh-TW" altLang="en-US" dirty="0"/>
              <a:t>的負面新聞之下，文章中的數字越多，報酬越高。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作者認為可能是因為投資者可能在新聞還沒出來之前以為罰款更重，但實際上新聞出來罰款比較輕，因此股價會些微上漲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6B53F-7289-4239-A444-A100682AD835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652997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消費者可能以為罰款更重，但新聞出來比較輕，因此股價會些微上漲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6B53F-7289-4239-A444-A100682AD835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535782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消費者可能以為罰款更重，但新聞出來比較輕，因此股價會些微上漲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6B53F-7289-4239-A444-A100682AD835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0073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Overall event</a:t>
            </a:r>
            <a:r>
              <a:rPr lang="zh-TW" altLang="en-US" dirty="0"/>
              <a:t>只說 他只看正面與副面消息在七個領域的累積異常報酬是否為統計顯著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6B53F-7289-4239-A444-A100682AD83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465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每個領域的累積異常報酬是否顯著大於或小於</a:t>
            </a:r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6B53F-7289-4239-A444-A100682AD835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215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6B53F-7289-4239-A444-A100682AD835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465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/>
              <a:t>透過</a:t>
            </a:r>
            <a:r>
              <a:rPr lang="en-US" altLang="zh-TW" dirty="0"/>
              <a:t>Book Leverage &amp; Liquidity</a:t>
            </a:r>
            <a:r>
              <a:rPr lang="zh-TW" altLang="en-US" dirty="0"/>
              <a:t>來衡量</a:t>
            </a:r>
            <a:r>
              <a:rPr lang="en-US" altLang="zh-TW" dirty="0"/>
              <a:t> firm </a:t>
            </a:r>
            <a:r>
              <a:rPr lang="zh-TW" altLang="en-US" dirty="0"/>
              <a:t>是否存在 </a:t>
            </a:r>
            <a:r>
              <a:rPr lang="en-US" altLang="zh-TW" dirty="0"/>
              <a:t>agency problem </a:t>
            </a:r>
            <a:r>
              <a:rPr lang="zh-TW" altLang="en-US" dirty="0"/>
              <a:t>，公司在面對財務壓力的時候不會亂花錢</a:t>
            </a:r>
            <a:r>
              <a:rPr lang="en-US" altLang="zh-TW" dirty="0"/>
              <a:t>(agency problem)</a:t>
            </a:r>
          </a:p>
          <a:p>
            <a:pPr marL="228600" indent="-228600">
              <a:buAutoNum type="arabicPeriod"/>
            </a:pPr>
            <a:r>
              <a:rPr lang="en-US" altLang="zh-TW" dirty="0"/>
              <a:t>Low agency problem </a:t>
            </a:r>
            <a:r>
              <a:rPr lang="zh-TW" altLang="en-US" dirty="0"/>
              <a:t>的公司因為做</a:t>
            </a:r>
            <a:r>
              <a:rPr lang="en-US" altLang="zh-TW" dirty="0"/>
              <a:t>CSR</a:t>
            </a:r>
            <a:r>
              <a:rPr lang="zh-TW" altLang="en-US" dirty="0"/>
              <a:t>的動機較純所以會有更好的報酬</a:t>
            </a:r>
            <a:endParaRPr lang="en-US" altLang="zh-TW" dirty="0"/>
          </a:p>
          <a:p>
            <a:r>
              <a:rPr lang="en-US" altLang="zh-TW" dirty="0"/>
              <a:t>3.</a:t>
            </a:r>
            <a:r>
              <a:rPr lang="zh-TW" altLang="en-US" dirty="0"/>
              <a:t>   有</a:t>
            </a:r>
            <a:r>
              <a:rPr lang="en-US" altLang="zh-TW" dirty="0"/>
              <a:t>Agency problem </a:t>
            </a:r>
            <a:r>
              <a:rPr lang="zh-TW" altLang="en-US" dirty="0"/>
              <a:t>的公司 </a:t>
            </a:r>
            <a:r>
              <a:rPr lang="en-US" altLang="zh-TW" dirty="0"/>
              <a:t>return </a:t>
            </a:r>
            <a:r>
              <a:rPr lang="zh-TW" altLang="en-US" dirty="0"/>
              <a:t>較少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6B53F-7289-4239-A444-A100682AD835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1637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消費者可能會對在</a:t>
            </a:r>
            <a:r>
              <a:rPr lang="en-US" altLang="zh-TW" dirty="0"/>
              <a:t>financial distress </a:t>
            </a:r>
            <a:r>
              <a:rPr lang="zh-TW" altLang="en-US" dirty="0"/>
              <a:t>下的公司的</a:t>
            </a:r>
            <a:r>
              <a:rPr lang="en-US" altLang="zh-TW" dirty="0"/>
              <a:t>good news overact, </a:t>
            </a:r>
            <a:r>
              <a:rPr lang="zh-TW" altLang="en-US" dirty="0"/>
              <a:t>造成該</a:t>
            </a:r>
            <a:r>
              <a:rPr lang="en-US" altLang="zh-TW" dirty="0"/>
              <a:t>firm </a:t>
            </a:r>
            <a:r>
              <a:rPr lang="zh-TW" altLang="en-US" dirty="0"/>
              <a:t>表現較好的原因就與</a:t>
            </a:r>
            <a:r>
              <a:rPr lang="en-US" altLang="zh-TW" dirty="0"/>
              <a:t>CSR</a:t>
            </a:r>
            <a:r>
              <a:rPr lang="zh-TW" altLang="en-US" dirty="0"/>
              <a:t>無關，而是與過度反應有關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6B53F-7289-4239-A444-A100682AD835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580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2DAF60D-275D-4A4E-8782-BCEB5A9ECEFE}"/>
              </a:ext>
            </a:extLst>
          </p:cNvPr>
          <p:cNvSpPr txBox="1"/>
          <p:nvPr/>
        </p:nvSpPr>
        <p:spPr>
          <a:xfrm>
            <a:off x="1586204" y="2939142"/>
            <a:ext cx="9377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Corporate goodness and shareholders wealth 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70626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10FA878-13C9-4901-9AEB-839D01D15D84}"/>
              </a:ext>
            </a:extLst>
          </p:cNvPr>
          <p:cNvSpPr txBox="1"/>
          <p:nvPr/>
        </p:nvSpPr>
        <p:spPr>
          <a:xfrm>
            <a:off x="2839616" y="503853"/>
            <a:ext cx="65127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/>
              <a:t>Outline</a:t>
            </a:r>
            <a:endParaRPr lang="zh-TW" altLang="en-US" sz="4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946638D-541B-4B1A-B740-3A355D24F65D}"/>
              </a:ext>
            </a:extLst>
          </p:cNvPr>
          <p:cNvSpPr txBox="1"/>
          <p:nvPr/>
        </p:nvSpPr>
        <p:spPr>
          <a:xfrm>
            <a:off x="1645299" y="1866121"/>
            <a:ext cx="77070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Data</a:t>
            </a:r>
            <a:r>
              <a:rPr lang="zh-TW" altLang="en-US" dirty="0"/>
              <a:t>：</a:t>
            </a:r>
            <a:r>
              <a:rPr lang="en-US" altLang="zh-TW" dirty="0"/>
              <a:t>KLD</a:t>
            </a:r>
            <a:br>
              <a:rPr lang="en-US" altLang="zh-TW" dirty="0"/>
            </a:b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Event study methodology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A.   Regression against CAR</a:t>
            </a:r>
            <a:br>
              <a:rPr lang="en-US" altLang="zh-TW" dirty="0"/>
            </a:br>
            <a:r>
              <a:rPr lang="en-US" altLang="zh-TW" dirty="0"/>
              <a:t>B.   Controlling explicitly  </a:t>
            </a:r>
            <a:br>
              <a:rPr lang="en-US" altLang="zh-TW" dirty="0"/>
            </a:br>
            <a:r>
              <a:rPr lang="en-US" altLang="zh-TW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solidFill>
                  <a:srgbClr val="FF0000"/>
                </a:solidFill>
              </a:rPr>
              <a:t>Analysis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A.   Overall event </a:t>
            </a:r>
            <a:br>
              <a:rPr lang="en-US" altLang="zh-TW" dirty="0"/>
            </a:br>
            <a:r>
              <a:rPr lang="en-US" altLang="zh-TW" dirty="0">
                <a:solidFill>
                  <a:srgbClr val="FF0000"/>
                </a:solidFill>
              </a:rPr>
              <a:t>B.   Agency-motivated and offsetting CSR (AM-OC)</a:t>
            </a:r>
            <a:br>
              <a:rPr lang="en-US" altLang="zh-TW" dirty="0"/>
            </a:br>
            <a:r>
              <a:rPr lang="en-US" altLang="zh-TW" dirty="0"/>
              <a:t>C.   Textual Analysis (</a:t>
            </a:r>
            <a:r>
              <a:rPr lang="en-US" altLang="zh-TW" dirty="0" err="1"/>
              <a:t>unfinshed</a:t>
            </a:r>
            <a:r>
              <a:rPr lang="en-US" altLang="zh-TW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957992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A21F3A73-6BA3-4811-A8F4-9F7C0DD0AF43}"/>
              </a:ext>
            </a:extLst>
          </p:cNvPr>
          <p:cNvSpPr txBox="1"/>
          <p:nvPr/>
        </p:nvSpPr>
        <p:spPr>
          <a:xfrm>
            <a:off x="1222310" y="354563"/>
            <a:ext cx="1020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3. AM-OC – Positive – AM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0C68DC0C-81B4-4F0D-8BA9-721E4BDF6ED7}"/>
              </a:ext>
            </a:extLst>
          </p:cNvPr>
          <p:cNvGrpSpPr/>
          <p:nvPr/>
        </p:nvGrpSpPr>
        <p:grpSpPr>
          <a:xfrm>
            <a:off x="1143652" y="1731969"/>
            <a:ext cx="9052400" cy="4524315"/>
            <a:chOff x="691368" y="1387840"/>
            <a:chExt cx="9052400" cy="4524315"/>
          </a:xfrm>
        </p:grpSpPr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A2FAE6CC-8039-47B0-8F7C-A4FE5A4DCA1C}"/>
                </a:ext>
              </a:extLst>
            </p:cNvPr>
            <p:cNvSpPr txBox="1"/>
            <p:nvPr/>
          </p:nvSpPr>
          <p:spPr>
            <a:xfrm>
              <a:off x="691368" y="1387840"/>
              <a:ext cx="905240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00050" indent="-400050">
                <a:buFont typeface="Arial" panose="020B0604020202020204" pitchFamily="34" charset="0"/>
                <a:buChar char="•"/>
              </a:pPr>
              <a:r>
                <a:rPr lang="en-US" altLang="zh-TW" dirty="0"/>
                <a:t>Measurement (Book Leverage &amp; Liquidity) :</a:t>
              </a:r>
              <a:br>
                <a:rPr lang="en-US" altLang="zh-TW" dirty="0"/>
              </a:br>
              <a:br>
                <a:rPr lang="en-US" altLang="zh-TW" dirty="0"/>
              </a:br>
              <a:r>
                <a:rPr lang="en-US" altLang="zh-TW" dirty="0"/>
                <a:t>		High Leverage &amp; Low Liquidity </a:t>
              </a:r>
              <a:r>
                <a:rPr lang="en-US" altLang="zh-TW" dirty="0">
                  <a:sym typeface="Wingdings" panose="05000000000000000000" pitchFamily="2" charset="2"/>
                </a:rPr>
                <a:t></a:t>
              </a:r>
              <a:r>
                <a:rPr lang="en-US" altLang="zh-TW" dirty="0"/>
                <a:t> low agency problem </a:t>
              </a:r>
            </a:p>
            <a:p>
              <a:pPr marL="400050" indent="-400050">
                <a:buFont typeface="Arial" panose="020B0604020202020204" pitchFamily="34" charset="0"/>
                <a:buChar char="•"/>
              </a:pPr>
              <a:endParaRPr lang="en-US" altLang="zh-TW" dirty="0"/>
            </a:p>
            <a:p>
              <a:pPr marL="400050" indent="-400050">
                <a:buFont typeface="Arial" panose="020B0604020202020204" pitchFamily="34" charset="0"/>
                <a:buChar char="•"/>
              </a:pPr>
              <a:r>
                <a:rPr lang="en-US" altLang="zh-TW" dirty="0"/>
                <a:t>Assumption : </a:t>
              </a:r>
              <a:br>
                <a:rPr lang="en-US" altLang="zh-TW" dirty="0"/>
              </a:br>
              <a:br>
                <a:rPr lang="en-US" altLang="zh-TW" dirty="0"/>
              </a:br>
              <a:r>
                <a:rPr lang="en-US" altLang="zh-TW" dirty="0"/>
                <a:t>		Less Agency Problem </a:t>
              </a:r>
              <a:r>
                <a:rPr lang="en-US" altLang="zh-TW" dirty="0">
                  <a:sym typeface="Wingdings" panose="05000000000000000000" pitchFamily="2" charset="2"/>
                </a:rPr>
                <a:t></a:t>
              </a:r>
              <a:r>
                <a:rPr lang="en-US" altLang="zh-TW" dirty="0"/>
                <a:t> More favorable return </a:t>
              </a:r>
            </a:p>
            <a:p>
              <a:pPr marL="400050" indent="-400050">
                <a:buFont typeface="Arial" panose="020B0604020202020204" pitchFamily="34" charset="0"/>
                <a:buChar char="•"/>
              </a:pPr>
              <a:endParaRPr lang="en-US" altLang="zh-TW" dirty="0"/>
            </a:p>
            <a:p>
              <a:pPr marL="400050" indent="-400050">
                <a:buFont typeface="Arial" panose="020B0604020202020204" pitchFamily="34" charset="0"/>
                <a:buChar char="•"/>
              </a:pPr>
              <a:r>
                <a:rPr lang="en-US" altLang="zh-TW" dirty="0"/>
                <a:t>Formula : </a:t>
              </a:r>
              <a:br>
                <a:rPr lang="en-US" altLang="zh-TW" dirty="0"/>
              </a:br>
              <a:br>
                <a:rPr lang="en-US" altLang="zh-TW" dirty="0"/>
              </a:br>
              <a:r>
                <a:rPr lang="en-US" altLang="zh-TW" dirty="0"/>
                <a:t> </a:t>
              </a:r>
            </a:p>
            <a:p>
              <a:pPr marL="400050" indent="-400050">
                <a:buFont typeface="Arial" panose="020B0604020202020204" pitchFamily="34" charset="0"/>
                <a:buChar char="•"/>
              </a:pPr>
              <a:r>
                <a:rPr lang="en-US" altLang="zh-TW" dirty="0"/>
                <a:t>Conclusion :  </a:t>
              </a:r>
              <a:br>
                <a:rPr lang="en-US" altLang="zh-TW" dirty="0"/>
              </a:br>
              <a:br>
                <a:rPr lang="en-US" altLang="zh-TW" dirty="0"/>
              </a:br>
              <a:r>
                <a:rPr lang="en-US" altLang="zh-TW" dirty="0"/>
                <a:t>		High Liquidity </a:t>
              </a:r>
              <a:r>
                <a:rPr lang="en-US" altLang="zh-TW" dirty="0">
                  <a:sym typeface="Wingdings" panose="05000000000000000000" pitchFamily="2" charset="2"/>
                </a:rPr>
                <a:t></a:t>
              </a:r>
              <a:r>
                <a:rPr lang="en-US" altLang="zh-TW" dirty="0"/>
                <a:t> low return</a:t>
              </a:r>
              <a:br>
                <a:rPr lang="en-US" altLang="zh-TW" dirty="0"/>
              </a:br>
              <a:r>
                <a:rPr lang="en-US" altLang="zh-TW" dirty="0"/>
                <a:t>		High Leverage </a:t>
              </a:r>
              <a:r>
                <a:rPr lang="en-US" altLang="zh-TW" dirty="0">
                  <a:sym typeface="Wingdings" panose="05000000000000000000" pitchFamily="2" charset="2"/>
                </a:rPr>
                <a:t> Favorable return </a:t>
              </a:r>
              <a:r>
                <a:rPr lang="en-US" altLang="zh-TW" dirty="0"/>
                <a:t>  </a:t>
              </a:r>
            </a:p>
            <a:p>
              <a:pPr marL="400050" indent="-400050">
                <a:buAutoNum type="romanLcPeriod"/>
              </a:pPr>
              <a:endParaRPr lang="en-US" altLang="zh-TW" dirty="0"/>
            </a:p>
          </p:txBody>
        </p:sp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9F89EE7C-7404-4FEB-A7D8-382F768018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94475" y="3996474"/>
              <a:ext cx="2962688" cy="438211"/>
            </a:xfrm>
            <a:prstGeom prst="rect">
              <a:avLst/>
            </a:prstGeom>
          </p:spPr>
        </p:pic>
      </p:grpSp>
      <p:pic>
        <p:nvPicPr>
          <p:cNvPr id="11" name="圖片 10">
            <a:extLst>
              <a:ext uri="{FF2B5EF4-FFF2-40B4-BE49-F238E27FC236}">
                <a16:creationId xmlns:a16="http://schemas.microsoft.com/office/drawing/2014/main" id="{054E4146-5FC4-4713-AAF1-FC878CA32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2065" y="1305341"/>
            <a:ext cx="4307139" cy="4247317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CDD5CBCF-5DC8-402A-B748-F567D06F1F9A}"/>
              </a:ext>
            </a:extLst>
          </p:cNvPr>
          <p:cNvSpPr/>
          <p:nvPr/>
        </p:nvSpPr>
        <p:spPr>
          <a:xfrm>
            <a:off x="9817510" y="3932903"/>
            <a:ext cx="757083" cy="28513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7C3E110-DEC4-4B72-9AEB-6A35B7EA7BA6}"/>
              </a:ext>
            </a:extLst>
          </p:cNvPr>
          <p:cNvSpPr/>
          <p:nvPr/>
        </p:nvSpPr>
        <p:spPr>
          <a:xfrm>
            <a:off x="10953137" y="3534698"/>
            <a:ext cx="757083" cy="28513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17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A21F3A73-6BA3-4811-A8F4-9F7C0DD0AF43}"/>
              </a:ext>
            </a:extLst>
          </p:cNvPr>
          <p:cNvSpPr txBox="1"/>
          <p:nvPr/>
        </p:nvSpPr>
        <p:spPr>
          <a:xfrm>
            <a:off x="1222310" y="354563"/>
            <a:ext cx="1020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3. AM-OC – Positive – AM</a:t>
            </a:r>
            <a:r>
              <a:rPr lang="zh-TW" altLang="en-US" sz="4000" dirty="0"/>
              <a:t> </a:t>
            </a:r>
            <a:r>
              <a:rPr lang="en-US" altLang="zh-TW" sz="4000" dirty="0"/>
              <a:t>(Externality  Control)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2FAE6CC-8039-47B0-8F7C-A4FE5A4DCA1C}"/>
              </a:ext>
            </a:extLst>
          </p:cNvPr>
          <p:cNvSpPr txBox="1"/>
          <p:nvPr/>
        </p:nvSpPr>
        <p:spPr>
          <a:xfrm>
            <a:off x="1143652" y="1731969"/>
            <a:ext cx="9052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altLang="zh-TW" dirty="0"/>
              <a:t>Credit Rating (to avoid financial distress) </a:t>
            </a:r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altLang="zh-TW" dirty="0"/>
              <a:t>Assumption :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		May Cause overact of the market</a:t>
            </a:r>
          </a:p>
          <a:p>
            <a:pPr marL="400050" indent="-4000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altLang="zh-TW" dirty="0"/>
              <a:t>Formula : </a:t>
            </a: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altLang="zh-TW" dirty="0"/>
              <a:t>Conclusion :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		No effect to the previous conclusion 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7B69EC1-A920-422B-8790-1794B148E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045" y="1733313"/>
            <a:ext cx="5229955" cy="339137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4CB9ABE-E2B2-4168-A3EC-D34A8510A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7636" y="4148835"/>
            <a:ext cx="3048425" cy="57158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C9F73935-D975-411A-90D8-43F6477D8F27}"/>
              </a:ext>
            </a:extLst>
          </p:cNvPr>
          <p:cNvSpPr/>
          <p:nvPr/>
        </p:nvSpPr>
        <p:spPr>
          <a:xfrm>
            <a:off x="9788014" y="3776120"/>
            <a:ext cx="757083" cy="28513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6A75E79-2E10-4AFC-A69F-E068D7C79AED}"/>
              </a:ext>
            </a:extLst>
          </p:cNvPr>
          <p:cNvSpPr/>
          <p:nvPr/>
        </p:nvSpPr>
        <p:spPr>
          <a:xfrm>
            <a:off x="10677836" y="3476238"/>
            <a:ext cx="757083" cy="28513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93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A21F3A73-6BA3-4811-A8F4-9F7C0DD0AF43}"/>
              </a:ext>
            </a:extLst>
          </p:cNvPr>
          <p:cNvSpPr txBox="1"/>
          <p:nvPr/>
        </p:nvSpPr>
        <p:spPr>
          <a:xfrm>
            <a:off x="1222310" y="354563"/>
            <a:ext cx="1020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3. AM-OC – Positive – AM</a:t>
            </a:r>
            <a:r>
              <a:rPr lang="zh-TW" altLang="en-US" sz="4000" dirty="0"/>
              <a:t> </a:t>
            </a:r>
            <a:r>
              <a:rPr lang="en-US" altLang="zh-TW" sz="4000" dirty="0"/>
              <a:t>(Externality  Control )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2FAE6CC-8039-47B0-8F7C-A4FE5A4DCA1C}"/>
              </a:ext>
            </a:extLst>
          </p:cNvPr>
          <p:cNvSpPr txBox="1"/>
          <p:nvPr/>
        </p:nvSpPr>
        <p:spPr>
          <a:xfrm>
            <a:off x="1143652" y="1731969"/>
            <a:ext cx="9052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altLang="zh-TW" dirty="0"/>
              <a:t>Non-event characteristic (</a:t>
            </a:r>
            <a:r>
              <a:rPr lang="en-US" altLang="zh-TW" dirty="0" err="1"/>
              <a:t>e.g</a:t>
            </a:r>
            <a:r>
              <a:rPr lang="en-US" altLang="zh-TW" dirty="0"/>
              <a:t> value, growth etc.) </a:t>
            </a:r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altLang="zh-TW" dirty="0"/>
              <a:t>Assumption :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		May have effect on the CAR</a:t>
            </a:r>
          </a:p>
          <a:p>
            <a:pPr marL="400050" indent="-4000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altLang="zh-TW" dirty="0"/>
              <a:t>Formula (FF1993 CAR) :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		Value-weighted industry return </a:t>
            </a:r>
            <a:br>
              <a:rPr lang="en-US" altLang="zh-TW" dirty="0"/>
            </a:br>
            <a:endParaRPr lang="en-US" altLang="zh-TW" dirty="0"/>
          </a:p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altLang="zh-TW" dirty="0"/>
              <a:t>Conclusion :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		No effect to the previous conclusion 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78ADF7F-5C37-44E2-89EA-D4168D963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464" y="1731969"/>
            <a:ext cx="8275891" cy="319374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6B1C74D-CA23-4ACE-9EB6-4472887FF832}"/>
              </a:ext>
            </a:extLst>
          </p:cNvPr>
          <p:cNvSpPr/>
          <p:nvPr/>
        </p:nvSpPr>
        <p:spPr>
          <a:xfrm>
            <a:off x="8632847" y="3476238"/>
            <a:ext cx="589811" cy="28812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D0E8FF-E4E4-4629-882D-6754AE1F3084}"/>
              </a:ext>
            </a:extLst>
          </p:cNvPr>
          <p:cNvSpPr/>
          <p:nvPr/>
        </p:nvSpPr>
        <p:spPr>
          <a:xfrm>
            <a:off x="9488132" y="3190743"/>
            <a:ext cx="589810" cy="28812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1AE57C3-22FC-4876-B066-2BB1B6FBB341}"/>
              </a:ext>
            </a:extLst>
          </p:cNvPr>
          <p:cNvSpPr/>
          <p:nvPr/>
        </p:nvSpPr>
        <p:spPr>
          <a:xfrm>
            <a:off x="10279632" y="3510291"/>
            <a:ext cx="589810" cy="28812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1925DF4-32C3-4F13-8AC6-C17271E8CA75}"/>
              </a:ext>
            </a:extLst>
          </p:cNvPr>
          <p:cNvSpPr/>
          <p:nvPr/>
        </p:nvSpPr>
        <p:spPr>
          <a:xfrm>
            <a:off x="11149790" y="3210407"/>
            <a:ext cx="589810" cy="28812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80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48E581FB-00C8-4313-B7BF-E768A74E3B64}"/>
              </a:ext>
            </a:extLst>
          </p:cNvPr>
          <p:cNvSpPr txBox="1"/>
          <p:nvPr/>
        </p:nvSpPr>
        <p:spPr>
          <a:xfrm>
            <a:off x="1143652" y="1731969"/>
            <a:ext cx="9052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altLang="zh-TW" dirty="0"/>
              <a:t>Measurement (</a:t>
            </a:r>
            <a:r>
              <a:rPr lang="en-US" altLang="zh-TW" dirty="0" err="1"/>
              <a:t>Sorcates</a:t>
            </a:r>
            <a:r>
              <a:rPr lang="en-US" altLang="zh-TW" dirty="0"/>
              <a:t> + KLD status) :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		7 categories</a:t>
            </a:r>
            <a:r>
              <a:rPr lang="zh-TW" altLang="en-US" dirty="0"/>
              <a:t> </a:t>
            </a:r>
            <a:r>
              <a:rPr lang="en-US" altLang="zh-TW" dirty="0"/>
              <a:t>(strength or concern)        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endParaRPr lang="en-US" altLang="zh-TW" dirty="0"/>
          </a:p>
          <a:p>
            <a:pPr marL="400050" indent="-4000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altLang="zh-TW" dirty="0"/>
              <a:t>Assumption (motivation of doing CSR):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		Offsetting CSR Driven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en-US" altLang="zh-TW" dirty="0"/>
              <a:t> Less favorable return</a:t>
            </a:r>
            <a:br>
              <a:rPr lang="en-US" altLang="zh-TW" dirty="0"/>
            </a:br>
            <a:r>
              <a:rPr lang="en-US" altLang="zh-TW" dirty="0"/>
              <a:t>		</a:t>
            </a:r>
          </a:p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altLang="zh-TW" dirty="0"/>
              <a:t>Formula : </a:t>
            </a: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</a:t>
            </a:r>
          </a:p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altLang="zh-TW" dirty="0"/>
              <a:t>Conclusion : 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		 Offsetting CSR Driven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en-US" altLang="zh-TW" dirty="0"/>
              <a:t> More return</a:t>
            </a:r>
            <a:br>
              <a:rPr lang="en-US" altLang="zh-TW" dirty="0"/>
            </a:br>
            <a:r>
              <a:rPr lang="en-US" altLang="zh-TW" dirty="0"/>
              <a:t>		 Agency-motivated CSR </a:t>
            </a:r>
            <a:r>
              <a:rPr lang="en-US" altLang="zh-TW" dirty="0">
                <a:sym typeface="Wingdings" panose="05000000000000000000" pitchFamily="2" charset="2"/>
              </a:rPr>
              <a:t> Less return</a:t>
            </a:r>
            <a:r>
              <a:rPr lang="en-US" altLang="zh-TW" dirty="0"/>
              <a:t>  </a:t>
            </a:r>
          </a:p>
          <a:p>
            <a:pPr marL="400050" indent="-40005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21F3A73-6BA3-4811-A8F4-9F7C0DD0AF43}"/>
              </a:ext>
            </a:extLst>
          </p:cNvPr>
          <p:cNvSpPr txBox="1"/>
          <p:nvPr/>
        </p:nvSpPr>
        <p:spPr>
          <a:xfrm>
            <a:off x="1222310" y="354563"/>
            <a:ext cx="1020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3. AM-OC – Positive – OC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42FF9BF5-8C41-44A8-961A-18ED629E0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831" y="4399825"/>
            <a:ext cx="2606115" cy="551883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36A0320F-2D62-457D-BE92-B9ADBB349C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7016" y="1399892"/>
            <a:ext cx="2600688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940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48E581FB-00C8-4313-B7BF-E768A74E3B64}"/>
              </a:ext>
            </a:extLst>
          </p:cNvPr>
          <p:cNvSpPr txBox="1"/>
          <p:nvPr/>
        </p:nvSpPr>
        <p:spPr>
          <a:xfrm>
            <a:off x="1143652" y="1731969"/>
            <a:ext cx="9052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altLang="zh-TW" dirty="0"/>
              <a:t>Measurement (</a:t>
            </a:r>
            <a:r>
              <a:rPr lang="en-US" altLang="zh-TW" dirty="0" err="1"/>
              <a:t>Sorcates</a:t>
            </a:r>
            <a:r>
              <a:rPr lang="en-US" altLang="zh-TW" dirty="0"/>
              <a:t> + KLD status) :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		7 categories </a:t>
            </a:r>
          </a:p>
          <a:p>
            <a:pPr marL="400050" indent="-4000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altLang="zh-TW" dirty="0"/>
              <a:t>Assumption (motivation of doing CSR):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		</a:t>
            </a:r>
            <a:r>
              <a:rPr lang="en-US" altLang="zh-TW" dirty="0">
                <a:solidFill>
                  <a:srgbClr val="FF0000"/>
                </a:solidFill>
              </a:rPr>
              <a:t>Offsetting CSR Driven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zh-TW" dirty="0">
                <a:solidFill>
                  <a:srgbClr val="FF0000"/>
                </a:solidFill>
              </a:rPr>
              <a:t> Less favorable return</a:t>
            </a:r>
            <a:br>
              <a:rPr lang="en-US" altLang="zh-TW" dirty="0"/>
            </a:br>
            <a:r>
              <a:rPr lang="en-US" altLang="zh-TW" dirty="0"/>
              <a:t>		</a:t>
            </a:r>
          </a:p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altLang="zh-TW" dirty="0"/>
              <a:t>Formula : </a:t>
            </a: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</a:t>
            </a:r>
          </a:p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altLang="zh-TW" dirty="0"/>
              <a:t>Conclusion : 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		 Offsetting CSR Driven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en-US" altLang="zh-TW" dirty="0"/>
              <a:t> More return</a:t>
            </a:r>
            <a:br>
              <a:rPr lang="en-US" altLang="zh-TW" dirty="0"/>
            </a:br>
            <a:r>
              <a:rPr lang="en-US" altLang="zh-TW" dirty="0"/>
              <a:t>		 </a:t>
            </a:r>
            <a:r>
              <a:rPr lang="en-US" altLang="zh-TW" dirty="0">
                <a:solidFill>
                  <a:srgbClr val="FF0000"/>
                </a:solidFill>
              </a:rPr>
              <a:t>Agency-motivated CSR 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 Less return</a:t>
            </a:r>
            <a:r>
              <a:rPr lang="en-US" altLang="zh-TW" dirty="0">
                <a:solidFill>
                  <a:srgbClr val="FF0000"/>
                </a:solidFill>
              </a:rPr>
              <a:t>   </a:t>
            </a:r>
          </a:p>
          <a:p>
            <a:pPr marL="400050" indent="-40005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21F3A73-6BA3-4811-A8F4-9F7C0DD0AF43}"/>
              </a:ext>
            </a:extLst>
          </p:cNvPr>
          <p:cNvSpPr txBox="1"/>
          <p:nvPr/>
        </p:nvSpPr>
        <p:spPr>
          <a:xfrm>
            <a:off x="1222310" y="354563"/>
            <a:ext cx="1020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3. AM-OC – Positive – OC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42FF9BF5-8C41-44A8-961A-18ED629E0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831" y="4399825"/>
            <a:ext cx="2606115" cy="55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724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48E581FB-00C8-4313-B7BF-E768A74E3B64}"/>
              </a:ext>
            </a:extLst>
          </p:cNvPr>
          <p:cNvSpPr txBox="1"/>
          <p:nvPr/>
        </p:nvSpPr>
        <p:spPr>
          <a:xfrm>
            <a:off x="1143652" y="1731969"/>
            <a:ext cx="9052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altLang="zh-TW" dirty="0"/>
              <a:t>Measurement (KLD status) :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		7 categories </a:t>
            </a:r>
          </a:p>
          <a:p>
            <a:pPr marL="400050" indent="-4000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altLang="zh-TW" dirty="0"/>
              <a:t>Assumption (motivation of doing CSR):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		Offsetting CSR Driven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en-US" altLang="zh-TW" dirty="0"/>
              <a:t> Less favorable return</a:t>
            </a:r>
            <a:br>
              <a:rPr lang="en-US" altLang="zh-TW" dirty="0"/>
            </a:br>
            <a:r>
              <a:rPr lang="en-US" altLang="zh-TW" dirty="0"/>
              <a:t>		</a:t>
            </a:r>
          </a:p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altLang="zh-TW" dirty="0"/>
              <a:t>Formula : </a:t>
            </a: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</a:t>
            </a:r>
          </a:p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altLang="zh-TW" dirty="0"/>
              <a:t>Conclusion : 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		 Offsetting CSR Driven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en-US" altLang="zh-TW" dirty="0"/>
              <a:t> More return</a:t>
            </a:r>
            <a:br>
              <a:rPr lang="en-US" altLang="zh-TW" dirty="0"/>
            </a:br>
            <a:r>
              <a:rPr lang="en-US" altLang="zh-TW" dirty="0"/>
              <a:t>		 Agency-motivated CSR </a:t>
            </a:r>
            <a:r>
              <a:rPr lang="en-US" altLang="zh-TW" dirty="0">
                <a:sym typeface="Wingdings" panose="05000000000000000000" pitchFamily="2" charset="2"/>
              </a:rPr>
              <a:t> Less return</a:t>
            </a:r>
            <a:r>
              <a:rPr lang="en-US" altLang="zh-TW" dirty="0"/>
              <a:t>   </a:t>
            </a:r>
          </a:p>
          <a:p>
            <a:pPr marL="400050" indent="-40005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21F3A73-6BA3-4811-A8F4-9F7C0DD0AF43}"/>
              </a:ext>
            </a:extLst>
          </p:cNvPr>
          <p:cNvSpPr txBox="1"/>
          <p:nvPr/>
        </p:nvSpPr>
        <p:spPr>
          <a:xfrm>
            <a:off x="1222310" y="354563"/>
            <a:ext cx="1020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3. AM-OC – Positive – OC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42FF9BF5-8C41-44A8-961A-18ED629E0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831" y="4399825"/>
            <a:ext cx="2606115" cy="551883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65EC2E32-4C96-4070-86E0-5D21D9E5C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7831" y="1641960"/>
            <a:ext cx="9925082" cy="4418752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56A167C7-FC17-49CA-B278-74D4730DFCB7}"/>
              </a:ext>
            </a:extLst>
          </p:cNvPr>
          <p:cNvSpPr/>
          <p:nvPr/>
        </p:nvSpPr>
        <p:spPr>
          <a:xfrm>
            <a:off x="4425857" y="2968357"/>
            <a:ext cx="589811" cy="28812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0009504-B121-4BF1-9D08-9116D1090DB1}"/>
              </a:ext>
            </a:extLst>
          </p:cNvPr>
          <p:cNvSpPr/>
          <p:nvPr/>
        </p:nvSpPr>
        <p:spPr>
          <a:xfrm>
            <a:off x="7046159" y="3700862"/>
            <a:ext cx="589811" cy="28812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9710ADF-A88A-4618-B701-3501FF3F477B}"/>
              </a:ext>
            </a:extLst>
          </p:cNvPr>
          <p:cNvSpPr/>
          <p:nvPr/>
        </p:nvSpPr>
        <p:spPr>
          <a:xfrm>
            <a:off x="8491507" y="4044991"/>
            <a:ext cx="589811" cy="28812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5D2D946-02BF-409F-9435-DD409BDA5466}"/>
              </a:ext>
            </a:extLst>
          </p:cNvPr>
          <p:cNvSpPr/>
          <p:nvPr/>
        </p:nvSpPr>
        <p:spPr>
          <a:xfrm>
            <a:off x="9951524" y="4418275"/>
            <a:ext cx="589811" cy="28812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AC9CEA4-4CC3-4BAA-9084-91FC5E024882}"/>
              </a:ext>
            </a:extLst>
          </p:cNvPr>
          <p:cNvSpPr/>
          <p:nvPr/>
        </p:nvSpPr>
        <p:spPr>
          <a:xfrm>
            <a:off x="4425858" y="2600473"/>
            <a:ext cx="687212" cy="28812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5C8B5A1-0B67-4E3E-A12F-05B8DF077998}"/>
              </a:ext>
            </a:extLst>
          </p:cNvPr>
          <p:cNvSpPr/>
          <p:nvPr/>
        </p:nvSpPr>
        <p:spPr>
          <a:xfrm>
            <a:off x="8491507" y="2600473"/>
            <a:ext cx="687212" cy="29321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06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A21F3A73-6BA3-4811-A8F4-9F7C0DD0AF43}"/>
              </a:ext>
            </a:extLst>
          </p:cNvPr>
          <p:cNvSpPr txBox="1"/>
          <p:nvPr/>
        </p:nvSpPr>
        <p:spPr>
          <a:xfrm>
            <a:off x="1222310" y="354563"/>
            <a:ext cx="1020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3. AM-OC – Positive – OC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42FF9BF5-8C41-44A8-961A-18ED629E0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831" y="4399825"/>
            <a:ext cx="2606115" cy="55188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C2120B0-3D78-4028-8DC3-C43CD4E82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821" y="1632533"/>
            <a:ext cx="9925082" cy="4418752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546FD4C3-EB5A-446D-9F26-EDF433496752}"/>
              </a:ext>
            </a:extLst>
          </p:cNvPr>
          <p:cNvSpPr/>
          <p:nvPr/>
        </p:nvSpPr>
        <p:spPr>
          <a:xfrm>
            <a:off x="3718848" y="2591046"/>
            <a:ext cx="687212" cy="28812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0FA7A96-FEBC-4337-86F7-077F2360A74F}"/>
              </a:ext>
            </a:extLst>
          </p:cNvPr>
          <p:cNvSpPr/>
          <p:nvPr/>
        </p:nvSpPr>
        <p:spPr>
          <a:xfrm>
            <a:off x="7784497" y="2591046"/>
            <a:ext cx="687212" cy="29321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835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48E581FB-00C8-4313-B7BF-E768A74E3B64}"/>
              </a:ext>
            </a:extLst>
          </p:cNvPr>
          <p:cNvSpPr txBox="1"/>
          <p:nvPr/>
        </p:nvSpPr>
        <p:spPr>
          <a:xfrm>
            <a:off x="1143652" y="1731969"/>
            <a:ext cx="9052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altLang="zh-TW" dirty="0"/>
              <a:t>Interpretation (Intercept ):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		</a:t>
            </a:r>
            <a:r>
              <a:rPr lang="en-US" altLang="zh-TW" dirty="0">
                <a:solidFill>
                  <a:srgbClr val="FF0000"/>
                </a:solidFill>
              </a:rPr>
              <a:t>community and environment </a:t>
            </a:r>
            <a:r>
              <a:rPr lang="en-US" altLang="zh-TW" dirty="0"/>
              <a:t>issue areas concerning firms in which agency 				problems are more likely to be present</a:t>
            </a:r>
          </a:p>
          <a:p>
            <a:pPr marL="400050" indent="-4000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altLang="zh-TW" dirty="0"/>
              <a:t>Conclusion : </a:t>
            </a:r>
            <a:br>
              <a:rPr lang="en-US" altLang="zh-TW" dirty="0"/>
            </a:br>
            <a:r>
              <a:rPr lang="en-US" altLang="zh-TW" dirty="0"/>
              <a:t>		</a:t>
            </a:r>
            <a:br>
              <a:rPr lang="en-US" altLang="zh-TW" dirty="0"/>
            </a:br>
            <a:r>
              <a:rPr lang="en-US" altLang="zh-TW" dirty="0"/>
              <a:t>		investors distinguish between </a:t>
            </a:r>
            <a:br>
              <a:rPr lang="en-US" altLang="zh-TW" dirty="0"/>
            </a:br>
            <a:r>
              <a:rPr lang="en-US" altLang="zh-TW" dirty="0"/>
              <a:t>		positive news about CSR—more likely to be the 	result of a </a:t>
            </a:r>
            <a:r>
              <a:rPr lang="en-US" altLang="zh-TW" dirty="0">
                <a:solidFill>
                  <a:srgbClr val="FF0000"/>
                </a:solidFill>
              </a:rPr>
              <a:t>firm's desire </a:t>
            </a:r>
            <a:r>
              <a:rPr lang="en-US" altLang="zh-TW" dirty="0"/>
              <a:t>to offset 			prior corporate irresponsibility—and positive CSR news more likely to be the result 		of </a:t>
            </a:r>
            <a:r>
              <a:rPr lang="en-US" altLang="zh-TW" dirty="0">
                <a:solidFill>
                  <a:srgbClr val="FF0000"/>
                </a:solidFill>
              </a:rPr>
              <a:t>agency problems</a:t>
            </a:r>
            <a:r>
              <a:rPr lang="en-US" altLang="zh-TW" dirty="0"/>
              <a:t>.</a:t>
            </a:r>
            <a:br>
              <a:rPr lang="en-US" altLang="zh-TW" dirty="0"/>
            </a:br>
            <a:endParaRPr lang="en-US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21F3A73-6BA3-4811-A8F4-9F7C0DD0AF43}"/>
              </a:ext>
            </a:extLst>
          </p:cNvPr>
          <p:cNvSpPr txBox="1"/>
          <p:nvPr/>
        </p:nvSpPr>
        <p:spPr>
          <a:xfrm>
            <a:off x="1222309" y="354563"/>
            <a:ext cx="10532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3. AM-OC – Positive – OC (with Agency Problem)</a:t>
            </a:r>
          </a:p>
        </p:txBody>
      </p:sp>
    </p:spTree>
    <p:extLst>
      <p:ext uri="{BB962C8B-B14F-4D97-AF65-F5344CB8AC3E}">
        <p14:creationId xmlns:p14="http://schemas.microsoft.com/office/powerpoint/2010/main" val="2463996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48E581FB-00C8-4313-B7BF-E768A74E3B64}"/>
              </a:ext>
            </a:extLst>
          </p:cNvPr>
          <p:cNvSpPr txBox="1"/>
          <p:nvPr/>
        </p:nvSpPr>
        <p:spPr>
          <a:xfrm>
            <a:off x="1143652" y="1731969"/>
            <a:ext cx="9052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altLang="zh-TW" dirty="0"/>
              <a:t>Externality (Firm Size)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		</a:t>
            </a:r>
          </a:p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altLang="zh-TW" dirty="0"/>
              <a:t>Formula : </a:t>
            </a: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altLang="zh-TW" dirty="0"/>
              <a:t>Conclusion :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		no effect </a:t>
            </a:r>
            <a:r>
              <a:rPr lang="en-US" altLang="zh-TW" dirty="0">
                <a:sym typeface="Wingdings" panose="05000000000000000000" pitchFamily="2" charset="2"/>
              </a:rPr>
              <a:t> CSR generates a more positive stock</a:t>
            </a: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>
                <a:sym typeface="Wingdings" panose="05000000000000000000" pitchFamily="2" charset="2"/>
              </a:rPr>
              <a:t>         market reaction independent of whether a firm is small or</a:t>
            </a: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>
                <a:sym typeface="Wingdings" panose="05000000000000000000" pitchFamily="2" charset="2"/>
              </a:rPr>
              <a:t>         large</a:t>
            </a: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>
                <a:sym typeface="Wingdings" panose="05000000000000000000" pitchFamily="2" charset="2"/>
              </a:rPr>
              <a:t>		</a:t>
            </a: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>
                <a:sym typeface="Wingdings" panose="05000000000000000000" pitchFamily="2" charset="2"/>
              </a:rPr>
              <a:t>		Agency-motivated CSR  phenomenon of large firm (excluding small firm)</a:t>
            </a: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>
                <a:sym typeface="Wingdings" panose="05000000000000000000" pitchFamily="2" charset="2"/>
              </a:rPr>
              <a:t>		 </a:t>
            </a:r>
            <a:br>
              <a:rPr lang="en-US" altLang="zh-TW" dirty="0"/>
            </a:br>
            <a:endParaRPr lang="en-US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21F3A73-6BA3-4811-A8F4-9F7C0DD0AF43}"/>
              </a:ext>
            </a:extLst>
          </p:cNvPr>
          <p:cNvSpPr txBox="1"/>
          <p:nvPr/>
        </p:nvSpPr>
        <p:spPr>
          <a:xfrm>
            <a:off x="1222309" y="354563"/>
            <a:ext cx="10532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3. AM-OC – Positive – OC (Externality  Control)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281FB9F-A1DD-4449-9A3D-AB32199C9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604" y="3028494"/>
            <a:ext cx="3596952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65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10FA878-13C9-4901-9AEB-839D01D15D84}"/>
              </a:ext>
            </a:extLst>
          </p:cNvPr>
          <p:cNvSpPr txBox="1"/>
          <p:nvPr/>
        </p:nvSpPr>
        <p:spPr>
          <a:xfrm>
            <a:off x="2839616" y="503853"/>
            <a:ext cx="65127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/>
              <a:t>Outline</a:t>
            </a:r>
            <a:endParaRPr lang="zh-TW" altLang="en-US" sz="4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946638D-541B-4B1A-B740-3A355D24F65D}"/>
              </a:ext>
            </a:extLst>
          </p:cNvPr>
          <p:cNvSpPr txBox="1"/>
          <p:nvPr/>
        </p:nvSpPr>
        <p:spPr>
          <a:xfrm>
            <a:off x="1645299" y="1866121"/>
            <a:ext cx="51380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solidFill>
                  <a:srgbClr val="FF0000"/>
                </a:solidFill>
              </a:rPr>
              <a:t>Data</a:t>
            </a:r>
            <a:r>
              <a:rPr lang="zh-TW" altLang="en-US" dirty="0">
                <a:solidFill>
                  <a:srgbClr val="FF0000"/>
                </a:solidFill>
              </a:rPr>
              <a:t>：</a:t>
            </a:r>
            <a:r>
              <a:rPr lang="en-US" altLang="zh-TW" dirty="0">
                <a:solidFill>
                  <a:srgbClr val="FF0000"/>
                </a:solidFill>
              </a:rPr>
              <a:t>KLD</a:t>
            </a:r>
            <a:br>
              <a:rPr lang="en-US" altLang="zh-TW" dirty="0"/>
            </a:b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Event study methodology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A.   Regression against CAR</a:t>
            </a:r>
            <a:br>
              <a:rPr lang="en-US" altLang="zh-TW" dirty="0"/>
            </a:br>
            <a:r>
              <a:rPr lang="en-US" altLang="zh-TW" dirty="0"/>
              <a:t>B.   Controlling explicitly  </a:t>
            </a:r>
            <a:br>
              <a:rPr lang="en-US" altLang="zh-TW" dirty="0"/>
            </a:br>
            <a:r>
              <a:rPr lang="en-US" altLang="zh-TW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Analysis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A.   Overall event </a:t>
            </a:r>
            <a:br>
              <a:rPr lang="en-US" altLang="zh-TW" dirty="0"/>
            </a:br>
            <a:r>
              <a:rPr lang="en-US" altLang="zh-TW" dirty="0"/>
              <a:t>B.   Agency-motivated and offsetting CSR</a:t>
            </a:r>
            <a:br>
              <a:rPr lang="en-US" altLang="zh-TW" dirty="0"/>
            </a:br>
            <a:r>
              <a:rPr lang="en-US" altLang="zh-TW" dirty="0"/>
              <a:t>C.   Textual Analysis</a:t>
            </a:r>
          </a:p>
        </p:txBody>
      </p:sp>
    </p:spTree>
    <p:extLst>
      <p:ext uri="{BB962C8B-B14F-4D97-AF65-F5344CB8AC3E}">
        <p14:creationId xmlns:p14="http://schemas.microsoft.com/office/powerpoint/2010/main" val="1831403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A21F3A73-6BA3-4811-A8F4-9F7C0DD0AF43}"/>
              </a:ext>
            </a:extLst>
          </p:cNvPr>
          <p:cNvSpPr txBox="1"/>
          <p:nvPr/>
        </p:nvSpPr>
        <p:spPr>
          <a:xfrm>
            <a:off x="1222310" y="354563"/>
            <a:ext cx="1020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3. AM-OC – Positive – OC (Externality  Control)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7AAD181-1FC6-4C9A-859B-AA7560064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400" y="1342465"/>
            <a:ext cx="9867600" cy="482714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9328B8D4-A68A-4EEA-A1E1-53433DC4291A}"/>
              </a:ext>
            </a:extLst>
          </p:cNvPr>
          <p:cNvSpPr/>
          <p:nvPr/>
        </p:nvSpPr>
        <p:spPr>
          <a:xfrm>
            <a:off x="3847071" y="2308481"/>
            <a:ext cx="589811" cy="28812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7DB1CA3-2C1F-4344-AA94-DCBCD03E992F}"/>
              </a:ext>
            </a:extLst>
          </p:cNvPr>
          <p:cNvSpPr/>
          <p:nvPr/>
        </p:nvSpPr>
        <p:spPr>
          <a:xfrm>
            <a:off x="7892741" y="2308481"/>
            <a:ext cx="589811" cy="28812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1DD3803-9DDA-47B2-9170-C3AE48FF2D27}"/>
              </a:ext>
            </a:extLst>
          </p:cNvPr>
          <p:cNvSpPr/>
          <p:nvPr/>
        </p:nvSpPr>
        <p:spPr>
          <a:xfrm>
            <a:off x="9346043" y="4845860"/>
            <a:ext cx="589811" cy="28812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48E581FB-00C8-4313-B7BF-E768A74E3B64}"/>
              </a:ext>
            </a:extLst>
          </p:cNvPr>
          <p:cNvSpPr txBox="1"/>
          <p:nvPr/>
        </p:nvSpPr>
        <p:spPr>
          <a:xfrm>
            <a:off x="1143652" y="1731969"/>
            <a:ext cx="9052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altLang="zh-TW" dirty="0"/>
              <a:t>Assumption :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		firms sometimes offset weaknesses in one of KLD's issue</a:t>
            </a:r>
            <a:br>
              <a:rPr lang="en-US" altLang="zh-TW" dirty="0"/>
            </a:br>
            <a:r>
              <a:rPr lang="en-US" altLang="zh-TW" dirty="0"/>
              <a:t>		areas with subsequent strengths in others.</a:t>
            </a:r>
            <a:br>
              <a:rPr lang="en-US" altLang="zh-TW" dirty="0">
                <a:solidFill>
                  <a:srgbClr val="242021"/>
                </a:solidFill>
                <a:latin typeface="AdvOT863180fb"/>
              </a:rPr>
            </a:br>
            <a:endParaRPr lang="en-US" altLang="zh-TW" sz="1800" b="0" i="0" dirty="0">
              <a:solidFill>
                <a:srgbClr val="242021"/>
              </a:solidFill>
              <a:effectLst/>
              <a:latin typeface="AdvOT863180fb"/>
            </a:endParaRPr>
          </a:p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242021"/>
                </a:solidFill>
                <a:latin typeface="AdvOT863180fb"/>
              </a:rPr>
              <a:t>Formula : </a:t>
            </a:r>
          </a:p>
          <a:p>
            <a:r>
              <a:rPr lang="en-US" altLang="zh-TW" dirty="0">
                <a:solidFill>
                  <a:srgbClr val="242021"/>
                </a:solidFill>
                <a:latin typeface="AdvOT863180fb"/>
              </a:rPr>
              <a:t>		</a:t>
            </a:r>
            <a:r>
              <a:rPr lang="en-US" altLang="zh-TW" dirty="0"/>
              <a:t> </a:t>
            </a:r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altLang="zh-TW" dirty="0"/>
              <a:t>Conclusion : </a:t>
            </a:r>
            <a:br>
              <a:rPr lang="en-US" altLang="zh-TW" dirty="0"/>
            </a:br>
            <a:r>
              <a:rPr lang="en-US" altLang="zh-TW" dirty="0"/>
              <a:t>		</a:t>
            </a:r>
            <a:br>
              <a:rPr lang="en-US" altLang="zh-TW" dirty="0"/>
            </a:br>
            <a:r>
              <a:rPr lang="en-US" altLang="zh-TW" dirty="0"/>
              <a:t>		True in area (human rights), but mainly firms may focus on the specific area 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21F3A73-6BA3-4811-A8F4-9F7C0DD0AF43}"/>
              </a:ext>
            </a:extLst>
          </p:cNvPr>
          <p:cNvSpPr txBox="1"/>
          <p:nvPr/>
        </p:nvSpPr>
        <p:spPr>
          <a:xfrm>
            <a:off x="1222309" y="354563"/>
            <a:ext cx="10532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3. AM-OC – Positive – OC (subsequent strength)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E89D9E5-4786-44F7-95A5-D62E701B8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806" y="3429000"/>
            <a:ext cx="4496427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384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D032360-F045-4A27-A604-5DC8F206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021" y="1136825"/>
            <a:ext cx="11031489" cy="501084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21F3A73-6BA3-4811-A8F4-9F7C0DD0AF43}"/>
              </a:ext>
            </a:extLst>
          </p:cNvPr>
          <p:cNvSpPr txBox="1"/>
          <p:nvPr/>
        </p:nvSpPr>
        <p:spPr>
          <a:xfrm>
            <a:off x="1222309" y="354563"/>
            <a:ext cx="10532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3. AM-OC – Positive – OC (subsequent strength)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AE358EE-9969-40CE-A9B9-87B3EA448935}"/>
              </a:ext>
            </a:extLst>
          </p:cNvPr>
          <p:cNvSpPr/>
          <p:nvPr/>
        </p:nvSpPr>
        <p:spPr>
          <a:xfrm>
            <a:off x="9714271" y="3814916"/>
            <a:ext cx="757084" cy="26547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20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12C0BE8-9910-4DF8-A9C4-A75FC3482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792" y="1369925"/>
            <a:ext cx="4307745" cy="426710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48E581FB-00C8-4313-B7BF-E768A74E3B64}"/>
              </a:ext>
            </a:extLst>
          </p:cNvPr>
          <p:cNvSpPr txBox="1"/>
          <p:nvPr/>
        </p:nvSpPr>
        <p:spPr>
          <a:xfrm>
            <a:off x="1143652" y="1731969"/>
            <a:ext cx="9052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  Formula : </a:t>
            </a:r>
          </a:p>
          <a:p>
            <a:r>
              <a:rPr lang="en-US" altLang="zh-TW" dirty="0">
                <a:solidFill>
                  <a:srgbClr val="242021"/>
                </a:solidFill>
                <a:latin typeface="AdvOT863180fb"/>
              </a:rPr>
              <a:t>		</a:t>
            </a:r>
            <a:r>
              <a:rPr lang="en-US" altLang="zh-TW" dirty="0"/>
              <a:t> </a:t>
            </a:r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altLang="zh-TW" dirty="0"/>
              <a:t>Conclusion : </a:t>
            </a:r>
            <a:br>
              <a:rPr lang="en-US" altLang="zh-TW" dirty="0"/>
            </a:br>
            <a:r>
              <a:rPr lang="en-US" altLang="zh-TW" dirty="0"/>
              <a:t>		</a:t>
            </a:r>
            <a:br>
              <a:rPr lang="en-US" altLang="zh-TW" dirty="0"/>
            </a:br>
            <a:r>
              <a:rPr lang="en-US" altLang="zh-TW" dirty="0"/>
              <a:t>		</a:t>
            </a:r>
            <a: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  <a:t>investors regard companies with higher cash reserves</a:t>
            </a:r>
            <a:b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</a:br>
            <a: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  <a:t>		as being in a better position to shoulder the negative </a:t>
            </a:r>
            <a:b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</a:br>
            <a: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  <a:t>		cashflow implications of negative events</a:t>
            </a:r>
            <a:r>
              <a:rPr lang="en-US" altLang="zh-TW" dirty="0"/>
              <a:t>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		 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21F3A73-6BA3-4811-A8F4-9F7C0DD0AF43}"/>
              </a:ext>
            </a:extLst>
          </p:cNvPr>
          <p:cNvSpPr txBox="1"/>
          <p:nvPr/>
        </p:nvSpPr>
        <p:spPr>
          <a:xfrm>
            <a:off x="1222309" y="354563"/>
            <a:ext cx="10532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3. AM-OC –Negative–AM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0F8E799-D0DE-47CC-955F-693C8D716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1246" y="2200440"/>
            <a:ext cx="4544857" cy="56439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7E791EC-4113-4F5C-A86C-1BAADD49ADFB}"/>
              </a:ext>
            </a:extLst>
          </p:cNvPr>
          <p:cNvSpPr/>
          <p:nvPr/>
        </p:nvSpPr>
        <p:spPr>
          <a:xfrm>
            <a:off x="10707328" y="3573196"/>
            <a:ext cx="635925" cy="28104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02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A77E3BF5-7219-4785-A3A3-8D830BA34BBE}"/>
              </a:ext>
            </a:extLst>
          </p:cNvPr>
          <p:cNvSpPr txBox="1"/>
          <p:nvPr/>
        </p:nvSpPr>
        <p:spPr>
          <a:xfrm>
            <a:off x="1143652" y="1731969"/>
            <a:ext cx="9052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242021"/>
                </a:solidFill>
                <a:latin typeface="AdvOT863180fb"/>
              </a:rPr>
              <a:t>  </a:t>
            </a:r>
            <a:r>
              <a:rPr lang="en-US" altLang="zh-TW" dirty="0"/>
              <a:t>Formula : </a:t>
            </a:r>
          </a:p>
          <a:p>
            <a:r>
              <a:rPr lang="en-US" altLang="zh-TW" dirty="0">
                <a:solidFill>
                  <a:srgbClr val="242021"/>
                </a:solidFill>
                <a:latin typeface="AdvOT863180fb"/>
              </a:rPr>
              <a:t>		</a:t>
            </a:r>
            <a:r>
              <a:rPr lang="en-US" altLang="zh-TW" dirty="0"/>
              <a:t> </a:t>
            </a:r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altLang="zh-TW" dirty="0"/>
              <a:t>Conclusion : </a:t>
            </a:r>
            <a:br>
              <a:rPr lang="en-US" altLang="zh-TW" dirty="0"/>
            </a:br>
            <a:r>
              <a:rPr lang="en-US" altLang="zh-TW" dirty="0"/>
              <a:t>		</a:t>
            </a:r>
            <a:br>
              <a:rPr lang="en-US" altLang="zh-TW" dirty="0"/>
            </a:br>
            <a:r>
              <a:rPr lang="en-US" altLang="zh-TW" dirty="0"/>
              <a:t>		Firms with high credit ratings tend to suffer </a:t>
            </a:r>
            <a:br>
              <a:rPr lang="en-US" altLang="zh-TW" dirty="0"/>
            </a:br>
            <a:r>
              <a:rPr lang="en-US" altLang="zh-TW" dirty="0"/>
              <a:t>		stronger shock from negative events. </a:t>
            </a:r>
            <a:br>
              <a:rPr lang="en-US" altLang="zh-TW" dirty="0"/>
            </a:br>
            <a:r>
              <a:rPr lang="en-US" altLang="zh-TW" dirty="0"/>
              <a:t>		</a:t>
            </a:r>
            <a:br>
              <a:rPr lang="en-US" altLang="zh-TW" dirty="0"/>
            </a:br>
            <a:r>
              <a:rPr lang="en-US" altLang="zh-TW" dirty="0"/>
              <a:t>		Consistent with previous conclusion (Larger firms should take on more 			   		responsibility)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1576C22-6E29-4B01-8510-7B63D442D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285" y="2125043"/>
            <a:ext cx="3276823" cy="65748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3E4093A1-E029-429A-ABFA-281B4DFD47A4}"/>
              </a:ext>
            </a:extLst>
          </p:cNvPr>
          <p:cNvSpPr txBox="1"/>
          <p:nvPr/>
        </p:nvSpPr>
        <p:spPr>
          <a:xfrm>
            <a:off x="1222309" y="354563"/>
            <a:ext cx="10532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3. AM-OC –Negative–AM</a:t>
            </a:r>
          </a:p>
        </p:txBody>
      </p:sp>
    </p:spTree>
    <p:extLst>
      <p:ext uri="{BB962C8B-B14F-4D97-AF65-F5344CB8AC3E}">
        <p14:creationId xmlns:p14="http://schemas.microsoft.com/office/powerpoint/2010/main" val="454716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A77E3BF5-7219-4785-A3A3-8D830BA34BBE}"/>
              </a:ext>
            </a:extLst>
          </p:cNvPr>
          <p:cNvSpPr txBox="1"/>
          <p:nvPr/>
        </p:nvSpPr>
        <p:spPr>
          <a:xfrm>
            <a:off x="1143652" y="1731969"/>
            <a:ext cx="9052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242021"/>
                </a:solidFill>
                <a:latin typeface="AdvOT863180fb"/>
              </a:rPr>
              <a:t>  </a:t>
            </a:r>
            <a:r>
              <a:rPr lang="en-US" altLang="zh-TW" dirty="0"/>
              <a:t>Formula : </a:t>
            </a:r>
          </a:p>
          <a:p>
            <a:r>
              <a:rPr lang="en-US" altLang="zh-TW" dirty="0">
                <a:solidFill>
                  <a:srgbClr val="242021"/>
                </a:solidFill>
                <a:latin typeface="AdvOT863180fb"/>
              </a:rPr>
              <a:t>		</a:t>
            </a:r>
            <a:r>
              <a:rPr lang="en-US" altLang="zh-TW" dirty="0"/>
              <a:t> </a:t>
            </a:r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altLang="zh-TW" dirty="0"/>
              <a:t>Conclusion : </a:t>
            </a:r>
            <a:br>
              <a:rPr lang="en-US" altLang="zh-TW" dirty="0"/>
            </a:br>
            <a:r>
              <a:rPr lang="en-US" altLang="zh-TW" dirty="0"/>
              <a:t>		</a:t>
            </a:r>
            <a:br>
              <a:rPr lang="en-US" altLang="zh-TW" dirty="0"/>
            </a:br>
            <a:r>
              <a:rPr lang="en-US" altLang="zh-TW" dirty="0"/>
              <a:t>		Firms with high credit ratings tend to suffer </a:t>
            </a:r>
            <a:br>
              <a:rPr lang="en-US" altLang="zh-TW" dirty="0"/>
            </a:br>
            <a:r>
              <a:rPr lang="en-US" altLang="zh-TW" dirty="0"/>
              <a:t>		stronger shock from negative events. </a:t>
            </a:r>
            <a:br>
              <a:rPr lang="en-US" altLang="zh-TW" dirty="0"/>
            </a:br>
            <a:r>
              <a:rPr lang="en-US" altLang="zh-TW" dirty="0"/>
              <a:t>		</a:t>
            </a:r>
            <a:br>
              <a:rPr lang="en-US" altLang="zh-TW" dirty="0"/>
            </a:br>
            <a:r>
              <a:rPr lang="en-US" altLang="zh-TW" dirty="0"/>
              <a:t>		Larger firms should take on more responsibility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1576C22-6E29-4B01-8510-7B63D442D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285" y="2125043"/>
            <a:ext cx="3276823" cy="65748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3629454A-EEFC-4044-882F-BB1685A5A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294" y="1863850"/>
            <a:ext cx="10038944" cy="344557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C7B3A969-1CB9-4BCE-B74B-46D667172D13}"/>
              </a:ext>
            </a:extLst>
          </p:cNvPr>
          <p:cNvSpPr/>
          <p:nvPr/>
        </p:nvSpPr>
        <p:spPr>
          <a:xfrm>
            <a:off x="5279924" y="4172174"/>
            <a:ext cx="6017342" cy="25234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031FB1-D31F-4BA7-BA05-261B2FB33F27}"/>
              </a:ext>
            </a:extLst>
          </p:cNvPr>
          <p:cNvSpPr txBox="1"/>
          <p:nvPr/>
        </p:nvSpPr>
        <p:spPr>
          <a:xfrm>
            <a:off x="1222309" y="354563"/>
            <a:ext cx="10532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3. AM-OC –Negative–AM</a:t>
            </a:r>
          </a:p>
        </p:txBody>
      </p:sp>
    </p:spTree>
    <p:extLst>
      <p:ext uri="{BB962C8B-B14F-4D97-AF65-F5344CB8AC3E}">
        <p14:creationId xmlns:p14="http://schemas.microsoft.com/office/powerpoint/2010/main" val="188628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A21F3A73-6BA3-4811-A8F4-9F7C0DD0AF43}"/>
              </a:ext>
            </a:extLst>
          </p:cNvPr>
          <p:cNvSpPr txBox="1"/>
          <p:nvPr/>
        </p:nvSpPr>
        <p:spPr>
          <a:xfrm>
            <a:off x="1222309" y="354563"/>
            <a:ext cx="10532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3. AM-OC –Negative–OC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8CD1026-A930-41D1-AA7E-7388AB47BEFA}"/>
              </a:ext>
            </a:extLst>
          </p:cNvPr>
          <p:cNvSpPr txBox="1"/>
          <p:nvPr/>
        </p:nvSpPr>
        <p:spPr>
          <a:xfrm>
            <a:off x="1143652" y="1731969"/>
            <a:ext cx="9052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242021"/>
                </a:solidFill>
                <a:latin typeface="AdvOT863180fb"/>
              </a:rPr>
              <a:t>   </a:t>
            </a:r>
            <a:r>
              <a:rPr lang="en-US" altLang="zh-TW" dirty="0"/>
              <a:t>Formula : </a:t>
            </a:r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  <a:p>
            <a:r>
              <a:rPr lang="en-US" altLang="zh-TW" dirty="0">
                <a:solidFill>
                  <a:srgbClr val="242021"/>
                </a:solidFill>
                <a:latin typeface="AdvOT863180fb"/>
              </a:rPr>
              <a:t>		</a:t>
            </a:r>
            <a:r>
              <a:rPr lang="en-US" altLang="zh-TW" dirty="0"/>
              <a:t> </a:t>
            </a:r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altLang="zh-TW" dirty="0"/>
              <a:t>Conclusion : </a:t>
            </a:r>
            <a:br>
              <a:rPr lang="en-US" altLang="zh-TW" dirty="0"/>
            </a:br>
            <a:r>
              <a:rPr lang="en-US" altLang="zh-TW" dirty="0"/>
              <a:t>		</a:t>
            </a:r>
            <a:br>
              <a:rPr lang="en-US" altLang="zh-TW" dirty="0"/>
            </a:br>
            <a:r>
              <a:rPr lang="en-US" altLang="zh-TW" dirty="0"/>
              <a:t>		1.  All variables are insignificant except community</a:t>
            </a:r>
            <a:br>
              <a:rPr lang="en-US" altLang="zh-TW" dirty="0"/>
            </a:br>
            <a:r>
              <a:rPr lang="en-US" altLang="zh-TW" dirty="0"/>
              <a:t>			</a:t>
            </a:r>
            <a:r>
              <a:rPr lang="en-US" altLang="zh-TW" dirty="0">
                <a:sym typeface="Wingdings" panose="05000000000000000000" pitchFamily="2" charset="2"/>
              </a:rPr>
              <a:t> 	</a:t>
            </a:r>
            <a:r>
              <a:rPr lang="en-US" altLang="zh-TW" dirty="0"/>
              <a:t>Firm with </a:t>
            </a:r>
            <a:r>
              <a:rPr lang="en-US" altLang="zh-TW" dirty="0">
                <a:solidFill>
                  <a:srgbClr val="FF0000"/>
                </a:solidFill>
              </a:rPr>
              <a:t>strong community relation suffer 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				less-pronounced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Negative stock price decline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		2.  After introducing firm size, result remains unchanged 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C79450C-7D3E-4313-AF8C-04B3E70DF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913" y="2196866"/>
            <a:ext cx="2276793" cy="41915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26EA15B-F781-476E-88A3-B0113697C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5913" y="2876105"/>
            <a:ext cx="3067478" cy="40963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9341AFF6-3AFB-43E3-9435-B322306D9F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2377" y="1135124"/>
            <a:ext cx="3562847" cy="488700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168979B-9D3E-4B0C-BEFF-3E2D57DDBAB9}"/>
              </a:ext>
            </a:extLst>
          </p:cNvPr>
          <p:cNvSpPr/>
          <p:nvPr/>
        </p:nvSpPr>
        <p:spPr>
          <a:xfrm>
            <a:off x="10619839" y="2557032"/>
            <a:ext cx="831592" cy="23597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15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A21F3A73-6BA3-4811-A8F4-9F7C0DD0AF43}"/>
              </a:ext>
            </a:extLst>
          </p:cNvPr>
          <p:cNvSpPr txBox="1"/>
          <p:nvPr/>
        </p:nvSpPr>
        <p:spPr>
          <a:xfrm>
            <a:off x="1222309" y="354563"/>
            <a:ext cx="10532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3. AM-OC –Negative–OC(Externality  Control)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0A26F48-6E64-4E50-95B7-5062EAFE0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837" y="1231615"/>
            <a:ext cx="6326880" cy="240860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6C58FE4-3425-48E4-BB8D-0D20D9028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0837" y="3922366"/>
            <a:ext cx="6315107" cy="2581071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7F83A2DF-D616-44DE-AF56-FEE813F2A747}"/>
              </a:ext>
            </a:extLst>
          </p:cNvPr>
          <p:cNvSpPr txBox="1"/>
          <p:nvPr/>
        </p:nvSpPr>
        <p:spPr>
          <a:xfrm>
            <a:off x="1143652" y="1731969"/>
            <a:ext cx="9052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242021"/>
                </a:solidFill>
                <a:latin typeface="AdvOT863180fb"/>
              </a:rPr>
              <a:t>   No firm size</a:t>
            </a:r>
            <a:r>
              <a:rPr lang="en-US" altLang="zh-TW" dirty="0"/>
              <a:t> : </a:t>
            </a:r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  <a:p>
            <a:r>
              <a:rPr lang="en-US" altLang="zh-TW" dirty="0">
                <a:solidFill>
                  <a:srgbClr val="242021"/>
                </a:solidFill>
                <a:latin typeface="AdvOT863180fb"/>
              </a:rPr>
              <a:t>		</a:t>
            </a:r>
            <a:r>
              <a:rPr lang="en-US" altLang="zh-TW" dirty="0"/>
              <a:t> </a:t>
            </a: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altLang="zh-TW" dirty="0"/>
              <a:t> With firm size :</a:t>
            </a:r>
          </a:p>
        </p:txBody>
      </p:sp>
    </p:spTree>
    <p:extLst>
      <p:ext uri="{BB962C8B-B14F-4D97-AF65-F5344CB8AC3E}">
        <p14:creationId xmlns:p14="http://schemas.microsoft.com/office/powerpoint/2010/main" val="3633657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A21F3A73-6BA3-4811-A8F4-9F7C0DD0AF43}"/>
              </a:ext>
            </a:extLst>
          </p:cNvPr>
          <p:cNvSpPr txBox="1"/>
          <p:nvPr/>
        </p:nvSpPr>
        <p:spPr>
          <a:xfrm>
            <a:off x="1222309" y="354563"/>
            <a:ext cx="10532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3. AM-OC – Selection Bias (Positive </a:t>
            </a:r>
            <a:r>
              <a:rPr lang="en-US" altLang="zh-TW" sz="4000" dirty="0" err="1"/>
              <a:t>v.s</a:t>
            </a:r>
            <a:r>
              <a:rPr lang="en-US" altLang="zh-TW" sz="4000" dirty="0"/>
              <a:t> Negative)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F83A2DF-D616-44DE-AF56-FEE813F2A747}"/>
              </a:ext>
            </a:extLst>
          </p:cNvPr>
          <p:cNvSpPr txBox="1"/>
          <p:nvPr/>
        </p:nvSpPr>
        <p:spPr>
          <a:xfrm>
            <a:off x="1143652" y="1731969"/>
            <a:ext cx="9052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242021"/>
                </a:solidFill>
                <a:latin typeface="AdvOT863180fb"/>
              </a:rPr>
              <a:t>   Methodology (KS test) </a:t>
            </a:r>
            <a:r>
              <a:rPr lang="en-US" altLang="zh-TW" dirty="0"/>
              <a:t>: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		Testing weather two empirical distribution differs</a:t>
            </a:r>
            <a:br>
              <a:rPr lang="en-US" altLang="zh-TW" dirty="0"/>
            </a:b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   Conclusion :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		Positive and Negative event comes from the same distribution </a:t>
            </a:r>
            <a:br>
              <a:rPr lang="en-US" altLang="zh-TW" dirty="0"/>
            </a:br>
            <a:r>
              <a:rPr lang="en-US" altLang="zh-TW" dirty="0"/>
              <a:t>   		</a:t>
            </a:r>
            <a:r>
              <a:rPr lang="en-US" altLang="zh-TW" dirty="0">
                <a:sym typeface="Wingdings" panose="05000000000000000000" pitchFamily="2" charset="2"/>
              </a:rPr>
              <a:t> less concern of selection bias</a:t>
            </a:r>
            <a:r>
              <a:rPr lang="en-US" altLang="zh-TW" dirty="0"/>
              <a:t> </a:t>
            </a:r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  <a:p>
            <a:r>
              <a:rPr lang="en-US" altLang="zh-TW" dirty="0">
                <a:solidFill>
                  <a:srgbClr val="242021"/>
                </a:solidFill>
                <a:latin typeface="AdvOT863180fb"/>
              </a:rPr>
              <a:t>		</a:t>
            </a:r>
            <a:r>
              <a:rPr lang="en-US" altLang="zh-TW" dirty="0"/>
              <a:t> </a:t>
            </a: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20597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A21F3A73-6BA3-4811-A8F4-9F7C0DD0AF43}"/>
              </a:ext>
            </a:extLst>
          </p:cNvPr>
          <p:cNvSpPr txBox="1"/>
          <p:nvPr/>
        </p:nvSpPr>
        <p:spPr>
          <a:xfrm>
            <a:off x="1222309" y="354563"/>
            <a:ext cx="10532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3. AM-OC – Selection Bias (Positive </a:t>
            </a:r>
            <a:r>
              <a:rPr lang="en-US" altLang="zh-TW" sz="4000" dirty="0" err="1"/>
              <a:t>v.s</a:t>
            </a:r>
            <a:r>
              <a:rPr lang="en-US" altLang="zh-TW" sz="4000" dirty="0"/>
              <a:t> Negative)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5C318CE-94E6-4015-A07E-609A85A71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920" y="1454454"/>
            <a:ext cx="10969691" cy="394908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2916055-9D2B-4293-80E9-684AE65284D9}"/>
              </a:ext>
            </a:extLst>
          </p:cNvPr>
          <p:cNvSpPr/>
          <p:nvPr/>
        </p:nvSpPr>
        <p:spPr>
          <a:xfrm rot="5400000">
            <a:off x="10120668" y="3625446"/>
            <a:ext cx="2500305" cy="105589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24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3FAB315-BFA4-4EAD-BDC7-BBB5B2D6D0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36" t="12334" r="4369" b="9320"/>
          <a:stretch/>
        </p:blipFill>
        <p:spPr>
          <a:xfrm>
            <a:off x="1915884" y="1334277"/>
            <a:ext cx="8546841" cy="501987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21F3A73-6BA3-4811-A8F4-9F7C0DD0AF43}"/>
              </a:ext>
            </a:extLst>
          </p:cNvPr>
          <p:cNvSpPr txBox="1"/>
          <p:nvPr/>
        </p:nvSpPr>
        <p:spPr>
          <a:xfrm>
            <a:off x="1222310" y="354563"/>
            <a:ext cx="1020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1. Data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4137783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10FA878-13C9-4901-9AEB-839D01D15D84}"/>
              </a:ext>
            </a:extLst>
          </p:cNvPr>
          <p:cNvSpPr txBox="1"/>
          <p:nvPr/>
        </p:nvSpPr>
        <p:spPr>
          <a:xfrm>
            <a:off x="2839616" y="503853"/>
            <a:ext cx="65127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/>
              <a:t>Outline</a:t>
            </a:r>
            <a:endParaRPr lang="zh-TW" altLang="en-US" sz="4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946638D-541B-4B1A-B740-3A355D24F65D}"/>
              </a:ext>
            </a:extLst>
          </p:cNvPr>
          <p:cNvSpPr txBox="1"/>
          <p:nvPr/>
        </p:nvSpPr>
        <p:spPr>
          <a:xfrm>
            <a:off x="1645299" y="1866121"/>
            <a:ext cx="77070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Data</a:t>
            </a:r>
            <a:r>
              <a:rPr lang="zh-TW" altLang="en-US" dirty="0"/>
              <a:t>：</a:t>
            </a:r>
            <a:r>
              <a:rPr lang="en-US" altLang="zh-TW" dirty="0"/>
              <a:t>KLD</a:t>
            </a:r>
            <a:br>
              <a:rPr lang="en-US" altLang="zh-TW" dirty="0"/>
            </a:b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Event study methodology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A.   Regression against CAR</a:t>
            </a:r>
            <a:br>
              <a:rPr lang="en-US" altLang="zh-TW" dirty="0"/>
            </a:br>
            <a:r>
              <a:rPr lang="en-US" altLang="zh-TW" dirty="0"/>
              <a:t>B.   Controlling explicitly  </a:t>
            </a:r>
            <a:br>
              <a:rPr lang="en-US" altLang="zh-TW" dirty="0"/>
            </a:br>
            <a:r>
              <a:rPr lang="en-US" altLang="zh-TW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solidFill>
                  <a:srgbClr val="FF0000"/>
                </a:solidFill>
              </a:rPr>
              <a:t>Analysis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A.   Overall event </a:t>
            </a:r>
            <a:br>
              <a:rPr lang="en-US" altLang="zh-TW" dirty="0"/>
            </a:br>
            <a:r>
              <a:rPr lang="en-US" altLang="zh-TW" dirty="0"/>
              <a:t>B.   Agency-motivated and offsetting CSR (AM-OC)</a:t>
            </a:r>
            <a:br>
              <a:rPr lang="en-US" altLang="zh-TW" dirty="0"/>
            </a:br>
            <a:r>
              <a:rPr lang="en-US" altLang="zh-TW" dirty="0">
                <a:solidFill>
                  <a:srgbClr val="FF0000"/>
                </a:solidFill>
              </a:rPr>
              <a:t>C.   </a:t>
            </a:r>
            <a:r>
              <a:rPr lang="en-US" altLang="zh-TW">
                <a:solidFill>
                  <a:srgbClr val="FF0000"/>
                </a:solidFill>
              </a:rPr>
              <a:t>Textual Analysis</a:t>
            </a:r>
            <a:r>
              <a:rPr lang="en-US" altLang="zh-TW"/>
              <a:t>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296504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A21F3A73-6BA3-4811-A8F4-9F7C0DD0AF43}"/>
              </a:ext>
            </a:extLst>
          </p:cNvPr>
          <p:cNvSpPr txBox="1"/>
          <p:nvPr/>
        </p:nvSpPr>
        <p:spPr>
          <a:xfrm>
            <a:off x="1222309" y="354563"/>
            <a:ext cx="10532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3.</a:t>
            </a:r>
            <a:r>
              <a:rPr lang="zh-TW" altLang="en-US" sz="4000" dirty="0"/>
              <a:t> </a:t>
            </a:r>
            <a:r>
              <a:rPr lang="en-US" altLang="zh-TW" sz="4000" dirty="0"/>
              <a:t>Textual Analysis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F83A2DF-D616-44DE-AF56-FEE813F2A747}"/>
              </a:ext>
            </a:extLst>
          </p:cNvPr>
          <p:cNvSpPr txBox="1"/>
          <p:nvPr/>
        </p:nvSpPr>
        <p:spPr>
          <a:xfrm>
            <a:off x="1143652" y="1731969"/>
            <a:ext cx="9052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242021"/>
                </a:solidFill>
                <a:latin typeface="AdvOT863180fb"/>
              </a:rPr>
              <a:t>   </a:t>
            </a:r>
            <a:r>
              <a:rPr lang="en-US" altLang="zh-TW" dirty="0"/>
              <a:t>Indicator ( 6 word categories from Harvard dictionary</a:t>
            </a:r>
            <a:r>
              <a:rPr lang="zh-TW" altLang="en-US" dirty="0"/>
              <a:t> </a:t>
            </a:r>
            <a:r>
              <a:rPr lang="en-US" altLang="zh-TW" dirty="0"/>
              <a:t>) : </a:t>
            </a:r>
            <a:br>
              <a:rPr lang="en-US" altLang="zh-TW" dirty="0"/>
            </a:br>
            <a:r>
              <a:rPr lang="en-US" altLang="zh-TW" dirty="0"/>
              <a:t>		</a:t>
            </a:r>
            <a:br>
              <a:rPr lang="en-US" altLang="zh-TW" dirty="0"/>
            </a:br>
            <a:r>
              <a:rPr lang="en-US" altLang="zh-TW" dirty="0"/>
              <a:t>		1. Positive</a:t>
            </a:r>
            <a:br>
              <a:rPr lang="en-US" altLang="zh-TW" dirty="0"/>
            </a:br>
            <a:r>
              <a:rPr lang="en-US" altLang="zh-TW" dirty="0"/>
              <a:t>		2. Negative</a:t>
            </a:r>
            <a:br>
              <a:rPr lang="en-US" altLang="zh-TW" dirty="0"/>
            </a:br>
            <a:r>
              <a:rPr lang="en-US" altLang="zh-TW" dirty="0"/>
              <a:t>		3. legal</a:t>
            </a:r>
            <a:br>
              <a:rPr lang="en-US" altLang="zh-TW" dirty="0"/>
            </a:br>
            <a:r>
              <a:rPr lang="en-US" altLang="zh-TW" dirty="0"/>
              <a:t>		4. Econ</a:t>
            </a:r>
            <a:br>
              <a:rPr lang="en-US" altLang="zh-TW" dirty="0"/>
            </a:br>
            <a:r>
              <a:rPr lang="en-US" altLang="zh-TW" dirty="0"/>
              <a:t>		5. Quan (Assessment of quantity)</a:t>
            </a:r>
            <a:br>
              <a:rPr lang="en-US" altLang="zh-TW" dirty="0"/>
            </a:br>
            <a:r>
              <a:rPr lang="en-US" altLang="zh-TW" dirty="0"/>
              <a:t>		6. Numbers (cardinal/ordinal)</a:t>
            </a:r>
            <a:br>
              <a:rPr lang="en-US" altLang="zh-TW" dirty="0"/>
            </a:br>
            <a:r>
              <a:rPr lang="en-US" altLang="zh-TW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   Methodology :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		1. Difference in terms </a:t>
            </a:r>
            <a:br>
              <a:rPr lang="en-US" altLang="zh-TW" dirty="0"/>
            </a:br>
            <a:r>
              <a:rPr lang="en-US" altLang="zh-TW" dirty="0"/>
              <a:t>		2. terms and CAR </a:t>
            </a:r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  <a:p>
            <a:r>
              <a:rPr lang="en-US" altLang="zh-TW" dirty="0">
                <a:solidFill>
                  <a:srgbClr val="242021"/>
                </a:solidFill>
                <a:latin typeface="AdvOT863180fb"/>
              </a:rPr>
              <a:t>		</a:t>
            </a:r>
            <a:r>
              <a:rPr lang="en-US" altLang="zh-TW" dirty="0"/>
              <a:t> </a:t>
            </a: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58728DB-DA1E-476D-98E6-6645E899A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438" y="2262911"/>
            <a:ext cx="5639587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5605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A21F3A73-6BA3-4811-A8F4-9F7C0DD0AF43}"/>
              </a:ext>
            </a:extLst>
          </p:cNvPr>
          <p:cNvSpPr txBox="1"/>
          <p:nvPr/>
        </p:nvSpPr>
        <p:spPr>
          <a:xfrm>
            <a:off x="1222309" y="354563"/>
            <a:ext cx="10532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3.</a:t>
            </a:r>
            <a:r>
              <a:rPr lang="zh-TW" altLang="en-US" sz="4000" dirty="0"/>
              <a:t> </a:t>
            </a:r>
            <a:r>
              <a:rPr lang="en-US" altLang="zh-TW" sz="4000" dirty="0"/>
              <a:t>Difference in Terms – All events 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F83A2DF-D616-44DE-AF56-FEE813F2A747}"/>
              </a:ext>
            </a:extLst>
          </p:cNvPr>
          <p:cNvSpPr txBox="1"/>
          <p:nvPr/>
        </p:nvSpPr>
        <p:spPr>
          <a:xfrm>
            <a:off x="1143652" y="1731969"/>
            <a:ext cx="65156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242021"/>
                </a:solidFill>
                <a:latin typeface="AdvOT863180fb"/>
              </a:rPr>
              <a:t>  </a:t>
            </a:r>
            <a:r>
              <a:rPr lang="en-US" altLang="zh-TW" dirty="0"/>
              <a:t>Description</a:t>
            </a:r>
            <a:r>
              <a:rPr lang="en-US" altLang="zh-TW" dirty="0">
                <a:solidFill>
                  <a:srgbClr val="242021"/>
                </a:solidFill>
                <a:latin typeface="AdvOT863180fb"/>
              </a:rPr>
              <a:t> :    		</a:t>
            </a:r>
            <a:br>
              <a:rPr lang="en-US" altLang="zh-TW" dirty="0">
                <a:solidFill>
                  <a:srgbClr val="242021"/>
                </a:solidFill>
                <a:latin typeface="AdvOT863180fb"/>
              </a:rPr>
            </a:br>
            <a:endParaRPr lang="en-US" altLang="zh-TW" dirty="0">
              <a:solidFill>
                <a:srgbClr val="242021"/>
              </a:solidFill>
              <a:latin typeface="AdvOT863180fb"/>
            </a:endParaRPr>
          </a:p>
          <a:p>
            <a:r>
              <a:rPr lang="en-US" altLang="zh-TW" dirty="0">
                <a:solidFill>
                  <a:srgbClr val="242021"/>
                </a:solidFill>
                <a:latin typeface="AdvOT863180fb"/>
              </a:rPr>
              <a:t>		Weather the proportion of terms being </a:t>
            </a:r>
            <a:br>
              <a:rPr lang="en-US" altLang="zh-TW" dirty="0">
                <a:solidFill>
                  <a:srgbClr val="242021"/>
                </a:solidFill>
                <a:latin typeface="AdvOT863180fb"/>
              </a:rPr>
            </a:br>
            <a:r>
              <a:rPr lang="en-US" altLang="zh-TW" dirty="0">
                <a:solidFill>
                  <a:srgbClr val="242021"/>
                </a:solidFill>
                <a:latin typeface="AdvOT863180fb"/>
              </a:rPr>
              <a:t>		used in Positive or Negative events differs.</a:t>
            </a:r>
          </a:p>
          <a:p>
            <a:endParaRPr lang="en-US" altLang="zh-TW" dirty="0">
              <a:solidFill>
                <a:srgbClr val="242021"/>
              </a:solidFill>
              <a:latin typeface="AdvOT863180fb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  Conclusion :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		1. Negative Event </a:t>
            </a:r>
            <a:r>
              <a:rPr lang="en-US" altLang="zh-TW" dirty="0">
                <a:sym typeface="Wingdings" panose="05000000000000000000" pitchFamily="2" charset="2"/>
              </a:rPr>
              <a:t> legal Terms</a:t>
            </a:r>
            <a:r>
              <a:rPr lang="en-US" altLang="zh-TW" dirty="0"/>
              <a:t> </a:t>
            </a:r>
            <a:br>
              <a:rPr lang="en-US" altLang="zh-TW" dirty="0"/>
            </a:br>
            <a:r>
              <a:rPr lang="en-US" altLang="zh-TW" dirty="0"/>
              <a:t>		2. Economic Event </a:t>
            </a:r>
            <a:r>
              <a:rPr lang="en-US" altLang="zh-TW" dirty="0">
                <a:sym typeface="Wingdings" panose="05000000000000000000" pitchFamily="2" charset="2"/>
              </a:rPr>
              <a:t>Equally important</a:t>
            </a:r>
            <a:br>
              <a:rPr lang="en-US" altLang="zh-TW" dirty="0"/>
            </a:b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A4BFD39-3697-4082-AED7-9E43F2464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413" y="1731969"/>
            <a:ext cx="5639587" cy="310558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82FBE6D-0CBE-4D72-907E-7E27AC531B9B}"/>
              </a:ext>
            </a:extLst>
          </p:cNvPr>
          <p:cNvSpPr/>
          <p:nvPr/>
        </p:nvSpPr>
        <p:spPr>
          <a:xfrm rot="10800000">
            <a:off x="8268927" y="2925029"/>
            <a:ext cx="1415846" cy="23810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9B88D42-53C1-495C-832E-9F4C416BB07B}"/>
              </a:ext>
            </a:extLst>
          </p:cNvPr>
          <p:cNvSpPr/>
          <p:nvPr/>
        </p:nvSpPr>
        <p:spPr>
          <a:xfrm rot="10800000">
            <a:off x="8264013" y="3195419"/>
            <a:ext cx="1415846" cy="23810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7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A21F3A73-6BA3-4811-A8F4-9F7C0DD0AF43}"/>
              </a:ext>
            </a:extLst>
          </p:cNvPr>
          <p:cNvSpPr txBox="1"/>
          <p:nvPr/>
        </p:nvSpPr>
        <p:spPr>
          <a:xfrm>
            <a:off x="1222309" y="354563"/>
            <a:ext cx="10532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3.</a:t>
            </a:r>
            <a:r>
              <a:rPr lang="zh-TW" altLang="en-US" sz="4000" dirty="0"/>
              <a:t> </a:t>
            </a:r>
            <a:r>
              <a:rPr lang="en-US" altLang="zh-TW" sz="4000" dirty="0"/>
              <a:t>Difference in Terms – By Issue Area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F83A2DF-D616-44DE-AF56-FEE813F2A747}"/>
              </a:ext>
            </a:extLst>
          </p:cNvPr>
          <p:cNvSpPr txBox="1"/>
          <p:nvPr/>
        </p:nvSpPr>
        <p:spPr>
          <a:xfrm>
            <a:off x="1143652" y="1731969"/>
            <a:ext cx="65156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  Conclusion :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	1. Product-, human rights-, and environment-				</a:t>
            </a:r>
            <a:r>
              <a:rPr lang="zh-TW" altLang="en-US" dirty="0"/>
              <a:t>     </a:t>
            </a:r>
            <a:r>
              <a:rPr lang="en-US" altLang="zh-TW" dirty="0"/>
              <a:t>related</a:t>
            </a:r>
            <a:r>
              <a:rPr lang="zh-TW" altLang="en-US" dirty="0"/>
              <a:t> </a:t>
            </a:r>
            <a:r>
              <a:rPr lang="en-US" altLang="zh-TW" dirty="0"/>
              <a:t>events</a:t>
            </a:r>
            <a:r>
              <a:rPr lang="zh-TW" altLang="en-US" dirty="0"/>
              <a:t> </a:t>
            </a:r>
            <a:r>
              <a:rPr lang="en-US" altLang="zh-TW" dirty="0"/>
              <a:t>are characterized by strong </a:t>
            </a:r>
            <a:br>
              <a:rPr lang="en-US" altLang="zh-TW" dirty="0"/>
            </a:br>
            <a:r>
              <a:rPr lang="en-US" altLang="zh-TW" dirty="0"/>
              <a:t>	</a:t>
            </a:r>
            <a:r>
              <a:rPr lang="zh-TW" altLang="en-US" dirty="0"/>
              <a:t>     </a:t>
            </a:r>
            <a:r>
              <a:rPr lang="en-US" altLang="zh-TW" dirty="0"/>
              <a:t>legal</a:t>
            </a:r>
            <a:r>
              <a:rPr lang="zh-TW" altLang="en-US" dirty="0"/>
              <a:t> </a:t>
            </a:r>
            <a:r>
              <a:rPr lang="en-US" altLang="zh-TW" dirty="0"/>
              <a:t>language. </a:t>
            </a: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  2. Product, environment, and above all—the diversity issue 	     areas are mainly “strongly” negative.</a:t>
            </a:r>
            <a:br>
              <a:rPr lang="en-US" altLang="zh-TW" dirty="0"/>
            </a:br>
            <a:r>
              <a:rPr lang="en-US" altLang="zh-TW" dirty="0"/>
              <a:t>	    </a:t>
            </a:r>
            <a:r>
              <a:rPr lang="en-US" altLang="zh-TW" dirty="0">
                <a:sym typeface="Wingdings" panose="05000000000000000000" pitchFamily="2" charset="2"/>
              </a:rPr>
              <a:t> KLD analysts perceive these terms to be particularly </a:t>
            </a: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>
                <a:sym typeface="Wingdings" panose="05000000000000000000" pitchFamily="2" charset="2"/>
              </a:rPr>
              <a:t>		harmful</a:t>
            </a:r>
            <a:br>
              <a:rPr lang="en-US" altLang="zh-TW" dirty="0"/>
            </a:br>
            <a:r>
              <a:rPr lang="en-US" altLang="zh-TW" dirty="0"/>
              <a:t>	</a:t>
            </a:r>
          </a:p>
          <a:p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7C4993D-BE1D-4E23-B5CA-E17959A74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061" y="1223854"/>
            <a:ext cx="5207450" cy="204374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E436AD1-C87B-4020-B4A7-418C031FC117}"/>
              </a:ext>
            </a:extLst>
          </p:cNvPr>
          <p:cNvSpPr/>
          <p:nvPr/>
        </p:nvSpPr>
        <p:spPr>
          <a:xfrm rot="16200000">
            <a:off x="9981671" y="2551764"/>
            <a:ext cx="707923" cy="72373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3CA148C7-9A18-49F6-8BEC-08D81F06C4AF}"/>
              </a:ext>
            </a:extLst>
          </p:cNvPr>
          <p:cNvGrpSpPr/>
          <p:nvPr/>
        </p:nvGrpSpPr>
        <p:grpSpPr>
          <a:xfrm>
            <a:off x="8510641" y="3336420"/>
            <a:ext cx="2934109" cy="3305636"/>
            <a:chOff x="7851879" y="3267594"/>
            <a:chExt cx="2934109" cy="3305636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424978D8-80C1-4CBF-9CB6-35C4A0275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51879" y="3267594"/>
              <a:ext cx="2934109" cy="3305636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2CC36AA-7D95-4A05-AF24-DE869E72179F}"/>
                </a:ext>
              </a:extLst>
            </p:cNvPr>
            <p:cNvSpPr/>
            <p:nvPr/>
          </p:nvSpPr>
          <p:spPr>
            <a:xfrm rot="16200000">
              <a:off x="10275828" y="5752982"/>
              <a:ext cx="217940" cy="723736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4957CEF-8746-4808-9F73-FAECCF4AEB9B}"/>
                </a:ext>
              </a:extLst>
            </p:cNvPr>
            <p:cNvSpPr/>
            <p:nvPr/>
          </p:nvSpPr>
          <p:spPr>
            <a:xfrm rot="16200000">
              <a:off x="10251248" y="6062699"/>
              <a:ext cx="217940" cy="723736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25E4386-55E2-4DF0-B71C-BB8020EC1216}"/>
                </a:ext>
              </a:extLst>
            </p:cNvPr>
            <p:cNvSpPr/>
            <p:nvPr/>
          </p:nvSpPr>
          <p:spPr>
            <a:xfrm rot="16200000">
              <a:off x="10231580" y="5423601"/>
              <a:ext cx="217940" cy="723736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218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A21F3A73-6BA3-4811-A8F4-9F7C0DD0AF43}"/>
              </a:ext>
            </a:extLst>
          </p:cNvPr>
          <p:cNvSpPr txBox="1"/>
          <p:nvPr/>
        </p:nvSpPr>
        <p:spPr>
          <a:xfrm>
            <a:off x="1222309" y="354563"/>
            <a:ext cx="10532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3.</a:t>
            </a:r>
            <a:r>
              <a:rPr lang="zh-TW" altLang="en-US" sz="4000" dirty="0"/>
              <a:t> </a:t>
            </a:r>
            <a:r>
              <a:rPr lang="en-US" altLang="zh-TW" sz="4000" dirty="0"/>
              <a:t>Difference in Terms – By Issue Area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F83A2DF-D616-44DE-AF56-FEE813F2A747}"/>
              </a:ext>
            </a:extLst>
          </p:cNvPr>
          <p:cNvSpPr txBox="1"/>
          <p:nvPr/>
        </p:nvSpPr>
        <p:spPr>
          <a:xfrm>
            <a:off x="1143652" y="1731969"/>
            <a:ext cx="65156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  Conclusion :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	3. </a:t>
            </a:r>
            <a:r>
              <a:rPr lang="zh-TW" altLang="en-US" dirty="0"/>
              <a:t>  </a:t>
            </a:r>
            <a: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  <a:t>Positive events </a:t>
            </a:r>
            <a:r>
              <a:rPr lang="en-US" altLang="zh-TW" dirty="0">
                <a:solidFill>
                  <a:srgbClr val="242021"/>
                </a:solidFill>
                <a:latin typeface="AdvOT863180fb"/>
              </a:rPr>
              <a:t>from both </a:t>
            </a:r>
            <a: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  <a:t>human rights and the employee 		relations issue areas are subject to above average</a:t>
            </a:r>
            <a:b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</a:br>
            <a: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  <a:t>		legal language</a:t>
            </a:r>
            <a:b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</a:br>
            <a:endParaRPr lang="en-US" altLang="zh-TW" sz="1800" b="0" i="0" dirty="0">
              <a:solidFill>
                <a:srgbClr val="242021"/>
              </a:solidFill>
              <a:effectLst/>
              <a:latin typeface="AdvOT863180fb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  </a:t>
            </a:r>
            <a:r>
              <a:rPr lang="en-US" altLang="zh-TW" dirty="0">
                <a:solidFill>
                  <a:srgbClr val="FF0000"/>
                </a:solidFill>
              </a:rPr>
              <a:t>Implication</a:t>
            </a:r>
            <a:r>
              <a:rPr lang="en-US" altLang="zh-TW" dirty="0"/>
              <a:t> : </a:t>
            </a:r>
          </a:p>
          <a:p>
            <a:endParaRPr lang="en-US" altLang="zh-TW" dirty="0"/>
          </a:p>
          <a:p>
            <a:r>
              <a:rPr lang="en-US" altLang="zh-TW" dirty="0"/>
              <a:t>		KLD attaches great importance to </a:t>
            </a:r>
            <a:r>
              <a:rPr lang="en-US" altLang="zh-TW" dirty="0">
                <a:solidFill>
                  <a:srgbClr val="FF0000"/>
                </a:solidFill>
              </a:rPr>
              <a:t>legal rights </a:t>
            </a:r>
            <a:r>
              <a:rPr lang="en-US" altLang="zh-TW" dirty="0"/>
              <a:t>(e.g., 			respect of labor or human rights treaties) when 			determining </a:t>
            </a:r>
            <a:r>
              <a:rPr lang="en-US" altLang="zh-TW" dirty="0">
                <a:solidFill>
                  <a:srgbClr val="FF0000"/>
                </a:solidFill>
              </a:rPr>
              <a:t>whether a company is a good corporate 		citizen with respect to human rights- and employee-			related issues </a:t>
            </a:r>
            <a:br>
              <a:rPr lang="en-US" altLang="zh-TW" dirty="0">
                <a:solidFill>
                  <a:srgbClr val="FF0000"/>
                </a:solidFill>
              </a:rPr>
            </a:br>
            <a:br>
              <a:rPr lang="en-US" altLang="zh-TW" dirty="0"/>
            </a:br>
            <a:r>
              <a:rPr lang="en-US" altLang="zh-TW" dirty="0"/>
              <a:t>	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1999CC95-2D64-4925-ACBD-F89AD5154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820" y="1426435"/>
            <a:ext cx="3772426" cy="4829849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248FF88B-4019-4025-987A-CBF9A2FF55B9}"/>
              </a:ext>
            </a:extLst>
          </p:cNvPr>
          <p:cNvSpPr/>
          <p:nvPr/>
        </p:nvSpPr>
        <p:spPr>
          <a:xfrm rot="16200000">
            <a:off x="10940338" y="5567128"/>
            <a:ext cx="216021" cy="72373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D45EB3A-AB0E-47C8-9E28-438FFF9E2001}"/>
              </a:ext>
            </a:extLst>
          </p:cNvPr>
          <p:cNvSpPr/>
          <p:nvPr/>
        </p:nvSpPr>
        <p:spPr>
          <a:xfrm rot="16200000">
            <a:off x="10945256" y="5227915"/>
            <a:ext cx="216021" cy="72373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79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A21F3A73-6BA3-4811-A8F4-9F7C0DD0AF43}"/>
              </a:ext>
            </a:extLst>
          </p:cNvPr>
          <p:cNvSpPr txBox="1"/>
          <p:nvPr/>
        </p:nvSpPr>
        <p:spPr>
          <a:xfrm>
            <a:off x="1222309" y="354563"/>
            <a:ext cx="10532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3.</a:t>
            </a:r>
            <a:r>
              <a:rPr lang="zh-TW" altLang="en-US" sz="4000" dirty="0"/>
              <a:t> </a:t>
            </a:r>
            <a:r>
              <a:rPr lang="en-US" altLang="zh-TW" sz="4000" dirty="0"/>
              <a:t>Difference in Terms – By Issue Area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F83A2DF-D616-44DE-AF56-FEE813F2A747}"/>
              </a:ext>
            </a:extLst>
          </p:cNvPr>
          <p:cNvSpPr txBox="1"/>
          <p:nvPr/>
        </p:nvSpPr>
        <p:spPr>
          <a:xfrm>
            <a:off x="1143652" y="1731969"/>
            <a:ext cx="65156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  Conclusion :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	4.   </a:t>
            </a:r>
            <a:r>
              <a:rPr lang="en-US" altLang="zh-TW" sz="1800" b="0" i="0" dirty="0">
                <a:solidFill>
                  <a:srgbClr val="FF0000"/>
                </a:solidFill>
                <a:effectLst/>
                <a:latin typeface="AdvOT863180fb"/>
              </a:rPr>
              <a:t>Employee-related event </a:t>
            </a:r>
            <a: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  <a:t>are subject to above average use</a:t>
            </a:r>
            <a:r>
              <a:rPr lang="zh-TW" altLang="en-US" sz="1800" b="0" i="0" dirty="0">
                <a:solidFill>
                  <a:srgbClr val="242021"/>
                </a:solidFill>
                <a:effectLst/>
                <a:latin typeface="AdvOT863180fb"/>
              </a:rPr>
              <a:t>        </a:t>
            </a:r>
            <a: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  <a:t>	</a:t>
            </a:r>
            <a:r>
              <a:rPr lang="zh-TW" altLang="en-US" sz="1800" b="0" i="0" dirty="0">
                <a:solidFill>
                  <a:srgbClr val="242021"/>
                </a:solidFill>
                <a:effectLst/>
                <a:latin typeface="AdvOT863180fb"/>
              </a:rPr>
              <a:t>       </a:t>
            </a:r>
            <a: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  <a:t>of </a:t>
            </a:r>
            <a:r>
              <a:rPr lang="en-US" altLang="zh-TW" sz="1800" b="0" i="0" dirty="0">
                <a:solidFill>
                  <a:srgbClr val="FF0000"/>
                </a:solidFill>
                <a:effectLst/>
                <a:latin typeface="AdvOT863180fb"/>
              </a:rPr>
              <a:t>digits</a:t>
            </a:r>
            <a: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  <a:t>, suggesting that the information content of </a:t>
            </a:r>
            <a:r>
              <a:rPr lang="zh-TW" altLang="en-US" sz="1800" b="0" i="0" dirty="0">
                <a:solidFill>
                  <a:srgbClr val="242021"/>
                </a:solidFill>
                <a:effectLst/>
                <a:latin typeface="AdvOT863180fb"/>
              </a:rPr>
              <a:t>       </a:t>
            </a:r>
            <a: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  <a:t>	</a:t>
            </a:r>
            <a:r>
              <a:rPr lang="zh-TW" altLang="en-US" sz="1800" b="0" i="0" dirty="0">
                <a:solidFill>
                  <a:srgbClr val="242021"/>
                </a:solidFill>
                <a:effectLst/>
                <a:latin typeface="AdvOT863180fb"/>
              </a:rPr>
              <a:t>       </a:t>
            </a:r>
            <a: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  <a:t>employee relations events is of quantitative nature</a:t>
            </a:r>
            <a:b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</a:br>
            <a:r>
              <a:rPr lang="en-US" altLang="zh-TW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  Possible explanation :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   1. Positive : sometimes related to corporate ranking</a:t>
            </a:r>
            <a:br>
              <a:rPr lang="en-US" altLang="zh-TW" dirty="0"/>
            </a:br>
            <a:r>
              <a:rPr lang="en-US" altLang="zh-TW" dirty="0"/>
              <a:t>    2. Negative :</a:t>
            </a:r>
            <a:r>
              <a:rPr lang="zh-TW" altLang="en-US" dirty="0"/>
              <a:t> </a:t>
            </a:r>
            <a:r>
              <a:rPr lang="en-US" altLang="zh-TW" dirty="0"/>
              <a:t>related to payment and fines </a:t>
            </a:r>
            <a:br>
              <a:rPr lang="en-US" altLang="zh-TW" dirty="0"/>
            </a:br>
            <a:r>
              <a:rPr lang="en-US" altLang="zh-TW" dirty="0"/>
              <a:t>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412077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A21F3A73-6BA3-4811-A8F4-9F7C0DD0AF43}"/>
              </a:ext>
            </a:extLst>
          </p:cNvPr>
          <p:cNvSpPr txBox="1"/>
          <p:nvPr/>
        </p:nvSpPr>
        <p:spPr>
          <a:xfrm>
            <a:off x="1222309" y="354563"/>
            <a:ext cx="10532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3.</a:t>
            </a:r>
            <a:r>
              <a:rPr lang="zh-TW" altLang="en-US" sz="4000" dirty="0"/>
              <a:t> </a:t>
            </a:r>
            <a:r>
              <a:rPr lang="en-US" altLang="zh-TW" sz="4000" dirty="0"/>
              <a:t>Difference in Terms – By Issue Area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F83A2DF-D616-44DE-AF56-FEE813F2A747}"/>
              </a:ext>
            </a:extLst>
          </p:cNvPr>
          <p:cNvSpPr txBox="1"/>
          <p:nvPr/>
        </p:nvSpPr>
        <p:spPr>
          <a:xfrm>
            <a:off x="1143652" y="1731969"/>
            <a:ext cx="65156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  Conclusion :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	4.   </a:t>
            </a:r>
            <a: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  <a:t>Employee-related event are subject to above average use</a:t>
            </a:r>
            <a:r>
              <a:rPr lang="zh-TW" altLang="en-US" sz="1800" b="0" i="0" dirty="0">
                <a:solidFill>
                  <a:srgbClr val="242021"/>
                </a:solidFill>
                <a:effectLst/>
                <a:latin typeface="AdvOT863180fb"/>
              </a:rPr>
              <a:t>        </a:t>
            </a:r>
            <a: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  <a:t>	</a:t>
            </a:r>
            <a:r>
              <a:rPr lang="zh-TW" altLang="en-US" sz="1800" b="0" i="0" dirty="0">
                <a:solidFill>
                  <a:srgbClr val="242021"/>
                </a:solidFill>
                <a:effectLst/>
                <a:latin typeface="AdvOT863180fb"/>
              </a:rPr>
              <a:t>       </a:t>
            </a:r>
            <a: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  <a:t>of digits, suggesting that the information content of </a:t>
            </a:r>
            <a:r>
              <a:rPr lang="zh-TW" altLang="en-US" sz="1800" b="0" i="0" dirty="0">
                <a:solidFill>
                  <a:srgbClr val="242021"/>
                </a:solidFill>
                <a:effectLst/>
                <a:latin typeface="AdvOT863180fb"/>
              </a:rPr>
              <a:t>       </a:t>
            </a:r>
            <a: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  <a:t>	</a:t>
            </a:r>
            <a:r>
              <a:rPr lang="zh-TW" altLang="en-US" sz="1800" b="0" i="0" dirty="0">
                <a:solidFill>
                  <a:srgbClr val="242021"/>
                </a:solidFill>
                <a:effectLst/>
                <a:latin typeface="AdvOT863180fb"/>
              </a:rPr>
              <a:t>       </a:t>
            </a:r>
            <a: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  <a:t>employee relations events is of quantitative nature</a:t>
            </a:r>
            <a:b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</a:br>
            <a:r>
              <a:rPr lang="en-US" altLang="zh-TW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  Possible explanation :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   1. Positive : sometimes related corporate ranking</a:t>
            </a:r>
            <a:br>
              <a:rPr lang="en-US" altLang="zh-TW" dirty="0"/>
            </a:br>
            <a:r>
              <a:rPr lang="en-US" altLang="zh-TW" dirty="0"/>
              <a:t>    2. Negative :</a:t>
            </a:r>
            <a:r>
              <a:rPr lang="zh-TW" altLang="en-US" dirty="0"/>
              <a:t> </a:t>
            </a:r>
            <a:r>
              <a:rPr lang="en-US" altLang="zh-TW" dirty="0"/>
              <a:t>related to payment and fines </a:t>
            </a:r>
            <a:br>
              <a:rPr lang="en-US" altLang="zh-TW" dirty="0"/>
            </a:br>
            <a:r>
              <a:rPr lang="en-US" altLang="zh-TW" dirty="0"/>
              <a:t>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	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C48C586C-5428-47BB-93CB-44C470CAA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434" y="927792"/>
            <a:ext cx="6297790" cy="5575645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A8956588-F77F-4DDB-8FF6-B3A103FC7A1D}"/>
              </a:ext>
            </a:extLst>
          </p:cNvPr>
          <p:cNvSpPr/>
          <p:nvPr/>
        </p:nvSpPr>
        <p:spPr>
          <a:xfrm rot="16200000">
            <a:off x="11125660" y="1898081"/>
            <a:ext cx="217940" cy="72373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3076930-2794-43B6-9605-4ACE44B1B465}"/>
              </a:ext>
            </a:extLst>
          </p:cNvPr>
          <p:cNvSpPr/>
          <p:nvPr/>
        </p:nvSpPr>
        <p:spPr>
          <a:xfrm rot="16200000">
            <a:off x="11105340" y="3635441"/>
            <a:ext cx="217940" cy="72373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78309E6-EA06-42A4-948E-458BC7FB6629}"/>
              </a:ext>
            </a:extLst>
          </p:cNvPr>
          <p:cNvSpPr/>
          <p:nvPr/>
        </p:nvSpPr>
        <p:spPr>
          <a:xfrm rot="16200000">
            <a:off x="11095180" y="5342321"/>
            <a:ext cx="217940" cy="72373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80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A21F3A73-6BA3-4811-A8F4-9F7C0DD0AF43}"/>
              </a:ext>
            </a:extLst>
          </p:cNvPr>
          <p:cNvSpPr txBox="1"/>
          <p:nvPr/>
        </p:nvSpPr>
        <p:spPr>
          <a:xfrm>
            <a:off x="1222309" y="354563"/>
            <a:ext cx="10532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3. Negative/Positive Language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F83A2DF-D616-44DE-AF56-FEE813F2A747}"/>
              </a:ext>
            </a:extLst>
          </p:cNvPr>
          <p:cNvSpPr txBox="1"/>
          <p:nvPr/>
        </p:nvSpPr>
        <p:spPr>
          <a:xfrm>
            <a:off x="1143652" y="1731969"/>
            <a:ext cx="65156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  Formula :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	</a:t>
            </a: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  Textual variables :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   1. Textual 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dirty="0"/>
              <a:t>Fraction of words in each category </a:t>
            </a:r>
            <a:br>
              <a:rPr lang="en-US" altLang="zh-TW" dirty="0"/>
            </a:br>
            <a:r>
              <a:rPr lang="en-US" altLang="zh-TW" dirty="0"/>
              <a:t>    2. </a:t>
            </a:r>
            <a:r>
              <a:rPr lang="en-US" altLang="zh-TW" dirty="0">
                <a:solidFill>
                  <a:srgbClr val="FF0000"/>
                </a:solidFill>
              </a:rPr>
              <a:t>High textual (not sure)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/>
              <a:t> </a:t>
            </a:r>
            <a:r>
              <a:rPr lang="en-US" altLang="zh-TW" dirty="0"/>
              <a:t>top decile of the respective 		     textual variable for positive or negative events in a given       	     issue area</a:t>
            </a:r>
            <a:br>
              <a:rPr lang="en-US" altLang="zh-TW" dirty="0"/>
            </a:br>
            <a:r>
              <a:rPr lang="en-US" altLang="zh-TW" dirty="0"/>
              <a:t>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	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D527244-A179-446F-955F-8C9B14B82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418" y="2317409"/>
            <a:ext cx="3315163" cy="33342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F55FD86-5B77-4E78-B011-2BFDD18FB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4418" y="2864744"/>
            <a:ext cx="3467584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942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A21F3A73-6BA3-4811-A8F4-9F7C0DD0AF43}"/>
              </a:ext>
            </a:extLst>
          </p:cNvPr>
          <p:cNvSpPr txBox="1"/>
          <p:nvPr/>
        </p:nvSpPr>
        <p:spPr>
          <a:xfrm>
            <a:off x="1222309" y="354563"/>
            <a:ext cx="10837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3. Negative/Positive Language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F83A2DF-D616-44DE-AF56-FEE813F2A747}"/>
              </a:ext>
            </a:extLst>
          </p:cNvPr>
          <p:cNvSpPr txBox="1"/>
          <p:nvPr/>
        </p:nvSpPr>
        <p:spPr>
          <a:xfrm>
            <a:off x="1143652" y="1731969"/>
            <a:ext cx="65156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  Question  :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	 Will different magnitude of words trigger different stock 		 market reaction ?</a:t>
            </a:r>
            <a:br>
              <a:rPr lang="en-US" altLang="zh-TW" dirty="0"/>
            </a:b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  Conclusion : 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   1. weakly negative events (</a:t>
            </a:r>
            <a:r>
              <a:rPr lang="en-US" altLang="zh-TW" sz="1800" b="0" i="0" dirty="0">
                <a:solidFill>
                  <a:srgbClr val="FF0000"/>
                </a:solidFill>
                <a:effectLst/>
                <a:latin typeface="AdvOT863180fb"/>
              </a:rPr>
              <a:t>community/diversity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dirty="0"/>
              <a:t>		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dirty="0"/>
              <a:t>more positively worded negative events, generate a 	      	     less negative stock market reaction </a:t>
            </a:r>
            <a:br>
              <a:rPr lang="en-US" altLang="zh-TW" dirty="0"/>
            </a:b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>
                <a:sym typeface="Wingdings" panose="05000000000000000000" pitchFamily="2" charset="2"/>
              </a:rPr>
              <a:t>    2. Strong </a:t>
            </a:r>
            <a:r>
              <a:rPr lang="en-US" altLang="zh-TW" dirty="0"/>
              <a:t>negative events (</a:t>
            </a:r>
            <a:r>
              <a:rPr lang="en-US" altLang="zh-TW" dirty="0">
                <a:solidFill>
                  <a:srgbClr val="FF0000"/>
                </a:solidFill>
                <a:latin typeface="AdvOT863180fb"/>
              </a:rPr>
              <a:t>Product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dirty="0"/>
              <a:t>           </a:t>
            </a:r>
            <a:r>
              <a:rPr lang="en-US" altLang="zh-TW" dirty="0">
                <a:sym typeface="Wingdings" panose="05000000000000000000" pitchFamily="2" charset="2"/>
              </a:rPr>
              <a:t> stock prices decrease more strongly for strongly 			     negatively worded product events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927635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A21F3A73-6BA3-4811-A8F4-9F7C0DD0AF43}"/>
              </a:ext>
            </a:extLst>
          </p:cNvPr>
          <p:cNvSpPr txBox="1"/>
          <p:nvPr/>
        </p:nvSpPr>
        <p:spPr>
          <a:xfrm>
            <a:off x="1222309" y="354563"/>
            <a:ext cx="10837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3. CARs &amp; Textual –Negative/Positive Language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DDA8649-6FFC-49CE-8EC6-B720E5BAD36A}"/>
              </a:ext>
            </a:extLst>
          </p:cNvPr>
          <p:cNvSpPr txBox="1"/>
          <p:nvPr/>
        </p:nvSpPr>
        <p:spPr>
          <a:xfrm>
            <a:off x="1143652" y="1731969"/>
            <a:ext cx="65156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 Conclusion : 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   1. weakly negative events (</a:t>
            </a:r>
            <a:r>
              <a:rPr lang="en-US" altLang="zh-TW" sz="1800" b="0" i="0" dirty="0">
                <a:solidFill>
                  <a:srgbClr val="FF0000"/>
                </a:solidFill>
                <a:effectLst/>
                <a:latin typeface="AdvOT863180fb"/>
              </a:rPr>
              <a:t>community/diversity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dirty="0"/>
              <a:t>		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dirty="0"/>
              <a:t>more positively worded negative events, generate a 	      	     less negative stock market reaction </a:t>
            </a:r>
            <a:br>
              <a:rPr lang="en-US" altLang="zh-TW" dirty="0"/>
            </a:b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A6E1A60-F000-4904-94BF-207B21C34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329" y="1262657"/>
            <a:ext cx="3658111" cy="512516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5C03C4B-DBAF-49BC-8954-22A2F47A7DE0}"/>
              </a:ext>
            </a:extLst>
          </p:cNvPr>
          <p:cNvSpPr/>
          <p:nvPr/>
        </p:nvSpPr>
        <p:spPr>
          <a:xfrm rot="16200000">
            <a:off x="9225740" y="1847281"/>
            <a:ext cx="217940" cy="72373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516C0EF-9344-4C14-BBFF-45774DCB7175}"/>
              </a:ext>
            </a:extLst>
          </p:cNvPr>
          <p:cNvSpPr/>
          <p:nvPr/>
        </p:nvSpPr>
        <p:spPr>
          <a:xfrm rot="16200000">
            <a:off x="10739580" y="5779201"/>
            <a:ext cx="217940" cy="72373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31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10FA878-13C9-4901-9AEB-839D01D15D84}"/>
              </a:ext>
            </a:extLst>
          </p:cNvPr>
          <p:cNvSpPr txBox="1"/>
          <p:nvPr/>
        </p:nvSpPr>
        <p:spPr>
          <a:xfrm>
            <a:off x="2839616" y="503853"/>
            <a:ext cx="65127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/>
              <a:t>Outline</a:t>
            </a:r>
            <a:endParaRPr lang="zh-TW" altLang="en-US" sz="4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946638D-541B-4B1A-B740-3A355D24F65D}"/>
              </a:ext>
            </a:extLst>
          </p:cNvPr>
          <p:cNvSpPr txBox="1"/>
          <p:nvPr/>
        </p:nvSpPr>
        <p:spPr>
          <a:xfrm>
            <a:off x="1645299" y="1866121"/>
            <a:ext cx="51380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Data</a:t>
            </a:r>
            <a:r>
              <a:rPr lang="zh-TW" altLang="en-US" dirty="0"/>
              <a:t>：</a:t>
            </a:r>
            <a:r>
              <a:rPr lang="en-US" altLang="zh-TW" dirty="0"/>
              <a:t>KLD</a:t>
            </a:r>
            <a:br>
              <a:rPr lang="en-US" altLang="zh-TW" dirty="0"/>
            </a:b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solidFill>
                  <a:srgbClr val="FF0000"/>
                </a:solidFill>
              </a:rPr>
              <a:t>Event study methodology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A.   Regression against CAR</a:t>
            </a:r>
            <a:br>
              <a:rPr lang="en-US" altLang="zh-TW" dirty="0"/>
            </a:br>
            <a:r>
              <a:rPr lang="en-US" altLang="zh-TW" dirty="0"/>
              <a:t>B.   Controlling explicitly  </a:t>
            </a:r>
            <a:br>
              <a:rPr lang="en-US" altLang="zh-TW" dirty="0"/>
            </a:br>
            <a:r>
              <a:rPr lang="en-US" altLang="zh-TW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Analysis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A.   Overall event </a:t>
            </a:r>
            <a:br>
              <a:rPr lang="en-US" altLang="zh-TW" dirty="0"/>
            </a:br>
            <a:r>
              <a:rPr lang="en-US" altLang="zh-TW" dirty="0"/>
              <a:t>B.   Agency-motivated and offsetting CSR</a:t>
            </a:r>
            <a:br>
              <a:rPr lang="en-US" altLang="zh-TW" dirty="0"/>
            </a:br>
            <a:r>
              <a:rPr lang="en-US" altLang="zh-TW" dirty="0"/>
              <a:t>C.   Textual Analysis (</a:t>
            </a:r>
            <a:r>
              <a:rPr lang="en-US" altLang="zh-TW" dirty="0" err="1"/>
              <a:t>unfinshed</a:t>
            </a:r>
            <a:r>
              <a:rPr lang="en-US" altLang="zh-TW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1320267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A21F3A73-6BA3-4811-A8F4-9F7C0DD0AF43}"/>
              </a:ext>
            </a:extLst>
          </p:cNvPr>
          <p:cNvSpPr txBox="1"/>
          <p:nvPr/>
        </p:nvSpPr>
        <p:spPr>
          <a:xfrm>
            <a:off x="1222309" y="354563"/>
            <a:ext cx="10837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3. CARs &amp; Textual –Negative /Positive Language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DDA8649-6FFC-49CE-8EC6-B720E5BAD36A}"/>
              </a:ext>
            </a:extLst>
          </p:cNvPr>
          <p:cNvSpPr txBox="1"/>
          <p:nvPr/>
        </p:nvSpPr>
        <p:spPr>
          <a:xfrm>
            <a:off x="1143652" y="1731969"/>
            <a:ext cx="65156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 Conclusion :  </a:t>
            </a:r>
            <a:br>
              <a:rPr lang="en-US" altLang="zh-TW" dirty="0"/>
            </a:b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>
                <a:sym typeface="Wingdings" panose="05000000000000000000" pitchFamily="2" charset="2"/>
              </a:rPr>
              <a:t>    2. Strong </a:t>
            </a:r>
            <a:r>
              <a:rPr lang="en-US" altLang="zh-TW" dirty="0"/>
              <a:t>negative events (</a:t>
            </a:r>
            <a:r>
              <a:rPr lang="en-US" altLang="zh-TW" dirty="0">
                <a:solidFill>
                  <a:srgbClr val="FF0000"/>
                </a:solidFill>
                <a:latin typeface="AdvOT863180fb"/>
              </a:rPr>
              <a:t>Product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dirty="0"/>
              <a:t>           </a:t>
            </a:r>
            <a:r>
              <a:rPr lang="en-US" altLang="zh-TW" dirty="0">
                <a:sym typeface="Wingdings" panose="05000000000000000000" pitchFamily="2" charset="2"/>
              </a:rPr>
              <a:t> stock prices decrease more strongly for strongly 			     negatively worded product events 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E472D0A-CDB4-40D9-BAEA-5D3FF0C54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280" y="3209297"/>
            <a:ext cx="7250748" cy="321245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516C0EF-9344-4C14-BBFF-45774DCB7175}"/>
              </a:ext>
            </a:extLst>
          </p:cNvPr>
          <p:cNvSpPr/>
          <p:nvPr/>
        </p:nvSpPr>
        <p:spPr>
          <a:xfrm rot="16200000">
            <a:off x="11349180" y="3907085"/>
            <a:ext cx="217940" cy="72373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3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A21F3A73-6BA3-4811-A8F4-9F7C0DD0AF43}"/>
              </a:ext>
            </a:extLst>
          </p:cNvPr>
          <p:cNvSpPr txBox="1"/>
          <p:nvPr/>
        </p:nvSpPr>
        <p:spPr>
          <a:xfrm>
            <a:off x="1222309" y="354563"/>
            <a:ext cx="10837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3. CARs &amp; Textual –Negative /Positive Language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DDA8649-6FFC-49CE-8EC6-B720E5BAD36A}"/>
              </a:ext>
            </a:extLst>
          </p:cNvPr>
          <p:cNvSpPr txBox="1"/>
          <p:nvPr/>
        </p:nvSpPr>
        <p:spPr>
          <a:xfrm>
            <a:off x="1143652" y="1731969"/>
            <a:ext cx="65156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Caution :  </a:t>
            </a:r>
            <a:br>
              <a:rPr lang="en-US" altLang="zh-TW" dirty="0"/>
            </a:b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>
                <a:sym typeface="Wingdings" panose="05000000000000000000" pitchFamily="2" charset="2"/>
              </a:rPr>
              <a:t> </a:t>
            </a:r>
            <a:r>
              <a:rPr lang="en-US" altLang="zh-TW" dirty="0"/>
              <a:t>KLD's analysts and investors sometimes disagree over the   severity of events </a:t>
            </a:r>
            <a:br>
              <a:rPr lang="en-US" altLang="zh-TW" dirty="0"/>
            </a:b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Example :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  <a:t>the most positively worded negative environment events generate a significantly more negative stock market reaction</a:t>
            </a:r>
            <a:r>
              <a:rPr lang="en-US" altLang="zh-TW" dirty="0"/>
              <a:t> </a:t>
            </a:r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32195B4-5CA9-45F3-8594-F43DE4D9C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666" y="4454398"/>
            <a:ext cx="6401693" cy="181000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516C0EF-9344-4C14-BBFF-45774DCB7175}"/>
              </a:ext>
            </a:extLst>
          </p:cNvPr>
          <p:cNvSpPr/>
          <p:nvPr/>
        </p:nvSpPr>
        <p:spPr>
          <a:xfrm rot="16200000">
            <a:off x="10810700" y="4750365"/>
            <a:ext cx="217940" cy="72373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60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A21F3A73-6BA3-4811-A8F4-9F7C0DD0AF43}"/>
              </a:ext>
            </a:extLst>
          </p:cNvPr>
          <p:cNvSpPr txBox="1"/>
          <p:nvPr/>
        </p:nvSpPr>
        <p:spPr>
          <a:xfrm>
            <a:off x="1222309" y="354563"/>
            <a:ext cx="10837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3. CARs &amp; Textual –</a:t>
            </a:r>
            <a:r>
              <a:rPr lang="zh-TW" altLang="en-US" sz="4000" dirty="0"/>
              <a:t> </a:t>
            </a:r>
            <a:r>
              <a:rPr lang="en-US" altLang="zh-TW" sz="4000" dirty="0"/>
              <a:t>Legal language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DDA8649-6FFC-49CE-8EC6-B720E5BAD36A}"/>
              </a:ext>
            </a:extLst>
          </p:cNvPr>
          <p:cNvSpPr txBox="1"/>
          <p:nvPr/>
        </p:nvSpPr>
        <p:spPr>
          <a:xfrm>
            <a:off x="1143652" y="1731969"/>
            <a:ext cx="65156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Conclusion :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>
                <a:sym typeface="Wingdings" panose="05000000000000000000" pitchFamily="2" charset="2"/>
              </a:rPr>
              <a:t> 1. </a:t>
            </a:r>
            <a: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  <a:t>negative </a:t>
            </a:r>
            <a:r>
              <a:rPr lang="en-US" altLang="zh-TW" sz="1800" b="0" i="0" dirty="0">
                <a:solidFill>
                  <a:srgbClr val="FF0000"/>
                </a:solidFill>
                <a:effectLst/>
                <a:latin typeface="AdvOT863180fb"/>
              </a:rPr>
              <a:t>human rights</a:t>
            </a:r>
            <a: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  <a:t>/product </a:t>
            </a:r>
            <a:r>
              <a:rPr lang="en-US" altLang="zh-TW" dirty="0">
                <a:solidFill>
                  <a:srgbClr val="242021"/>
                </a:solidFill>
                <a:latin typeface="AdvOT863180fb"/>
              </a:rPr>
              <a:t>area</a:t>
            </a:r>
            <a: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  <a:t> events with more legal information content generate a more negative stock market reaction</a:t>
            </a:r>
            <a:r>
              <a:rPr lang="en-US" altLang="zh-TW" dirty="0"/>
              <a:t> </a:t>
            </a:r>
            <a:br>
              <a:rPr lang="en-US" altLang="zh-TW" dirty="0"/>
            </a:br>
            <a:r>
              <a:rPr lang="en-US" altLang="zh-TW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Caution :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significant level not high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might caused by nose </a:t>
            </a: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>
                <a:sym typeface="Wingdings" panose="05000000000000000000" pitchFamily="2" charset="2"/>
              </a:rPr>
            </a:b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6E7EDD3-1B32-4E68-A617-9C77ADF87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707" y="3044924"/>
            <a:ext cx="6158490" cy="322401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B7E31F8-6515-4411-877C-6B26EAF986C6}"/>
              </a:ext>
            </a:extLst>
          </p:cNvPr>
          <p:cNvSpPr/>
          <p:nvPr/>
        </p:nvSpPr>
        <p:spPr>
          <a:xfrm rot="16200000">
            <a:off x="11267900" y="4029005"/>
            <a:ext cx="217940" cy="72373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41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A21F3A73-6BA3-4811-A8F4-9F7C0DD0AF43}"/>
              </a:ext>
            </a:extLst>
          </p:cNvPr>
          <p:cNvSpPr txBox="1"/>
          <p:nvPr/>
        </p:nvSpPr>
        <p:spPr>
          <a:xfrm>
            <a:off x="1222309" y="354563"/>
            <a:ext cx="10837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3. CARs &amp; Textual –</a:t>
            </a:r>
            <a:r>
              <a:rPr lang="zh-TW" altLang="en-US" sz="4000" dirty="0"/>
              <a:t> </a:t>
            </a:r>
            <a:r>
              <a:rPr lang="en-US" altLang="zh-TW" sz="4000" dirty="0"/>
              <a:t>Legal language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E40DF99-BB1A-416E-9CDA-4B712FA24CC2}"/>
              </a:ext>
            </a:extLst>
          </p:cNvPr>
          <p:cNvSpPr txBox="1"/>
          <p:nvPr/>
        </p:nvSpPr>
        <p:spPr>
          <a:xfrm>
            <a:off x="1143652" y="1731969"/>
            <a:ext cx="65156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Conclusion :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>
                <a:sym typeface="Wingdings" panose="05000000000000000000" pitchFamily="2" charset="2"/>
              </a:rPr>
              <a:t> 1. </a:t>
            </a:r>
            <a: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  <a:t>negative human rights/</a:t>
            </a:r>
            <a:r>
              <a:rPr lang="en-US" altLang="zh-TW" sz="1800" b="0" i="0" dirty="0">
                <a:solidFill>
                  <a:srgbClr val="FF0000"/>
                </a:solidFill>
                <a:effectLst/>
                <a:latin typeface="AdvOT863180fb"/>
              </a:rPr>
              <a:t>product</a:t>
            </a:r>
            <a: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  <a:t> </a:t>
            </a:r>
            <a:r>
              <a:rPr lang="en-US" altLang="zh-TW" dirty="0">
                <a:solidFill>
                  <a:srgbClr val="242021"/>
                </a:solidFill>
                <a:latin typeface="AdvOT863180fb"/>
              </a:rPr>
              <a:t>area</a:t>
            </a:r>
            <a: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  <a:t> events with more legal information content generate a more negative stock market reaction</a:t>
            </a:r>
            <a:r>
              <a:rPr lang="en-US" altLang="zh-TW" dirty="0"/>
              <a:t> </a:t>
            </a:r>
            <a:br>
              <a:rPr lang="en-US" altLang="zh-TW" dirty="0"/>
            </a:br>
            <a:r>
              <a:rPr lang="en-US" altLang="zh-TW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Caution :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significant level not high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might caused by nose </a:t>
            </a: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>
                <a:sym typeface="Wingdings" panose="05000000000000000000" pitchFamily="2" charset="2"/>
              </a:rPr>
            </a:br>
            <a:endParaRPr lang="en-US" altLang="zh-TW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48BB038-A8EC-421C-AAC9-A56AE6D46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9778" y="4620313"/>
            <a:ext cx="8735644" cy="160995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7405F795-284D-46C3-9B4F-39EFDAA32DE7}"/>
              </a:ext>
            </a:extLst>
          </p:cNvPr>
          <p:cNvSpPr/>
          <p:nvPr/>
        </p:nvSpPr>
        <p:spPr>
          <a:xfrm rot="16200000">
            <a:off x="11369500" y="5573325"/>
            <a:ext cx="217940" cy="72373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02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A21F3A73-6BA3-4811-A8F4-9F7C0DD0AF43}"/>
              </a:ext>
            </a:extLst>
          </p:cNvPr>
          <p:cNvSpPr txBox="1"/>
          <p:nvPr/>
        </p:nvSpPr>
        <p:spPr>
          <a:xfrm>
            <a:off x="1222309" y="354563"/>
            <a:ext cx="10837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3. CARs &amp; Textual –</a:t>
            </a:r>
            <a:r>
              <a:rPr lang="zh-TW" altLang="en-US" sz="4000" dirty="0"/>
              <a:t> </a:t>
            </a:r>
            <a:r>
              <a:rPr lang="en-US" altLang="zh-TW" sz="4000" dirty="0"/>
              <a:t>Legal language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E40DF99-BB1A-416E-9CDA-4B712FA24CC2}"/>
              </a:ext>
            </a:extLst>
          </p:cNvPr>
          <p:cNvSpPr txBox="1"/>
          <p:nvPr/>
        </p:nvSpPr>
        <p:spPr>
          <a:xfrm>
            <a:off x="1143652" y="1731969"/>
            <a:ext cx="65156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Conclusion :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>
                <a:sym typeface="Wingdings" panose="05000000000000000000" pitchFamily="2" charset="2"/>
              </a:rPr>
              <a:t> 2. </a:t>
            </a:r>
            <a:r>
              <a:rPr lang="en-US" altLang="zh-TW" dirty="0"/>
              <a:t>positive product events with stronger </a:t>
            </a:r>
            <a:r>
              <a:rPr lang="en-US" altLang="zh-TW" dirty="0">
                <a:solidFill>
                  <a:srgbClr val="FF0000"/>
                </a:solidFill>
              </a:rPr>
              <a:t>legal </a:t>
            </a:r>
            <a:r>
              <a:rPr lang="en-US" altLang="zh-TW" dirty="0"/>
              <a:t>information</a:t>
            </a:r>
            <a:br>
              <a:rPr lang="en-US" altLang="zh-TW" dirty="0"/>
            </a:br>
            <a:r>
              <a:rPr lang="en-US" altLang="zh-TW" dirty="0"/>
              <a:t>content result in a more negative stock market reaction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Possible explanation :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Good news for customer, bad news for firms (</a:t>
            </a:r>
            <a:r>
              <a:rPr lang="en-US" altLang="zh-TW" dirty="0">
                <a:solidFill>
                  <a:srgbClr val="FF0000"/>
                </a:solidFill>
              </a:rPr>
              <a:t>substantial financial burden</a:t>
            </a:r>
            <a:r>
              <a:rPr lang="en-US" altLang="zh-TW" dirty="0"/>
              <a:t> )</a:t>
            </a: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>
                <a:sym typeface="Wingdings" panose="05000000000000000000" pitchFamily="2" charset="2"/>
              </a:rPr>
            </a:br>
            <a:endParaRPr lang="en-US" altLang="zh-TW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405F795-284D-46C3-9B4F-39EFDAA32DE7}"/>
              </a:ext>
            </a:extLst>
          </p:cNvPr>
          <p:cNvSpPr/>
          <p:nvPr/>
        </p:nvSpPr>
        <p:spPr>
          <a:xfrm rot="16200000">
            <a:off x="11369500" y="5573325"/>
            <a:ext cx="217940" cy="72373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8C37AF4-0D9E-4286-9247-5BC5D22B9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115" y="4560066"/>
            <a:ext cx="8945223" cy="194337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44D88AF-5BD5-4DD4-8D9D-45CBECA445E1}"/>
              </a:ext>
            </a:extLst>
          </p:cNvPr>
          <p:cNvSpPr/>
          <p:nvPr/>
        </p:nvSpPr>
        <p:spPr>
          <a:xfrm rot="16200000">
            <a:off x="11267900" y="5827325"/>
            <a:ext cx="217940" cy="72373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22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A21F3A73-6BA3-4811-A8F4-9F7C0DD0AF43}"/>
              </a:ext>
            </a:extLst>
          </p:cNvPr>
          <p:cNvSpPr txBox="1"/>
          <p:nvPr/>
        </p:nvSpPr>
        <p:spPr>
          <a:xfrm>
            <a:off x="1222309" y="354563"/>
            <a:ext cx="10837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3. CARs &amp; Textual –Economic language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E40DF99-BB1A-416E-9CDA-4B712FA24CC2}"/>
              </a:ext>
            </a:extLst>
          </p:cNvPr>
          <p:cNvSpPr txBox="1"/>
          <p:nvPr/>
        </p:nvSpPr>
        <p:spPr>
          <a:xfrm>
            <a:off x="1143652" y="1731969"/>
            <a:ext cx="76244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Conclusion :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>
                <a:sym typeface="Wingdings" panose="05000000000000000000" pitchFamily="2" charset="2"/>
              </a:rPr>
              <a:t>      </a:t>
            </a:r>
            <a:r>
              <a:rPr lang="en-US" altLang="zh-TW" dirty="0"/>
              <a:t>positive events from the product issue area</a:t>
            </a:r>
            <a:br>
              <a:rPr lang="en-US" altLang="zh-TW" dirty="0"/>
            </a:br>
            <a:r>
              <a:rPr lang="en-US" altLang="zh-TW" dirty="0"/>
              <a:t> 	   with strong economic information content result in a higher CAR </a:t>
            </a:r>
            <a:br>
              <a:rPr lang="en-US" altLang="zh-TW" dirty="0"/>
            </a:b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Supported to other views :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      stock markets react more strongly to CSR events that</a:t>
            </a:r>
            <a:br>
              <a:rPr lang="en-US" altLang="zh-TW" dirty="0"/>
            </a:br>
            <a:r>
              <a:rPr lang="en-US" altLang="zh-TW" dirty="0"/>
              <a:t>       are more strongly related to economic issues </a:t>
            </a: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>
                <a:sym typeface="Wingdings" panose="05000000000000000000" pitchFamily="2" charset="2"/>
              </a:rPr>
            </a:b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9936ABF-A602-47CB-89E0-8EFD364CF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720" y="4268307"/>
            <a:ext cx="8766047" cy="238752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3BD1FC6-82C9-4266-82C8-CDA91EDF59DA}"/>
              </a:ext>
            </a:extLst>
          </p:cNvPr>
          <p:cNvSpPr/>
          <p:nvPr/>
        </p:nvSpPr>
        <p:spPr>
          <a:xfrm rot="16200000">
            <a:off x="11369500" y="5776525"/>
            <a:ext cx="217940" cy="72373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29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A21F3A73-6BA3-4811-A8F4-9F7C0DD0AF43}"/>
              </a:ext>
            </a:extLst>
          </p:cNvPr>
          <p:cNvSpPr txBox="1"/>
          <p:nvPr/>
        </p:nvSpPr>
        <p:spPr>
          <a:xfrm>
            <a:off x="1222309" y="354563"/>
            <a:ext cx="10837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3. CARs &amp; Textual –Digits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E40DF99-BB1A-416E-9CDA-4B712FA24CC2}"/>
              </a:ext>
            </a:extLst>
          </p:cNvPr>
          <p:cNvSpPr txBox="1"/>
          <p:nvPr/>
        </p:nvSpPr>
        <p:spPr>
          <a:xfrm>
            <a:off x="1143652" y="1731969"/>
            <a:ext cx="65373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Conclusion :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>
                <a:sym typeface="Wingdings" panose="05000000000000000000" pitchFamily="2" charset="2"/>
              </a:rPr>
              <a:t>      </a:t>
            </a:r>
            <a:r>
              <a:rPr lang="en-US" altLang="zh-TW" dirty="0"/>
              <a:t>negative events from the </a:t>
            </a:r>
            <a:r>
              <a:rPr lang="en-US" altLang="zh-TW" dirty="0">
                <a:solidFill>
                  <a:srgbClr val="FF0000"/>
                </a:solidFill>
                <a:latin typeface="AdvOT863180fb"/>
              </a:rPr>
              <a:t>employee relations </a:t>
            </a:r>
            <a:r>
              <a:rPr lang="en-US" altLang="zh-TW" dirty="0"/>
              <a:t>issue area</a:t>
            </a:r>
            <a:br>
              <a:rPr lang="en-US" altLang="zh-TW" dirty="0"/>
            </a:br>
            <a:r>
              <a:rPr lang="en-US" altLang="zh-TW" dirty="0"/>
              <a:t>	   with a high incidence of digits generate a </a:t>
            </a:r>
            <a:r>
              <a:rPr lang="en-US" altLang="zh-TW" dirty="0">
                <a:solidFill>
                  <a:srgbClr val="FF0000"/>
                </a:solidFill>
                <a:latin typeface="AdvOT863180fb"/>
              </a:rPr>
              <a:t>more positive</a:t>
            </a:r>
            <a:br>
              <a:rPr lang="en-US" altLang="zh-TW" dirty="0"/>
            </a:br>
            <a:r>
              <a:rPr lang="en-US" altLang="zh-TW" dirty="0"/>
              <a:t>       stock market reaction </a:t>
            </a:r>
            <a:br>
              <a:rPr lang="en-US" altLang="zh-TW" dirty="0"/>
            </a:b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Possible Explanation :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	   containing a high fraction of digits are related to payments   	   of  fines and/or the settlement of legal issues thus Stock</a:t>
            </a:r>
            <a:br>
              <a:rPr lang="en-US" altLang="zh-TW" dirty="0"/>
            </a:br>
            <a:r>
              <a:rPr lang="en-US" altLang="zh-TW" dirty="0"/>
              <a:t>	   prices should go up as a result of such negative news if</a:t>
            </a:r>
            <a:br>
              <a:rPr lang="en-US" altLang="zh-TW" dirty="0"/>
            </a:br>
            <a:r>
              <a:rPr lang="en-US" altLang="zh-TW" dirty="0"/>
              <a:t>	   </a:t>
            </a:r>
            <a:r>
              <a:rPr lang="en-US" altLang="zh-TW" dirty="0">
                <a:solidFill>
                  <a:srgbClr val="FF0000"/>
                </a:solidFill>
                <a:latin typeface="AdvOT863180fb"/>
              </a:rPr>
              <a:t>investors had anticipated the charges to be more severe</a:t>
            </a:r>
            <a:br>
              <a:rPr lang="en-US" altLang="zh-TW" dirty="0"/>
            </a:br>
            <a:r>
              <a:rPr lang="en-US" altLang="zh-TW" dirty="0"/>
              <a:t>	   than they actually turn out to be </a:t>
            </a:r>
            <a:br>
              <a:rPr lang="en-US" altLang="zh-TW" dirty="0"/>
            </a:br>
            <a:br>
              <a:rPr lang="en-US" altLang="zh-TW" dirty="0">
                <a:sym typeface="Wingdings" panose="05000000000000000000" pitchFamily="2" charset="2"/>
              </a:rPr>
            </a:b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0F29880-42CE-49B7-B662-73608463C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288" y="487680"/>
            <a:ext cx="4323460" cy="570992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FF806F2-2D8B-43D4-848F-19DBF306DECE}"/>
              </a:ext>
            </a:extLst>
          </p:cNvPr>
          <p:cNvSpPr/>
          <p:nvPr/>
        </p:nvSpPr>
        <p:spPr>
          <a:xfrm rot="16200000">
            <a:off x="11105340" y="2118925"/>
            <a:ext cx="217940" cy="72373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AA88CA9-B9F8-4F8C-8516-A9E26337C528}"/>
              </a:ext>
            </a:extLst>
          </p:cNvPr>
          <p:cNvSpPr/>
          <p:nvPr/>
        </p:nvSpPr>
        <p:spPr>
          <a:xfrm rot="16200000">
            <a:off x="11267900" y="5502205"/>
            <a:ext cx="217940" cy="72373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90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A21F3A73-6BA3-4811-A8F4-9F7C0DD0AF43}"/>
              </a:ext>
            </a:extLst>
          </p:cNvPr>
          <p:cNvSpPr txBox="1"/>
          <p:nvPr/>
        </p:nvSpPr>
        <p:spPr>
          <a:xfrm>
            <a:off x="1222309" y="354563"/>
            <a:ext cx="10837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3. CARs &amp; Textual –</a:t>
            </a:r>
            <a:r>
              <a:rPr lang="zh-TW" altLang="en-US" sz="4000" dirty="0"/>
              <a:t> </a:t>
            </a:r>
            <a:r>
              <a:rPr lang="en-US" altLang="zh-TW" sz="4000" dirty="0"/>
              <a:t>Quantitative Language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E40DF99-BB1A-416E-9CDA-4B712FA24CC2}"/>
              </a:ext>
            </a:extLst>
          </p:cNvPr>
          <p:cNvSpPr txBox="1"/>
          <p:nvPr/>
        </p:nvSpPr>
        <p:spPr>
          <a:xfrm>
            <a:off x="1143652" y="1731969"/>
            <a:ext cx="65373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Conclusion :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>
                <a:sym typeface="Wingdings" panose="05000000000000000000" pitchFamily="2" charset="2"/>
              </a:rPr>
              <a:t>      </a:t>
            </a:r>
            <a:r>
              <a:rPr lang="en-US" altLang="zh-TW" dirty="0"/>
              <a:t>significantly positive coefficient estimates for High </a:t>
            </a:r>
            <a:r>
              <a:rPr lang="en-US" altLang="zh-TW" dirty="0" err="1"/>
              <a:t>quan</a:t>
            </a:r>
            <a:r>
              <a:rPr lang="en-US" altLang="zh-TW" dirty="0"/>
              <a:t> regarding negative diversity and negative human rights  events </a:t>
            </a:r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Possible Explanation :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	   Same as digits, the expectation of  market</a:t>
            </a:r>
            <a:br>
              <a:rPr lang="en-US" altLang="zh-TW" dirty="0"/>
            </a:br>
            <a:br>
              <a:rPr lang="en-US" altLang="zh-TW" dirty="0">
                <a:sym typeface="Wingdings" panose="05000000000000000000" pitchFamily="2" charset="2"/>
              </a:rPr>
            </a:b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403847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A21F3A73-6BA3-4811-A8F4-9F7C0DD0AF43}"/>
              </a:ext>
            </a:extLst>
          </p:cNvPr>
          <p:cNvSpPr txBox="1"/>
          <p:nvPr/>
        </p:nvSpPr>
        <p:spPr>
          <a:xfrm>
            <a:off x="1222309" y="354563"/>
            <a:ext cx="10837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3. CARs &amp; Textual –</a:t>
            </a:r>
            <a:r>
              <a:rPr lang="zh-TW" altLang="en-US" sz="4000" dirty="0"/>
              <a:t> </a:t>
            </a:r>
            <a:r>
              <a:rPr lang="en-US" altLang="zh-TW" sz="4000" dirty="0"/>
              <a:t>Quantitative Language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E40DF99-BB1A-416E-9CDA-4B712FA24CC2}"/>
              </a:ext>
            </a:extLst>
          </p:cNvPr>
          <p:cNvSpPr txBox="1"/>
          <p:nvPr/>
        </p:nvSpPr>
        <p:spPr>
          <a:xfrm>
            <a:off x="1143652" y="1731969"/>
            <a:ext cx="65373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Conclusion :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>
                <a:sym typeface="Wingdings" panose="05000000000000000000" pitchFamily="2" charset="2"/>
              </a:rPr>
              <a:t>      </a:t>
            </a:r>
            <a:r>
              <a:rPr lang="en-US" altLang="zh-TW" dirty="0"/>
              <a:t>significantly positive coefficient estimates for High </a:t>
            </a:r>
            <a:r>
              <a:rPr lang="en-US" altLang="zh-TW" dirty="0" err="1"/>
              <a:t>quan</a:t>
            </a:r>
            <a:r>
              <a:rPr lang="en-US" altLang="zh-TW" dirty="0"/>
              <a:t> regarding negative diversity and negative human rights  events </a:t>
            </a:r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Possible Explanation :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	   Same as digits, the expectation of  market</a:t>
            </a:r>
            <a:br>
              <a:rPr lang="en-US" altLang="zh-TW" dirty="0"/>
            </a:br>
            <a:br>
              <a:rPr lang="en-US" altLang="zh-TW" dirty="0">
                <a:sym typeface="Wingdings" panose="05000000000000000000" pitchFamily="2" charset="2"/>
              </a:rPr>
            </a:b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3A1F4D9-6A35-4D78-9565-7E07F2446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316" y="2680865"/>
            <a:ext cx="8078327" cy="362953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F5BA646-0E68-4083-8FCD-C84F07BA93FE}"/>
              </a:ext>
            </a:extLst>
          </p:cNvPr>
          <p:cNvSpPr/>
          <p:nvPr/>
        </p:nvSpPr>
        <p:spPr>
          <a:xfrm rot="16200000">
            <a:off x="7021020" y="4679245"/>
            <a:ext cx="217940" cy="72373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0590C61-FDCC-4F4E-9FA8-30BEDB6A5B22}"/>
              </a:ext>
            </a:extLst>
          </p:cNvPr>
          <p:cNvSpPr/>
          <p:nvPr/>
        </p:nvSpPr>
        <p:spPr>
          <a:xfrm rot="16200000">
            <a:off x="11145980" y="4669085"/>
            <a:ext cx="217940" cy="72373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77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A21F3A73-6BA3-4811-A8F4-9F7C0DD0AF43}"/>
              </a:ext>
            </a:extLst>
          </p:cNvPr>
          <p:cNvSpPr txBox="1"/>
          <p:nvPr/>
        </p:nvSpPr>
        <p:spPr>
          <a:xfrm>
            <a:off x="1222310" y="354563"/>
            <a:ext cx="1020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2. Event Study methodology (Regression) </a:t>
            </a:r>
            <a:endParaRPr lang="zh-TW" altLang="en-US" sz="4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5DAD57A-42AE-40A3-8423-F5844CA15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289" y="1306147"/>
            <a:ext cx="7163421" cy="519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901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A21F3A73-6BA3-4811-A8F4-9F7C0DD0AF43}"/>
              </a:ext>
            </a:extLst>
          </p:cNvPr>
          <p:cNvSpPr txBox="1"/>
          <p:nvPr/>
        </p:nvSpPr>
        <p:spPr>
          <a:xfrm>
            <a:off x="1222309" y="354563"/>
            <a:ext cx="114113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2. Event Study methodology (Controlling explicitly ) </a:t>
            </a:r>
            <a:endParaRPr lang="zh-TW" altLang="en-US" sz="40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C769557-C53A-45DF-86B0-060ACC9BA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565" y="990834"/>
            <a:ext cx="7254869" cy="538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297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10FA878-13C9-4901-9AEB-839D01D15D84}"/>
              </a:ext>
            </a:extLst>
          </p:cNvPr>
          <p:cNvSpPr txBox="1"/>
          <p:nvPr/>
        </p:nvSpPr>
        <p:spPr>
          <a:xfrm>
            <a:off x="2839616" y="503853"/>
            <a:ext cx="65127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/>
              <a:t>Outline</a:t>
            </a:r>
            <a:endParaRPr lang="zh-TW" altLang="en-US" sz="4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946638D-541B-4B1A-B740-3A355D24F65D}"/>
              </a:ext>
            </a:extLst>
          </p:cNvPr>
          <p:cNvSpPr txBox="1"/>
          <p:nvPr/>
        </p:nvSpPr>
        <p:spPr>
          <a:xfrm>
            <a:off x="1645299" y="1866121"/>
            <a:ext cx="51380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Data</a:t>
            </a:r>
            <a:r>
              <a:rPr lang="zh-TW" altLang="en-US" dirty="0"/>
              <a:t>：</a:t>
            </a:r>
            <a:r>
              <a:rPr lang="en-US" altLang="zh-TW" dirty="0"/>
              <a:t>KLD</a:t>
            </a:r>
            <a:br>
              <a:rPr lang="en-US" altLang="zh-TW" dirty="0"/>
            </a:b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Event study methodology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A.   Regression against CAR</a:t>
            </a:r>
            <a:br>
              <a:rPr lang="en-US" altLang="zh-TW" dirty="0"/>
            </a:br>
            <a:r>
              <a:rPr lang="en-US" altLang="zh-TW" dirty="0"/>
              <a:t>B.   Controlling explicitly  </a:t>
            </a:r>
            <a:br>
              <a:rPr lang="en-US" altLang="zh-TW" dirty="0"/>
            </a:br>
            <a:r>
              <a:rPr lang="en-US" altLang="zh-TW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solidFill>
                  <a:srgbClr val="FF0000"/>
                </a:solidFill>
              </a:rPr>
              <a:t>Analysis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>
                <a:solidFill>
                  <a:srgbClr val="FF0000"/>
                </a:solidFill>
              </a:rPr>
              <a:t>A.   Overall event </a:t>
            </a:r>
            <a:br>
              <a:rPr lang="en-US" altLang="zh-TW" dirty="0"/>
            </a:br>
            <a:r>
              <a:rPr lang="en-US" altLang="zh-TW" dirty="0"/>
              <a:t>B.   Agency-motivated and offsetting CSR</a:t>
            </a:r>
            <a:br>
              <a:rPr lang="en-US" altLang="zh-TW" dirty="0"/>
            </a:br>
            <a:r>
              <a:rPr lang="en-US" altLang="zh-TW" dirty="0"/>
              <a:t>C.   Textual Analysis (</a:t>
            </a:r>
            <a:r>
              <a:rPr lang="en-US" altLang="zh-TW" dirty="0" err="1"/>
              <a:t>unfinshed</a:t>
            </a:r>
            <a:r>
              <a:rPr lang="en-US" altLang="zh-TW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677318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A21F3A73-6BA3-4811-A8F4-9F7C0DD0AF43}"/>
              </a:ext>
            </a:extLst>
          </p:cNvPr>
          <p:cNvSpPr txBox="1"/>
          <p:nvPr/>
        </p:nvSpPr>
        <p:spPr>
          <a:xfrm>
            <a:off x="1222310" y="354563"/>
            <a:ext cx="1020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3. Overall  event – Positive 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2FAE6CC-8039-47B0-8F7C-A4FE5A4DCA1C}"/>
              </a:ext>
            </a:extLst>
          </p:cNvPr>
          <p:cNvSpPr txBox="1"/>
          <p:nvPr/>
        </p:nvSpPr>
        <p:spPr>
          <a:xfrm>
            <a:off x="1222310" y="2785261"/>
            <a:ext cx="45197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Conclusion :</a:t>
            </a:r>
            <a:r>
              <a:rPr lang="zh-TW" altLang="en-US" dirty="0"/>
              <a:t> </a:t>
            </a:r>
            <a:r>
              <a:rPr lang="en-US" altLang="zh-TW" dirty="0"/>
              <a:t>Positive CSR news has slightly negative effect on CAR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Note : But Positive in some scenario see 3.B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B316035-C6E1-4B3C-B8E7-83C823C8A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1484" y="1062449"/>
            <a:ext cx="6531148" cy="552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303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A21F3A73-6BA3-4811-A8F4-9F7C0DD0AF43}"/>
              </a:ext>
            </a:extLst>
          </p:cNvPr>
          <p:cNvSpPr txBox="1"/>
          <p:nvPr/>
        </p:nvSpPr>
        <p:spPr>
          <a:xfrm>
            <a:off x="1222310" y="354563"/>
            <a:ext cx="1020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3. Overall  event –Negative 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2FAE6CC-8039-47B0-8F7C-A4FE5A4DCA1C}"/>
              </a:ext>
            </a:extLst>
          </p:cNvPr>
          <p:cNvSpPr txBox="1"/>
          <p:nvPr/>
        </p:nvSpPr>
        <p:spPr>
          <a:xfrm>
            <a:off x="1222310" y="2785261"/>
            <a:ext cx="4519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Conclusion :</a:t>
            </a:r>
            <a:r>
              <a:rPr lang="zh-TW" altLang="en-US" dirty="0"/>
              <a:t> </a:t>
            </a:r>
            <a:r>
              <a:rPr lang="en-US" altLang="zh-TW" dirty="0"/>
              <a:t>Negative CSR news has strong negative effect on CAR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0501AED-6D34-48BA-A10E-013E8A6E5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097" y="996525"/>
            <a:ext cx="6816043" cy="571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356859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1909</TotalTime>
  <Words>3803</Words>
  <Application>Microsoft Office PowerPoint</Application>
  <PresentationFormat>寬螢幕</PresentationFormat>
  <Paragraphs>272</Paragraphs>
  <Slides>48</Slides>
  <Notes>44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48</vt:i4>
      </vt:variant>
    </vt:vector>
  </HeadingPairs>
  <TitlesOfParts>
    <vt:vector size="55" baseType="lpstr">
      <vt:lpstr>AdvMacMthSyN</vt:lpstr>
      <vt:lpstr>AdvOT863180fb</vt:lpstr>
      <vt:lpstr>AdvOTb92eb7df.I</vt:lpstr>
      <vt:lpstr>Arial</vt:lpstr>
      <vt:lpstr>Calibri</vt:lpstr>
      <vt:lpstr>Franklin Gothic Book</vt:lpstr>
      <vt:lpstr>裁剪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442</cp:revision>
  <dcterms:created xsi:type="dcterms:W3CDTF">2021-10-15T16:14:02Z</dcterms:created>
  <dcterms:modified xsi:type="dcterms:W3CDTF">2021-10-20T05:43:20Z</dcterms:modified>
</cp:coreProperties>
</file>