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6" r:id="rId11"/>
    <p:sldId id="26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601" autoAdjust="0"/>
  </p:normalViewPr>
  <p:slideViewPr>
    <p:cSldViewPr snapToGrid="0">
      <p:cViewPr varScale="1">
        <p:scale>
          <a:sx n="66" d="100"/>
          <a:sy n="66" d="100"/>
        </p:scale>
        <p:origin x="13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270B6-2E93-41CD-B20F-25B37ABBAA1F}" type="datetimeFigureOut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20A1F-9CED-42C4-8523-A5304F6F06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27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altLang="zh-TW" dirty="0"/>
                  <a:t>: </a:t>
                </a:r>
                <a:r>
                  <a:rPr lang="zh-TW" altLang="en-US" dirty="0"/>
                  <a:t>為了擁有自己偏好的投資組合，而犧牲的</a:t>
                </a:r>
                <a:r>
                  <a:rPr lang="en-US" altLang="zh-TW" dirty="0"/>
                  <a:t>return </a:t>
                </a:r>
              </a:p>
              <a:p>
                <a:r>
                  <a:rPr lang="en-US" altLang="zh-TW" dirty="0"/>
                  <a:t>Lambda : ESG </a:t>
                </a:r>
                <a:r>
                  <a:rPr lang="zh-TW" altLang="en-US" dirty="0"/>
                  <a:t>偏好投資者所擁有的財富比例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altLang="zh-TW" dirty="0"/>
                  <a:t>: </a:t>
                </a:r>
                <a:r>
                  <a:rPr lang="zh-TW" altLang="en-US" dirty="0"/>
                  <a:t>為了擁有自己偏好的投資組合，而犧牲的</a:t>
                </a:r>
                <a:r>
                  <a:rPr lang="en-US" altLang="zh-TW" dirty="0"/>
                  <a:t>return </a:t>
                </a:r>
              </a:p>
              <a:p>
                <a:r>
                  <a:rPr lang="en-US" altLang="zh-TW" dirty="0"/>
                  <a:t>Lambda : ESG </a:t>
                </a:r>
                <a:r>
                  <a:rPr lang="zh-TW" altLang="en-US" dirty="0"/>
                  <a:t>偏好投資者所擁有的財富比例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20A1F-9CED-42C4-8523-A5304F6F06A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760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Lambda = 1 &amp; 0, tilt = 0, because all investors hold market </a:t>
            </a:r>
            <a:r>
              <a:rPr lang="en-US" altLang="zh-TW" dirty="0" err="1"/>
              <a:t>protofolio</a:t>
            </a:r>
            <a:endParaRPr lang="en-US" altLang="zh-TW" dirty="0"/>
          </a:p>
          <a:p>
            <a:r>
              <a:rPr lang="en-US" altLang="zh-TW" dirty="0" err="1"/>
              <a:t>Kn</a:t>
            </a:r>
            <a:r>
              <a:rPr lang="en-US" altLang="zh-TW" dirty="0"/>
              <a:t> </a:t>
            </a:r>
            <a:r>
              <a:rPr lang="zh-TW" altLang="en-US" dirty="0"/>
              <a:t>小，廠商改變投資策略容易</a:t>
            </a:r>
            <a:endParaRPr lang="en-US" altLang="zh-TW" dirty="0"/>
          </a:p>
          <a:p>
            <a:r>
              <a:rPr lang="en-US" altLang="zh-TW" dirty="0"/>
              <a:t>Pi </a:t>
            </a:r>
            <a:r>
              <a:rPr lang="zh-TW" altLang="en-US" dirty="0"/>
              <a:t>上升</a:t>
            </a:r>
            <a:r>
              <a:rPr lang="en-US" altLang="zh-TW" dirty="0"/>
              <a:t>/ cost of capital has larger effect on the investment </a:t>
            </a:r>
          </a:p>
          <a:p>
            <a:endParaRPr lang="en-US" altLang="zh-TW" dirty="0"/>
          </a:p>
          <a:p>
            <a:r>
              <a:rPr lang="en-US" altLang="zh-TW" dirty="0"/>
              <a:t>Sd – s0 </a:t>
            </a:r>
            <a:r>
              <a:rPr lang="zh-TW" altLang="en-US" dirty="0"/>
              <a:t>的直觀解釋</a:t>
            </a:r>
            <a:r>
              <a:rPr lang="en-US" altLang="zh-TW" dirty="0"/>
              <a:t>:</a:t>
            </a:r>
            <a:r>
              <a:rPr lang="zh-TW" altLang="en-US" dirty="0"/>
              <a:t> 投資人</a:t>
            </a:r>
            <a:r>
              <a:rPr lang="en-US" altLang="zh-TW" dirty="0" err="1"/>
              <a:t>esg</a:t>
            </a:r>
            <a:r>
              <a:rPr lang="en-US" altLang="zh-TW" dirty="0"/>
              <a:t> </a:t>
            </a:r>
            <a:r>
              <a:rPr lang="zh-TW" altLang="en-US" dirty="0"/>
              <a:t>品味造成的社會影響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20A1F-9CED-42C4-8523-A5304F6F06A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214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Lambda = 1 &amp; 0, tilt = 0, because all investors hold market </a:t>
            </a:r>
            <a:r>
              <a:rPr lang="en-US" altLang="zh-TW" dirty="0" err="1"/>
              <a:t>protofolio</a:t>
            </a:r>
            <a:endParaRPr lang="en-US" altLang="zh-TW" dirty="0"/>
          </a:p>
          <a:p>
            <a:r>
              <a:rPr lang="en-US" altLang="zh-TW" dirty="0" err="1"/>
              <a:t>Kn</a:t>
            </a:r>
            <a:r>
              <a:rPr lang="en-US" altLang="zh-TW" dirty="0"/>
              <a:t> </a:t>
            </a:r>
            <a:r>
              <a:rPr lang="zh-TW" altLang="en-US" dirty="0"/>
              <a:t>小，廠商改變投資策略容易</a:t>
            </a:r>
            <a:endParaRPr lang="en-US" altLang="zh-TW" dirty="0"/>
          </a:p>
          <a:p>
            <a:r>
              <a:rPr lang="en-US" altLang="zh-TW" dirty="0"/>
              <a:t>Pi </a:t>
            </a:r>
            <a:r>
              <a:rPr lang="zh-TW" altLang="en-US" dirty="0"/>
              <a:t>上升</a:t>
            </a:r>
            <a:r>
              <a:rPr lang="en-US" altLang="zh-TW" dirty="0"/>
              <a:t>/ cost of capital has larger effect on the investment </a:t>
            </a:r>
          </a:p>
          <a:p>
            <a:endParaRPr lang="en-US" altLang="zh-TW" dirty="0"/>
          </a:p>
          <a:p>
            <a:r>
              <a:rPr lang="en-US" altLang="zh-TW" dirty="0"/>
              <a:t>Sd – s0 </a:t>
            </a:r>
            <a:r>
              <a:rPr lang="zh-TW" altLang="en-US" dirty="0"/>
              <a:t>的直觀解釋</a:t>
            </a:r>
            <a:r>
              <a:rPr lang="en-US" altLang="zh-TW" dirty="0"/>
              <a:t>:</a:t>
            </a:r>
            <a:r>
              <a:rPr lang="zh-TW" altLang="en-US" dirty="0"/>
              <a:t> 投資人</a:t>
            </a:r>
            <a:r>
              <a:rPr lang="en-US" altLang="zh-TW" dirty="0" err="1"/>
              <a:t>esg</a:t>
            </a:r>
            <a:r>
              <a:rPr lang="en-US" altLang="zh-TW" dirty="0"/>
              <a:t> </a:t>
            </a:r>
            <a:r>
              <a:rPr lang="zh-TW" altLang="en-US" dirty="0"/>
              <a:t>品味造成的社會影響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20A1F-9CED-42C4-8523-A5304F6F06A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740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 ESG</a:t>
            </a:r>
            <a:r>
              <a:rPr lang="zh-TW" altLang="en-US" dirty="0"/>
              <a:t>投資者的報酬比 </a:t>
            </a:r>
            <a:r>
              <a:rPr lang="en-US" altLang="zh-TW" dirty="0"/>
              <a:t>non-ESG</a:t>
            </a:r>
            <a:r>
              <a:rPr lang="zh-TW" altLang="en-US" dirty="0"/>
              <a:t>投資者的報酬率低很多，特別是紫色的線。</a:t>
            </a:r>
            <a:endParaRPr lang="en-US" altLang="zh-TW" dirty="0"/>
          </a:p>
          <a:p>
            <a:r>
              <a:rPr lang="en-US" altLang="zh-TW" dirty="0"/>
              <a:t>2. </a:t>
            </a:r>
            <a:r>
              <a:rPr lang="zh-TW" altLang="en-US" dirty="0"/>
              <a:t>當</a:t>
            </a:r>
            <a:r>
              <a:rPr lang="en-US" altLang="zh-TW" dirty="0"/>
              <a:t>ESG</a:t>
            </a:r>
            <a:r>
              <a:rPr lang="zh-TW" altLang="en-US" dirty="0"/>
              <a:t>投資者擁有的財富增加，</a:t>
            </a:r>
            <a:r>
              <a:rPr lang="en-US" altLang="zh-TW" dirty="0"/>
              <a:t>ESG</a:t>
            </a:r>
            <a:r>
              <a:rPr lang="zh-TW" altLang="en-US" dirty="0"/>
              <a:t>投資者就必須付出更多來購買</a:t>
            </a:r>
            <a:r>
              <a:rPr lang="en-US" altLang="zh-TW" dirty="0"/>
              <a:t>(increase in demand</a:t>
            </a:r>
            <a:r>
              <a:rPr lang="zh-TW" altLang="en-US" dirty="0"/>
              <a:t>需求增加報酬下降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20A1F-9CED-42C4-8523-A5304F6F06A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761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Delta </a:t>
            </a:r>
            <a:r>
              <a:rPr lang="zh-TW" altLang="en-US" dirty="0"/>
              <a:t>上升，投資者願意投資更多在</a:t>
            </a:r>
            <a:r>
              <a:rPr lang="en-US" altLang="zh-TW" dirty="0"/>
              <a:t>ESG</a:t>
            </a:r>
            <a:r>
              <a:rPr lang="zh-TW" altLang="en-US" dirty="0"/>
              <a:t>上時，會擴大 </a:t>
            </a:r>
            <a:r>
              <a:rPr lang="en-US" altLang="zh-TW" dirty="0"/>
              <a:t>market portfolio </a:t>
            </a:r>
            <a:r>
              <a:rPr lang="zh-TW" altLang="en-US" dirty="0"/>
              <a:t>和 </a:t>
            </a:r>
            <a:r>
              <a:rPr lang="en-US" altLang="zh-TW" dirty="0"/>
              <a:t>ESG</a:t>
            </a:r>
            <a:r>
              <a:rPr lang="zh-TW" altLang="en-US" dirty="0"/>
              <a:t> </a:t>
            </a:r>
            <a:r>
              <a:rPr lang="en-US" altLang="zh-TW" dirty="0"/>
              <a:t>portfolio </a:t>
            </a:r>
            <a:r>
              <a:rPr lang="zh-TW" altLang="en-US" dirty="0"/>
              <a:t>的差距使相關係數 下降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20A1F-9CED-42C4-8523-A5304F6F06A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104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這篇在探討異常報酬與投資者剩餘的關係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Panel A </a:t>
            </a:r>
            <a:r>
              <a:rPr lang="zh-TW" altLang="en-US" dirty="0"/>
              <a:t>指出，當</a:t>
            </a:r>
            <a:r>
              <a:rPr lang="en-US" altLang="zh-TW" dirty="0"/>
              <a:t>ESG</a:t>
            </a:r>
            <a:r>
              <a:rPr lang="zh-TW" altLang="en-US" dirty="0"/>
              <a:t>投資人放棄的</a:t>
            </a:r>
            <a:r>
              <a:rPr lang="en-US" altLang="zh-TW" dirty="0"/>
              <a:t>return (delta= -2%) </a:t>
            </a:r>
            <a:r>
              <a:rPr lang="zh-TW" altLang="en-US" dirty="0"/>
              <a:t>它們損失的報酬</a:t>
            </a:r>
            <a:r>
              <a:rPr lang="en-US" altLang="zh-TW" dirty="0"/>
              <a:t>(alpha = -1%) </a:t>
            </a:r>
            <a:r>
              <a:rPr lang="zh-TW" altLang="en-US" dirty="0"/>
              <a:t>是小於她們付出的成本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Panel B </a:t>
            </a:r>
            <a:r>
              <a:rPr lang="zh-TW" altLang="en-US" dirty="0"/>
              <a:t>則是把</a:t>
            </a:r>
            <a:r>
              <a:rPr lang="en-US" altLang="zh-TW" dirty="0"/>
              <a:t>ESG</a:t>
            </a:r>
            <a:r>
              <a:rPr lang="zh-TW" altLang="en-US" dirty="0"/>
              <a:t>函數用不同的座標代換，並得出遞增的</a:t>
            </a:r>
            <a:r>
              <a:rPr lang="en-US" altLang="zh-TW" dirty="0"/>
              <a:t>investor surplus-&gt;(</a:t>
            </a:r>
            <a:r>
              <a:rPr lang="zh-TW" altLang="en-US" dirty="0"/>
              <a:t>直覺</a:t>
            </a:r>
            <a:r>
              <a:rPr lang="en-US" altLang="zh-TW" dirty="0"/>
              <a:t>)</a:t>
            </a:r>
            <a:r>
              <a:rPr lang="zh-TW" altLang="en-US" dirty="0"/>
              <a:t>願意為</a:t>
            </a:r>
            <a:r>
              <a:rPr lang="en-US" altLang="zh-TW" dirty="0"/>
              <a:t>ESG</a:t>
            </a:r>
            <a:r>
              <a:rPr lang="zh-TW" altLang="en-US" dirty="0"/>
              <a:t>放棄的</a:t>
            </a:r>
            <a:r>
              <a:rPr lang="en-US" altLang="zh-TW" dirty="0"/>
              <a:t>return </a:t>
            </a:r>
            <a:r>
              <a:rPr lang="zh-TW" altLang="en-US" dirty="0"/>
              <a:t>越多，剩餘就越大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20A1F-9CED-42C4-8523-A5304F6F06A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403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這邊則是說 無</a:t>
            </a:r>
            <a:r>
              <a:rPr lang="en-US" altLang="zh-TW" dirty="0"/>
              <a:t>ESG</a:t>
            </a:r>
            <a:r>
              <a:rPr lang="zh-TW" altLang="en-US" dirty="0"/>
              <a:t>偏好的投資人能穩賺更多的報酬，因為此篇文章模型推導出</a:t>
            </a:r>
            <a:r>
              <a:rPr lang="en-US" altLang="zh-TW" dirty="0"/>
              <a:t>ESG stock</a:t>
            </a:r>
            <a:r>
              <a:rPr lang="zh-TW" altLang="en-US" dirty="0"/>
              <a:t>的</a:t>
            </a:r>
            <a:r>
              <a:rPr lang="en-US" altLang="zh-TW" dirty="0"/>
              <a:t>return </a:t>
            </a:r>
            <a:r>
              <a:rPr lang="zh-TW" altLang="en-US" dirty="0"/>
              <a:t>較低 </a:t>
            </a:r>
            <a:r>
              <a:rPr lang="en-US" altLang="zh-TW" dirty="0"/>
              <a:t>(</a:t>
            </a:r>
            <a:r>
              <a:rPr lang="en-US" altLang="zh-TW" dirty="0" err="1"/>
              <a:t>equa</a:t>
            </a:r>
            <a:r>
              <a:rPr lang="en-US" altLang="zh-TW" dirty="0"/>
              <a:t> 10-11)</a:t>
            </a:r>
          </a:p>
          <a:p>
            <a:r>
              <a:rPr lang="zh-TW" altLang="en-US" dirty="0"/>
              <a:t>所以投資者可投入更高獲利的股票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20A1F-9CED-42C4-8523-A5304F6F06A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628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#</a:t>
            </a:r>
            <a:r>
              <a:rPr lang="zh-TW" altLang="en-US" dirty="0"/>
              <a:t> </a:t>
            </a:r>
            <a:r>
              <a:rPr lang="en-US" altLang="zh-TW" dirty="0"/>
              <a:t>Lambda = 1 &amp; 0, tilt = 0, because all investors hold market </a:t>
            </a:r>
            <a:r>
              <a:rPr lang="en-US" altLang="zh-TW" dirty="0" err="1"/>
              <a:t>protofolio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Agenet</a:t>
            </a:r>
            <a:r>
              <a:rPr lang="en-US" altLang="zh-TW" dirty="0"/>
              <a:t> </a:t>
            </a:r>
            <a:r>
              <a:rPr lang="zh-TW" altLang="en-US" dirty="0"/>
              <a:t>的</a:t>
            </a:r>
            <a:r>
              <a:rPr lang="en-US" altLang="zh-TW" dirty="0"/>
              <a:t>ESG</a:t>
            </a:r>
            <a:r>
              <a:rPr lang="zh-TW" altLang="en-US" dirty="0"/>
              <a:t> 偏好</a:t>
            </a:r>
            <a:r>
              <a:rPr lang="en-US" altLang="zh-TW" dirty="0"/>
              <a:t>taste</a:t>
            </a:r>
            <a:r>
              <a:rPr lang="zh-TW" altLang="en-US" dirty="0"/>
              <a:t> </a:t>
            </a:r>
            <a:r>
              <a:rPr lang="en-US" altLang="zh-TW" dirty="0"/>
              <a:t>(S_(</a:t>
            </a:r>
            <a:r>
              <a:rPr lang="en-US" altLang="zh-TW" dirty="0" err="1"/>
              <a:t>Dbar</a:t>
            </a:r>
            <a:r>
              <a:rPr lang="en-US" altLang="zh-TW" dirty="0"/>
              <a:t>))</a:t>
            </a:r>
            <a:r>
              <a:rPr lang="zh-TW" altLang="en-US" dirty="0"/>
              <a:t>會產生社會影響 </a:t>
            </a:r>
            <a:r>
              <a:rPr lang="en-US" altLang="zh-TW" dirty="0"/>
              <a:t>(</a:t>
            </a:r>
            <a:r>
              <a:rPr lang="zh-TW" altLang="en-US" dirty="0"/>
              <a:t>當</a:t>
            </a:r>
            <a:r>
              <a:rPr lang="en-US" altLang="zh-TW" dirty="0"/>
              <a:t>taste</a:t>
            </a:r>
            <a:r>
              <a:rPr lang="zh-TW" altLang="en-US" dirty="0"/>
              <a:t>上升</a:t>
            </a:r>
            <a:r>
              <a:rPr lang="en-US" altLang="zh-TW" dirty="0"/>
              <a:t>/</a:t>
            </a:r>
            <a:r>
              <a:rPr lang="zh-TW" altLang="en-US" dirty="0"/>
              <a:t>廠商投資會增加</a:t>
            </a:r>
            <a:r>
              <a:rPr lang="en-US" altLang="zh-TW" dirty="0"/>
              <a:t>)</a:t>
            </a:r>
            <a:r>
              <a:rPr lang="zh-TW" altLang="en-US" dirty="0"/>
              <a:t> ，因此以 </a:t>
            </a:r>
            <a:r>
              <a:rPr lang="en-US" altLang="zh-TW" dirty="0"/>
              <a:t>snd-sn0</a:t>
            </a:r>
            <a:r>
              <a:rPr lang="zh-TW" altLang="en-US" dirty="0"/>
              <a:t>來作圖衡量 </a:t>
            </a:r>
            <a:r>
              <a:rPr lang="en-US" altLang="zh-TW" dirty="0"/>
              <a:t>(</a:t>
            </a:r>
            <a:r>
              <a:rPr lang="zh-TW" altLang="en-US" dirty="0"/>
              <a:t>不太清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因為</a:t>
            </a:r>
            <a:r>
              <a:rPr lang="en-US" altLang="zh-TW" dirty="0"/>
              <a:t>ESG taste </a:t>
            </a:r>
            <a:r>
              <a:rPr lang="zh-TW" altLang="en-US" dirty="0"/>
              <a:t>會降低</a:t>
            </a:r>
            <a:r>
              <a:rPr lang="en-US" altLang="zh-TW" dirty="0"/>
              <a:t>return (</a:t>
            </a:r>
            <a:r>
              <a:rPr lang="zh-TW" altLang="en-US" dirty="0"/>
              <a:t>公式</a:t>
            </a:r>
            <a:r>
              <a:rPr lang="en-US" altLang="zh-TW" dirty="0"/>
              <a:t>10 &amp; 11)</a:t>
            </a:r>
            <a:r>
              <a:rPr lang="zh-TW" altLang="en-US" dirty="0"/>
              <a:t>因此會帶來較低的</a:t>
            </a:r>
            <a:r>
              <a:rPr lang="en-US" altLang="zh-TW" dirty="0"/>
              <a:t>cost of capital(</a:t>
            </a:r>
            <a:r>
              <a:rPr lang="zh-TW" altLang="en-US" dirty="0"/>
              <a:t>舉債成本</a:t>
            </a:r>
            <a:r>
              <a:rPr lang="en-US" altLang="zh-TW" dirty="0"/>
              <a:t>) </a:t>
            </a:r>
            <a:r>
              <a:rPr lang="zh-TW" altLang="en-US" dirty="0"/>
              <a:t>，所以</a:t>
            </a:r>
            <a:r>
              <a:rPr lang="en-US" altLang="zh-TW" dirty="0"/>
              <a:t>green </a:t>
            </a:r>
            <a:r>
              <a:rPr lang="en-US" altLang="zh-TW" dirty="0" err="1"/>
              <a:t>frims</a:t>
            </a:r>
            <a:r>
              <a:rPr lang="zh-TW" altLang="en-US" dirty="0"/>
              <a:t>可享受更高的</a:t>
            </a:r>
            <a:r>
              <a:rPr lang="en-US" altLang="zh-TW" dirty="0"/>
              <a:t>NPV</a:t>
            </a:r>
            <a:r>
              <a:rPr lang="zh-TW" altLang="en-US" dirty="0"/>
              <a:t>與進行更多的投資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20A1F-9CED-42C4-8523-A5304F6F06A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94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 </a:t>
            </a:r>
            <a:r>
              <a:rPr lang="zh-TW" altLang="en-US" dirty="0"/>
              <a:t>下降</a:t>
            </a:r>
            <a:r>
              <a:rPr lang="en-US" altLang="zh-TW" dirty="0"/>
              <a:t>/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Gulliver"/>
              </a:rPr>
              <a:t>of firms.</a:t>
            </a:r>
            <a:br>
              <a:rPr lang="en-US" altLang="zh-TW" sz="1800" b="0" i="0" dirty="0">
                <a:solidFill>
                  <a:srgbClr val="000000"/>
                </a:solidFill>
                <a:effectLst/>
                <a:latin typeface="Gulliver"/>
              </a:rPr>
            </a:br>
            <a:r>
              <a:rPr lang="en-US" altLang="zh-TW" sz="1800" b="0" i="0" dirty="0">
                <a:solidFill>
                  <a:srgbClr val="000000"/>
                </a:solidFill>
                <a:effectLst/>
                <a:latin typeface="Gulliver"/>
              </a:rPr>
              <a:t>The impact is also larger when risk aversion is weaker (i.e.,</a:t>
            </a:r>
            <a:br>
              <a:rPr lang="en-US" altLang="zh-TW" sz="1800" b="0" i="0" dirty="0">
                <a:solidFill>
                  <a:srgbClr val="000000"/>
                </a:solidFill>
                <a:effectLst/>
                <a:latin typeface="Gulliver"/>
              </a:rPr>
            </a:br>
            <a:r>
              <a:rPr lang="en-US" altLang="zh-TW" sz="1800" b="0" i="1" dirty="0">
                <a:solidFill>
                  <a:srgbClr val="000000"/>
                </a:solidFill>
                <a:effectLst/>
                <a:latin typeface="Gulliver-Italic"/>
              </a:rPr>
              <a:t>a 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Gulliver"/>
              </a:rPr>
              <a:t>is smaller) because less risk-averse agents(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Gulliver"/>
              </a:rPr>
              <a:t>比較沒有風險趨避的人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Gulliver"/>
              </a:rPr>
              <a:t>) tilt their portfolios more to accommodate their tastes(</a:t>
            </a:r>
            <a:r>
              <a:rPr lang="en-US" altLang="zh-TW" sz="1800" b="0" i="0" dirty="0" err="1">
                <a:solidFill>
                  <a:srgbClr val="000000"/>
                </a:solidFill>
                <a:effectLst/>
                <a:latin typeface="Gulliver"/>
              </a:rPr>
              <a:t>X_i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Gulliver"/>
              </a:rPr>
              <a:t>)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Gulliver"/>
              </a:rPr>
              <a:t>反映在股票投資上面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Gulliver"/>
              </a:rPr>
              <a:t>, again resulting in</a:t>
            </a:r>
            <a:br>
              <a:rPr lang="en-US" altLang="zh-TW" sz="1800" b="0" i="0" dirty="0">
                <a:solidFill>
                  <a:srgbClr val="000000"/>
                </a:solidFill>
                <a:effectLst/>
                <a:latin typeface="Gulliver"/>
              </a:rPr>
            </a:br>
            <a:r>
              <a:rPr lang="en-US" altLang="zh-TW" sz="1800" b="0" i="0" dirty="0">
                <a:solidFill>
                  <a:srgbClr val="000000"/>
                </a:solidFill>
                <a:effectLst/>
                <a:latin typeface="Gulliver"/>
              </a:rPr>
              <a:t>larger price effects </a:t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 err="1"/>
              <a:t>Kn</a:t>
            </a:r>
            <a:r>
              <a:rPr lang="en-US" altLang="zh-TW" dirty="0"/>
              <a:t> </a:t>
            </a:r>
            <a:r>
              <a:rPr lang="zh-TW" altLang="en-US" dirty="0"/>
              <a:t>小，廠商改變投資策略容易</a:t>
            </a:r>
            <a:endParaRPr lang="en-US" altLang="zh-TW" dirty="0"/>
          </a:p>
          <a:p>
            <a:r>
              <a:rPr lang="en-US" altLang="zh-TW" dirty="0"/>
              <a:t>Pi </a:t>
            </a:r>
            <a:r>
              <a:rPr lang="zh-TW" altLang="en-US" dirty="0"/>
              <a:t>上升</a:t>
            </a:r>
            <a:r>
              <a:rPr lang="en-US" altLang="zh-TW" dirty="0"/>
              <a:t>/ cost of capital has larger effect on the investment </a:t>
            </a:r>
            <a:r>
              <a:rPr lang="zh-TW" altLang="en-US" dirty="0"/>
              <a:t>當</a:t>
            </a:r>
            <a:r>
              <a:rPr lang="en-US" altLang="zh-TW" dirty="0"/>
              <a:t>firm </a:t>
            </a:r>
            <a:r>
              <a:rPr lang="zh-TW" altLang="en-US" dirty="0"/>
              <a:t>賺的錢變多，多出來的可用來投資的利潤就變多了，所以</a:t>
            </a:r>
            <a:r>
              <a:rPr lang="en-US" altLang="zh-TW" dirty="0"/>
              <a:t>social impact </a:t>
            </a:r>
            <a:r>
              <a:rPr lang="zh-TW" altLang="en-US" dirty="0"/>
              <a:t>就變大ㄌ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20A1F-9CED-42C4-8523-A5304F6F06A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339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ESG</a:t>
            </a:r>
            <a:r>
              <a:rPr lang="zh-TW" altLang="en-US" dirty="0"/>
              <a:t>品味上升</a:t>
            </a:r>
            <a:r>
              <a:rPr lang="en-US" altLang="zh-TW" dirty="0"/>
              <a:t>/</a:t>
            </a:r>
            <a:r>
              <a:rPr lang="zh-TW" altLang="en-US" dirty="0"/>
              <a:t>消費者轉換投資偏好</a:t>
            </a:r>
            <a:r>
              <a:rPr lang="en-US" altLang="zh-TW" dirty="0"/>
              <a:t>d</a:t>
            </a:r>
            <a:r>
              <a:rPr lang="zh-TW" altLang="en-US" dirty="0"/>
              <a:t>上升，所以產生</a:t>
            </a:r>
            <a:r>
              <a:rPr lang="en-US" altLang="zh-TW" dirty="0"/>
              <a:t>alpha</a:t>
            </a:r>
            <a:r>
              <a:rPr lang="zh-TW" altLang="en-US" dirty="0"/>
              <a:t>下降</a:t>
            </a:r>
            <a:r>
              <a:rPr lang="en-US" altLang="zh-TW" dirty="0"/>
              <a:t>(generate negative alpha ) (</a:t>
            </a:r>
            <a:r>
              <a:rPr lang="zh-TW" altLang="en-US" dirty="0"/>
              <a:t>圖</a:t>
            </a:r>
            <a:r>
              <a:rPr lang="en-US" altLang="zh-TW" dirty="0"/>
              <a:t>2) </a:t>
            </a:r>
            <a:r>
              <a:rPr lang="zh-TW" altLang="en-US" dirty="0"/>
              <a:t>讓報酬下降，所以造成</a:t>
            </a:r>
            <a:r>
              <a:rPr lang="en-US" altLang="zh-TW" dirty="0"/>
              <a:t>cost of capital </a:t>
            </a:r>
            <a:r>
              <a:rPr lang="zh-TW" altLang="en-US" dirty="0"/>
              <a:t>的壁畫，影響投資。</a:t>
            </a:r>
            <a:r>
              <a:rPr lang="en-US" altLang="zh-TW" dirty="0"/>
              <a:t>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20A1F-9CED-42C4-8523-A5304F6F06A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850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當廠商可以改變公司的性質</a:t>
            </a:r>
            <a:r>
              <a:rPr lang="en-US" altLang="zh-TW" dirty="0" err="1"/>
              <a:t>i.e</a:t>
            </a:r>
            <a:r>
              <a:rPr lang="en-US" altLang="zh-TW" dirty="0"/>
              <a:t> </a:t>
            </a:r>
            <a:r>
              <a:rPr lang="en-US" altLang="zh-TW" dirty="0" err="1"/>
              <a:t>g_n</a:t>
            </a:r>
            <a:r>
              <a:rPr lang="en-US" altLang="zh-TW" dirty="0"/>
              <a:t> </a:t>
            </a:r>
            <a:r>
              <a:rPr lang="zh-TW" altLang="en-US" dirty="0"/>
              <a:t>時，在廠商追求</a:t>
            </a:r>
            <a:r>
              <a:rPr lang="en-US" altLang="zh-TW" dirty="0"/>
              <a:t>maximum firm value </a:t>
            </a:r>
            <a:r>
              <a:rPr lang="zh-TW" altLang="en-US" dirty="0"/>
              <a:t>下廠商會變得更綠。</a:t>
            </a:r>
            <a:endParaRPr lang="en-US" altLang="zh-TW" dirty="0"/>
          </a:p>
          <a:p>
            <a:r>
              <a:rPr lang="zh-TW" altLang="en-US" dirty="0"/>
              <a:t>因為</a:t>
            </a:r>
            <a:r>
              <a:rPr lang="en-US" altLang="zh-TW" dirty="0"/>
              <a:t> </a:t>
            </a:r>
            <a:r>
              <a:rPr lang="en-US" altLang="zh-TW" dirty="0" err="1"/>
              <a:t>gn</a:t>
            </a:r>
            <a:r>
              <a:rPr lang="zh-TW" altLang="en-US" dirty="0"/>
              <a:t>上升會使 </a:t>
            </a:r>
            <a:r>
              <a:rPr lang="en-US" altLang="zh-TW" dirty="0"/>
              <a:t>return </a:t>
            </a:r>
            <a:r>
              <a:rPr lang="zh-TW" altLang="en-US" dirty="0"/>
              <a:t>下降 </a:t>
            </a:r>
            <a:r>
              <a:rPr lang="en-US" altLang="zh-TW" dirty="0"/>
              <a:t>-&gt; cost of capital </a:t>
            </a:r>
            <a:r>
              <a:rPr lang="zh-TW" altLang="en-US" dirty="0"/>
              <a:t>下降 </a:t>
            </a:r>
            <a:r>
              <a:rPr lang="en-US" altLang="zh-TW" dirty="0"/>
              <a:t>-&gt; firm value </a:t>
            </a:r>
            <a:r>
              <a:rPr lang="zh-TW" altLang="en-US" dirty="0"/>
              <a:t>上升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20A1F-9CED-42C4-8523-A5304F6F06A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0427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908A77B-7C4D-4492-ACDD-691562A8F233}"/>
              </a:ext>
            </a:extLst>
          </p:cNvPr>
          <p:cNvSpPr txBox="1"/>
          <p:nvPr/>
        </p:nvSpPr>
        <p:spPr>
          <a:xfrm>
            <a:off x="2415073" y="3105834"/>
            <a:ext cx="7361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Sustainable Investing in Equilibrium 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45950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B41E7BC-21C4-4D0C-8F9F-A9FC4622C2A6}"/>
              </a:ext>
            </a:extLst>
          </p:cNvPr>
          <p:cNvSpPr txBox="1"/>
          <p:nvPr/>
        </p:nvSpPr>
        <p:spPr>
          <a:xfrm>
            <a:off x="1147664" y="643813"/>
            <a:ext cx="921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6. Firms become greener</a:t>
            </a:r>
            <a:endParaRPr lang="zh-TW" altLang="en-US" sz="3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5F9A4A4-33D4-48A7-A6DF-FCC7C0829D6B}"/>
              </a:ext>
            </a:extLst>
          </p:cNvPr>
          <p:cNvSpPr txBox="1"/>
          <p:nvPr/>
        </p:nvSpPr>
        <p:spPr>
          <a:xfrm>
            <a:off x="5618089" y="1895261"/>
            <a:ext cx="6292770" cy="36009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Implication:</a:t>
            </a:r>
          </a:p>
          <a:p>
            <a:endParaRPr lang="en-US" altLang="zh-TW" sz="2400" dirty="0"/>
          </a:p>
          <a:p>
            <a:r>
              <a:rPr lang="en-US" altLang="zh-TW" sz="2400" dirty="0"/>
              <a:t>When d &gt; 0, expected returns decrease so firms’ market values increase. Managers who wish to maximize market value therefore make</a:t>
            </a:r>
            <a:br>
              <a:rPr lang="en-US" altLang="zh-TW" sz="2400" dirty="0"/>
            </a:br>
            <a:r>
              <a:rPr lang="en-US" altLang="zh-TW" sz="2400" dirty="0"/>
              <a:t>their firms greener (</a:t>
            </a:r>
            <a:r>
              <a:rPr lang="en-US" altLang="zh-TW" sz="2400" dirty="0" err="1"/>
              <a:t>i.e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gn</a:t>
            </a:r>
            <a:r>
              <a:rPr lang="en-US" altLang="zh-TW" sz="2400" dirty="0"/>
              <a:t> &gt; 0) </a:t>
            </a:r>
            <a:br>
              <a:rPr lang="en-US" altLang="zh-TW" sz="2400" dirty="0"/>
            </a:br>
            <a:br>
              <a:rPr lang="en-US" altLang="zh-TW" sz="2400" dirty="0"/>
            </a:br>
            <a:endParaRPr lang="en-US" altLang="zh-TW" dirty="0"/>
          </a:p>
          <a:p>
            <a:br>
              <a:rPr lang="en-US" altLang="zh-TW" sz="2400" dirty="0"/>
            </a:br>
            <a:endParaRPr lang="en-US" altLang="zh-TW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9F99479-4E63-416D-AC9A-9327CD382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664" y="1895261"/>
            <a:ext cx="4153823" cy="177391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05EA7E2-4FD1-4D83-9BDA-4A20F1DE5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664" y="3923062"/>
            <a:ext cx="1762104" cy="70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30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B41E7BC-21C4-4D0C-8F9F-A9FC4622C2A6}"/>
              </a:ext>
            </a:extLst>
          </p:cNvPr>
          <p:cNvSpPr txBox="1"/>
          <p:nvPr/>
        </p:nvSpPr>
        <p:spPr>
          <a:xfrm>
            <a:off x="1147664" y="643813"/>
            <a:ext cx="921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6. Firms become greener</a:t>
            </a:r>
            <a:endParaRPr lang="zh-TW" altLang="en-US" sz="3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5F9A4A4-33D4-48A7-A6DF-FCC7C0829D6B}"/>
              </a:ext>
            </a:extLst>
          </p:cNvPr>
          <p:cNvSpPr txBox="1"/>
          <p:nvPr/>
        </p:nvSpPr>
        <p:spPr>
          <a:xfrm>
            <a:off x="5756986" y="2629134"/>
            <a:ext cx="6292770" cy="47089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Implication:</a:t>
            </a:r>
          </a:p>
          <a:p>
            <a:endParaRPr lang="en-US" altLang="zh-TW" sz="2400" dirty="0"/>
          </a:p>
          <a:p>
            <a:r>
              <a:rPr lang="en-US" altLang="zh-TW" sz="2400" dirty="0">
                <a:highlight>
                  <a:srgbClr val="FFFF00"/>
                </a:highlight>
              </a:rPr>
              <a:t>A larger dispersion  deepens</a:t>
            </a:r>
            <a:r>
              <a:rPr lang="zh-TW" altLang="en-US" sz="2400" dirty="0">
                <a:highlight>
                  <a:srgbClr val="FFFF00"/>
                </a:highlight>
              </a:rPr>
              <a:t> </a:t>
            </a:r>
            <a:r>
              <a:rPr lang="en-US" altLang="zh-TW" sz="2400" dirty="0">
                <a:highlight>
                  <a:srgbClr val="FFFF00"/>
                </a:highlight>
              </a:rPr>
              <a:t>the cost-of-capital differentials between green and brown</a:t>
            </a:r>
            <a:r>
              <a:rPr lang="zh-TW" altLang="en-US" sz="2400" dirty="0">
                <a:highlight>
                  <a:srgbClr val="FFFF00"/>
                </a:highlight>
              </a:rPr>
              <a:t> </a:t>
            </a:r>
            <a:r>
              <a:rPr lang="en-US" altLang="zh-TW" sz="2400" dirty="0">
                <a:highlight>
                  <a:srgbClr val="FFFF00"/>
                </a:highlight>
              </a:rPr>
              <a:t>firms, leading to larger investment differentials</a:t>
            </a:r>
            <a:r>
              <a:rPr lang="en-US" altLang="zh-TW" sz="2400" dirty="0">
                <a:solidFill>
                  <a:schemeClr val="accent6"/>
                </a:solidFill>
                <a:highlight>
                  <a:srgbClr val="FFFF00"/>
                </a:highlight>
              </a:rPr>
              <a:t>. With green</a:t>
            </a:r>
            <a:r>
              <a:rPr lang="zh-TW" altLang="en-US" sz="2400" dirty="0">
                <a:solidFill>
                  <a:schemeClr val="accent6"/>
                </a:solidFill>
                <a:highlight>
                  <a:srgbClr val="FFFF00"/>
                </a:highlight>
              </a:rPr>
              <a:t> </a:t>
            </a:r>
            <a:r>
              <a:rPr lang="en-US" altLang="zh-TW" sz="2400" dirty="0">
                <a:solidFill>
                  <a:schemeClr val="accent6"/>
                </a:solidFill>
                <a:highlight>
                  <a:srgbClr val="FFFF00"/>
                </a:highlight>
              </a:rPr>
              <a:t>firms investing more and brown firms investing less, aggregate social impact increases</a:t>
            </a:r>
            <a:r>
              <a:rPr lang="en-US" altLang="zh-TW" sz="2400" dirty="0"/>
              <a:t>.</a:t>
            </a:r>
          </a:p>
          <a:p>
            <a:br>
              <a:rPr lang="en-US" altLang="zh-TW" sz="2400" dirty="0">
                <a:highlight>
                  <a:srgbClr val="FFFF00"/>
                </a:highlight>
              </a:rPr>
            </a:br>
            <a:br>
              <a:rPr lang="en-US" altLang="zh-TW" sz="2400" dirty="0"/>
            </a:br>
            <a:endParaRPr lang="en-US" altLang="zh-TW" dirty="0"/>
          </a:p>
          <a:p>
            <a:br>
              <a:rPr lang="en-US" altLang="zh-TW" sz="2400" dirty="0"/>
            </a:br>
            <a:endParaRPr lang="en-US" altLang="zh-TW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D0F83B9-5E17-411C-B450-33813A0C5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37" y="1435467"/>
            <a:ext cx="4324954" cy="370574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075B88B-296E-4B69-9F33-76F41BA4A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986" y="1440454"/>
            <a:ext cx="1238423" cy="65731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9F77E78-185C-4E0B-8B9A-89C86CAF5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6986" y="2248081"/>
            <a:ext cx="4296375" cy="38105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D558C29-6AD2-4B56-A2CC-216D420201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3623" y="1435467"/>
            <a:ext cx="3677163" cy="685896"/>
          </a:xfrm>
          <a:prstGeom prst="rect">
            <a:avLst/>
          </a:prstGeom>
        </p:spPr>
      </p:pic>
      <p:sp>
        <p:nvSpPr>
          <p:cNvPr id="13" name="框架 12">
            <a:extLst>
              <a:ext uri="{FF2B5EF4-FFF2-40B4-BE49-F238E27FC236}">
                <a16:creationId xmlns:a16="http://schemas.microsoft.com/office/drawing/2014/main" id="{E47B9B70-815A-425F-8C69-3624CE4086C1}"/>
              </a:ext>
            </a:extLst>
          </p:cNvPr>
          <p:cNvSpPr/>
          <p:nvPr/>
        </p:nvSpPr>
        <p:spPr>
          <a:xfrm>
            <a:off x="5802373" y="2288297"/>
            <a:ext cx="587253" cy="381053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093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B41E7BC-21C4-4D0C-8F9F-A9FC4622C2A6}"/>
              </a:ext>
            </a:extLst>
          </p:cNvPr>
          <p:cNvSpPr txBox="1"/>
          <p:nvPr/>
        </p:nvSpPr>
        <p:spPr>
          <a:xfrm>
            <a:off x="1147664" y="643813"/>
            <a:ext cx="921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6. Firms become greener</a:t>
            </a:r>
            <a:endParaRPr lang="zh-TW" altLang="en-US" sz="3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5F9A4A4-33D4-48A7-A6DF-FCC7C0829D6B}"/>
              </a:ext>
            </a:extLst>
          </p:cNvPr>
          <p:cNvSpPr txBox="1"/>
          <p:nvPr/>
        </p:nvSpPr>
        <p:spPr>
          <a:xfrm>
            <a:off x="5756986" y="2629134"/>
            <a:ext cx="6292770" cy="21236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Implication:</a:t>
            </a:r>
          </a:p>
          <a:p>
            <a:endParaRPr lang="en-US" altLang="zh-TW" sz="2400" dirty="0"/>
          </a:p>
          <a:p>
            <a:r>
              <a:rPr lang="en-US" altLang="zh-TW" sz="2400" dirty="0"/>
              <a:t>Social impact increases as ESG taste increases </a:t>
            </a:r>
            <a:br>
              <a:rPr lang="en-US" altLang="zh-TW" sz="2400" dirty="0"/>
            </a:br>
            <a:endParaRPr lang="en-US" altLang="zh-TW" dirty="0"/>
          </a:p>
          <a:p>
            <a:br>
              <a:rPr lang="en-US" altLang="zh-TW" sz="2400" dirty="0"/>
            </a:br>
            <a:endParaRPr lang="en-US" altLang="zh-TW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F24ED52-C881-42B2-9C2D-A7B74B682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28" y="1290144"/>
            <a:ext cx="3018751" cy="534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2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B41E7BC-21C4-4D0C-8F9F-A9FC4622C2A6}"/>
              </a:ext>
            </a:extLst>
          </p:cNvPr>
          <p:cNvSpPr txBox="1"/>
          <p:nvPr/>
        </p:nvSpPr>
        <p:spPr>
          <a:xfrm>
            <a:off x="1147664" y="643813"/>
            <a:ext cx="921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1. ESG </a:t>
            </a:r>
            <a:r>
              <a:rPr lang="en-US" altLang="zh-TW" sz="3600" dirty="0" err="1"/>
              <a:t>v.s</a:t>
            </a:r>
            <a:r>
              <a:rPr lang="en-US" altLang="zh-TW" sz="3600" dirty="0"/>
              <a:t> non-ESG expected portfolio return </a:t>
            </a:r>
            <a:endParaRPr lang="zh-TW" altLang="en-US" sz="3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F448402-74AC-4BFB-8D11-FC5F2D6BF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664" y="1490403"/>
            <a:ext cx="5374467" cy="4723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5F9A4A4-33D4-48A7-A6DF-FCC7C0829D6B}"/>
                  </a:ext>
                </a:extLst>
              </p:cNvPr>
              <p:cNvSpPr txBox="1"/>
              <p:nvPr/>
            </p:nvSpPr>
            <p:spPr>
              <a:xfrm>
                <a:off x="6582748" y="1861458"/>
                <a:ext cx="4828592" cy="18466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altLang="zh-TW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sz="2400" dirty="0"/>
                  <a:t>Maximum rate of return that ESG</a:t>
                </a:r>
              </a:p>
              <a:p>
                <a:r>
                  <a:rPr lang="en-US" altLang="zh-TW" sz="2400" dirty="0"/>
                  <a:t>Investor willing to sacrifice </a:t>
                </a:r>
              </a:p>
              <a:p>
                <a:endParaRPr lang="en-US" altLang="zh-TW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/>
                  <a:t>Fraction of total wealth belonging to ESG investors</a:t>
                </a: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5F9A4A4-33D4-48A7-A6DF-FCC7C0829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748" y="1861458"/>
                <a:ext cx="4828592" cy="1846659"/>
              </a:xfrm>
              <a:prstGeom prst="rect">
                <a:avLst/>
              </a:prstGeom>
              <a:blipFill>
                <a:blip r:embed="rId4"/>
                <a:stretch>
                  <a:fillRect l="-3914" t="-4620" b="-9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>
            <a:extLst>
              <a:ext uri="{FF2B5EF4-FFF2-40B4-BE49-F238E27FC236}">
                <a16:creationId xmlns:a16="http://schemas.microsoft.com/office/drawing/2014/main" id="{E775427F-CB5A-4D65-A13B-5CDA7CFC4E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2748" y="4279431"/>
            <a:ext cx="2629267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8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B41E7BC-21C4-4D0C-8F9F-A9FC4622C2A6}"/>
              </a:ext>
            </a:extLst>
          </p:cNvPr>
          <p:cNvSpPr txBox="1"/>
          <p:nvPr/>
        </p:nvSpPr>
        <p:spPr>
          <a:xfrm>
            <a:off x="1147664" y="643813"/>
            <a:ext cx="921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1. ESG </a:t>
            </a:r>
            <a:r>
              <a:rPr lang="en-US" altLang="zh-TW" sz="3600" dirty="0" err="1"/>
              <a:t>v.s</a:t>
            </a:r>
            <a:r>
              <a:rPr lang="en-US" altLang="zh-TW" sz="3600" dirty="0"/>
              <a:t> non-ESG expected portfolio return </a:t>
            </a:r>
            <a:endParaRPr lang="zh-TW" altLang="en-US" sz="3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F448402-74AC-4BFB-8D11-FC5F2D6BF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664" y="1490403"/>
            <a:ext cx="5374467" cy="472378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5F9A4A4-33D4-48A7-A6DF-FCC7C0829D6B}"/>
              </a:ext>
            </a:extLst>
          </p:cNvPr>
          <p:cNvSpPr txBox="1"/>
          <p:nvPr/>
        </p:nvSpPr>
        <p:spPr>
          <a:xfrm>
            <a:off x="6582748" y="1861458"/>
            <a:ext cx="4828592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Implication : </a:t>
            </a:r>
          </a:p>
          <a:p>
            <a:endParaRPr lang="en-US" altLang="zh-TW" sz="2400" dirty="0"/>
          </a:p>
          <a:p>
            <a:r>
              <a:rPr lang="en-US" altLang="zh-TW" sz="2400" dirty="0"/>
              <a:t>ESG investors earn significantly lower return than non-ESG investors</a:t>
            </a:r>
          </a:p>
          <a:p>
            <a:endParaRPr lang="en-US" altLang="zh-TW" sz="2400" dirty="0"/>
          </a:p>
          <a:p>
            <a:r>
              <a:rPr lang="en-US" altLang="zh-TW" sz="2400" dirty="0"/>
              <a:t>As λ increases, investors must pay more for the green stocks they desire </a:t>
            </a:r>
            <a:br>
              <a:rPr lang="en-US" altLang="zh-TW" sz="2400" dirty="0"/>
            </a:b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848724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B41E7BC-21C4-4D0C-8F9F-A9FC4622C2A6}"/>
              </a:ext>
            </a:extLst>
          </p:cNvPr>
          <p:cNvSpPr txBox="1"/>
          <p:nvPr/>
        </p:nvSpPr>
        <p:spPr>
          <a:xfrm>
            <a:off x="1147664" y="643813"/>
            <a:ext cx="921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2. ESG </a:t>
            </a:r>
            <a:r>
              <a:rPr lang="en-US" altLang="zh-TW" sz="3600" dirty="0" err="1"/>
              <a:t>v.s</a:t>
            </a:r>
            <a:r>
              <a:rPr lang="en-US" altLang="zh-TW" sz="3600" dirty="0"/>
              <a:t> non-ESG expected portfolio return 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5F9A4A4-33D4-48A7-A6DF-FCC7C0829D6B}"/>
                  </a:ext>
                </a:extLst>
              </p:cNvPr>
              <p:cNvSpPr txBox="1"/>
              <p:nvPr/>
            </p:nvSpPr>
            <p:spPr>
              <a:xfrm>
                <a:off x="6908251" y="2539954"/>
                <a:ext cx="4828592" cy="22159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400" dirty="0"/>
                  <a:t>Implication : </a:t>
                </a:r>
              </a:p>
              <a:p>
                <a:endParaRPr lang="en-US" altLang="zh-TW" sz="2400" dirty="0"/>
              </a:p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</m:t>
                    </m:r>
                  </m:oMath>
                </a14:m>
                <a:r>
                  <a:rPr lang="en-US" altLang="zh-TW" sz="2400" dirty="0"/>
                  <a:t>increases,  ESG investors feel increasingly strongly about ESG, increasing the difference between ESG and market portfolio </a:t>
                </a: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5F9A4A4-33D4-48A7-A6DF-FCC7C0829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251" y="2539954"/>
                <a:ext cx="4828592" cy="2215991"/>
              </a:xfrm>
              <a:prstGeom prst="rect">
                <a:avLst/>
              </a:prstGeom>
              <a:blipFill>
                <a:blip r:embed="rId3"/>
                <a:stretch>
                  <a:fillRect l="-3788" t="-4132" b="-77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2AA374A4-4704-4BF9-AABC-8F395AF05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664" y="1401655"/>
            <a:ext cx="5677692" cy="524900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D37CEC6-C463-4065-87A9-F1B8026BF5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8251" y="1494693"/>
            <a:ext cx="3458058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673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B41E7BC-21C4-4D0C-8F9F-A9FC4622C2A6}"/>
              </a:ext>
            </a:extLst>
          </p:cNvPr>
          <p:cNvSpPr txBox="1"/>
          <p:nvPr/>
        </p:nvSpPr>
        <p:spPr>
          <a:xfrm>
            <a:off x="1147664" y="643813"/>
            <a:ext cx="921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3. Alpha-ESG &amp; Investor surplus  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5F9A4A4-33D4-48A7-A6DF-FCC7C0829D6B}"/>
                  </a:ext>
                </a:extLst>
              </p:cNvPr>
              <p:cNvSpPr txBox="1"/>
              <p:nvPr/>
            </p:nvSpPr>
            <p:spPr>
              <a:xfrm>
                <a:off x="5714775" y="1544633"/>
                <a:ext cx="5835119" cy="48013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400" dirty="0"/>
                  <a:t>Implication (trade off): </a:t>
                </a:r>
              </a:p>
              <a:p>
                <a:endParaRPr lang="en-US" altLang="zh-TW" sz="2400" dirty="0"/>
              </a:p>
              <a:p>
                <a:r>
                  <a:rPr lang="en-US" altLang="zh-TW" sz="2400" dirty="0"/>
                  <a:t>When ESG investors are willing to give up a 2% certain return to hold their portfolio rather than the market(i.e., 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 panose="02040503050406030204" pitchFamily="18" charset="0"/>
                      </a:rPr>
                      <m:t>∆ </m:t>
                    </m:r>
                  </m:oMath>
                </a14:m>
                <a:r>
                  <a:rPr lang="en-US" altLang="zh-TW" sz="2400" dirty="0"/>
                  <a:t>= 0.02), their worst-case alpha is only -1%. </a:t>
                </a:r>
              </a:p>
              <a:p>
                <a:endParaRPr lang="en-US" altLang="zh-TW" sz="2400" dirty="0"/>
              </a:p>
              <a:p>
                <a:r>
                  <a:rPr lang="en-US" altLang="zh-TW" sz="2400" dirty="0"/>
                  <a:t>The surplus increases with 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 panose="02040503050406030204" pitchFamily="18" charset="0"/>
                      </a:rPr>
                      <m:t>∆ </m:t>
                    </m:r>
                  </m:oMath>
                </a14:m>
                <a:r>
                  <a:rPr lang="en-US" altLang="zh-TW" sz="2400" dirty="0"/>
                  <a:t>because the stronger the ESG investors feel about greenness, the more they move market prices </a:t>
                </a:r>
                <a:br>
                  <a:rPr lang="en-US" altLang="zh-TW" sz="2400" dirty="0"/>
                </a:br>
                <a:br>
                  <a:rPr lang="en-US" altLang="zh-TW" sz="2400" dirty="0"/>
                </a:br>
                <a:endParaRPr lang="en-US" altLang="zh-TW" sz="24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5F9A4A4-33D4-48A7-A6DF-FCC7C0829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775" y="1544633"/>
                <a:ext cx="5835119" cy="4801314"/>
              </a:xfrm>
              <a:prstGeom prst="rect">
                <a:avLst/>
              </a:prstGeom>
              <a:blipFill>
                <a:blip r:embed="rId3"/>
                <a:stretch>
                  <a:fillRect l="-3132" t="-17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710FB1F7-32A7-44CE-8286-573F82F0B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664" y="1290144"/>
            <a:ext cx="3776208" cy="5310292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DA5C884-4A58-47A8-94DE-96DBEE7CE859}"/>
              </a:ext>
            </a:extLst>
          </p:cNvPr>
          <p:cNvCxnSpPr>
            <a:cxnSpLocks/>
          </p:cNvCxnSpPr>
          <p:nvPr/>
        </p:nvCxnSpPr>
        <p:spPr>
          <a:xfrm>
            <a:off x="3559946" y="4882718"/>
            <a:ext cx="0" cy="6480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6EF8CD6-3D49-4EE8-AE45-C69703CE9EA2}"/>
              </a:ext>
            </a:extLst>
          </p:cNvPr>
          <p:cNvSpPr txBox="1"/>
          <p:nvPr/>
        </p:nvSpPr>
        <p:spPr>
          <a:xfrm>
            <a:off x="2667874" y="5511614"/>
            <a:ext cx="178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Investor surplus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8D354429-4A42-4746-9005-4E209BB5D1CF}"/>
              </a:ext>
            </a:extLst>
          </p:cNvPr>
          <p:cNvSpPr/>
          <p:nvPr/>
        </p:nvSpPr>
        <p:spPr>
          <a:xfrm>
            <a:off x="3089429" y="2348143"/>
            <a:ext cx="213064" cy="204187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152AB3FE-DD35-4161-AD6E-4577DD607786}"/>
              </a:ext>
            </a:extLst>
          </p:cNvPr>
          <p:cNvCxnSpPr>
            <a:cxnSpLocks/>
          </p:cNvCxnSpPr>
          <p:nvPr/>
        </p:nvCxnSpPr>
        <p:spPr>
          <a:xfrm>
            <a:off x="1642369" y="2450237"/>
            <a:ext cx="155359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990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B41E7BC-21C4-4D0C-8F9F-A9FC4622C2A6}"/>
              </a:ext>
            </a:extLst>
          </p:cNvPr>
          <p:cNvSpPr txBox="1"/>
          <p:nvPr/>
        </p:nvSpPr>
        <p:spPr>
          <a:xfrm>
            <a:off x="1147664" y="643813"/>
            <a:ext cx="921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3. Alpha-ESG &amp; Investor surplus  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5F9A4A4-33D4-48A7-A6DF-FCC7C0829D6B}"/>
                  </a:ext>
                </a:extLst>
              </p:cNvPr>
              <p:cNvSpPr txBox="1"/>
              <p:nvPr/>
            </p:nvSpPr>
            <p:spPr>
              <a:xfrm>
                <a:off x="5756986" y="1543578"/>
                <a:ext cx="5835119" cy="47089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400" dirty="0"/>
                  <a:t>Implication:</a:t>
                </a:r>
              </a:p>
              <a:p>
                <a:endParaRPr lang="en-US" altLang="zh-TW" sz="2400" dirty="0"/>
              </a:p>
              <a:p>
                <a:r>
                  <a:rPr lang="en-US" altLang="zh-TW" sz="2400" dirty="0"/>
                  <a:t>A non-ESG investor earns the highest alpha when all other investors are ESG (i.e., λ = 1) and when those investors’ ESG</a:t>
                </a:r>
                <a:br>
                  <a:rPr lang="en-US" altLang="zh-TW" sz="2400" dirty="0"/>
                </a:br>
                <a:r>
                  <a:rPr lang="en-US" altLang="zh-TW" sz="2400" dirty="0"/>
                  <a:t>tastes are strong (</a:t>
                </a:r>
                <a:r>
                  <a:rPr lang="en-US" altLang="zh-TW" sz="2400" dirty="0" err="1"/>
                  <a:t>i.e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 panose="02040503050406030204" pitchFamily="18" charset="0"/>
                      </a:rPr>
                      <m:t>∆ </m:t>
                    </m:r>
                  </m:oMath>
                </a14:m>
                <a:r>
                  <a:rPr lang="en-US" altLang="zh-TW" sz="2400" dirty="0"/>
                  <a:t>is large). </a:t>
                </a:r>
              </a:p>
              <a:p>
                <a:endParaRPr lang="en-US" altLang="zh-TW" dirty="0"/>
              </a:p>
              <a:p>
                <a:r>
                  <a:rPr lang="en-US" altLang="zh-TW" sz="2400" dirty="0"/>
                  <a:t>Overweighting brown stocks, whose alphas are positive and large, non-ESG investor earns a large positive alpha. </a:t>
                </a:r>
                <a:br>
                  <a:rPr lang="en-US" altLang="zh-TW" sz="2400" dirty="0"/>
                </a:br>
                <a:br>
                  <a:rPr lang="en-US" altLang="zh-TW" sz="2400" dirty="0"/>
                </a:br>
                <a:br>
                  <a:rPr lang="en-US" altLang="zh-TW" sz="2400" dirty="0"/>
                </a:br>
                <a:endParaRPr lang="en-US" altLang="zh-TW" sz="24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5F9A4A4-33D4-48A7-A6DF-FCC7C0829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986" y="1543578"/>
                <a:ext cx="5835119" cy="4708981"/>
              </a:xfrm>
              <a:prstGeom prst="rect">
                <a:avLst/>
              </a:prstGeom>
              <a:blipFill>
                <a:blip r:embed="rId3"/>
                <a:stretch>
                  <a:fillRect l="-3132" t="-1811" r="-1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AF4EA36D-76AB-4234-B5E4-E71D4878B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664" y="1290144"/>
            <a:ext cx="3473308" cy="521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34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B41E7BC-21C4-4D0C-8F9F-A9FC4622C2A6}"/>
              </a:ext>
            </a:extLst>
          </p:cNvPr>
          <p:cNvSpPr txBox="1"/>
          <p:nvPr/>
        </p:nvSpPr>
        <p:spPr>
          <a:xfrm>
            <a:off x="1147664" y="643813"/>
            <a:ext cx="921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4. Size of ESG industry </a:t>
            </a:r>
            <a:endParaRPr lang="zh-TW" altLang="en-US" sz="3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5F9A4A4-33D4-48A7-A6DF-FCC7C0829D6B}"/>
              </a:ext>
            </a:extLst>
          </p:cNvPr>
          <p:cNvSpPr txBox="1"/>
          <p:nvPr/>
        </p:nvSpPr>
        <p:spPr>
          <a:xfrm>
            <a:off x="5547296" y="1705571"/>
            <a:ext cx="5835119" cy="43396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Implication:</a:t>
            </a:r>
          </a:p>
          <a:p>
            <a:endParaRPr lang="en-US" altLang="zh-TW" sz="2400" dirty="0"/>
          </a:p>
          <a:p>
            <a:r>
              <a:rPr lang="en-US" altLang="zh-TW" sz="2400" dirty="0"/>
              <a:t>ESG tastes lead green firms to invest more and brown firms to invest less. ESG tastes reduce green firms’ expected returns and hence their costs of capital. Green firms’ </a:t>
            </a:r>
            <a:r>
              <a:rPr lang="en-US" altLang="zh-TW" sz="2400" dirty="0">
                <a:highlight>
                  <a:srgbClr val="FFFF00"/>
                </a:highlight>
              </a:rPr>
              <a:t>lower costs of capital </a:t>
            </a:r>
            <a:r>
              <a:rPr lang="en-US" altLang="zh-TW" sz="2400" dirty="0"/>
              <a:t>increase their projects’ NPVs, so </a:t>
            </a:r>
            <a:r>
              <a:rPr lang="en-US" altLang="zh-TW" sz="2400" dirty="0">
                <a:highlight>
                  <a:srgbClr val="FFFF00"/>
                </a:highlight>
              </a:rPr>
              <a:t>green firms invest more </a:t>
            </a:r>
            <a:br>
              <a:rPr lang="en-US" altLang="zh-TW" sz="2400" dirty="0">
                <a:highlight>
                  <a:srgbClr val="FFFF00"/>
                </a:highlight>
              </a:rPr>
            </a:br>
            <a:br>
              <a:rPr lang="en-US" altLang="zh-TW" sz="2400" dirty="0"/>
            </a:br>
            <a:endParaRPr lang="en-US" altLang="zh-TW" dirty="0"/>
          </a:p>
          <a:p>
            <a:br>
              <a:rPr lang="en-US" altLang="zh-TW" sz="2400" dirty="0"/>
            </a:br>
            <a:endParaRPr lang="en-US" altLang="zh-TW" sz="2400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1DB5A14E-3411-43DC-912E-6EB6020E3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513" y="2720010"/>
            <a:ext cx="4326839" cy="987024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DF2BF02E-0625-4373-98B0-CA8D6866E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664" y="1769579"/>
            <a:ext cx="1263646" cy="470996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74D4AD5F-40FF-408F-8477-CECDA28C2E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664" y="4285286"/>
            <a:ext cx="3962953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95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B41E7BC-21C4-4D0C-8F9F-A9FC4622C2A6}"/>
              </a:ext>
            </a:extLst>
          </p:cNvPr>
          <p:cNvSpPr txBox="1"/>
          <p:nvPr/>
        </p:nvSpPr>
        <p:spPr>
          <a:xfrm>
            <a:off x="1147664" y="643813"/>
            <a:ext cx="9218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5. Green firms invest more, brown firms less </a:t>
            </a:r>
            <a:endParaRPr lang="zh-TW" altLang="en-US" sz="3600" dirty="0"/>
          </a:p>
          <a:p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5F9A4A4-33D4-48A7-A6DF-FCC7C0829D6B}"/>
                  </a:ext>
                </a:extLst>
              </p:cNvPr>
              <p:cNvSpPr txBox="1"/>
              <p:nvPr/>
            </p:nvSpPr>
            <p:spPr>
              <a:xfrm>
                <a:off x="5547296" y="1695258"/>
                <a:ext cx="6292770" cy="4425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400" dirty="0"/>
                  <a:t>Implication(Social impact</a:t>
                </a:r>
                <a:r>
                  <a:rPr lang="en-US" altLang="zh-TW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altLang="zh-TW" sz="2400" dirty="0"/>
                  <a:t>):</a:t>
                </a:r>
              </a:p>
              <a:p>
                <a:endParaRPr lang="en-US" altLang="zh-TW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 altLang="zh-TW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altLang="zh-TW" sz="2400" dirty="0"/>
                  <a:t>(stronger ESG taste) </a:t>
                </a:r>
              </a:p>
              <a:p>
                <a:r>
                  <a:rPr lang="en-US" altLang="zh-TW" sz="2400" dirty="0"/>
                  <a:t>a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n-US" altLang="zh-TW" sz="2400" dirty="0"/>
                  <a:t> (weaker risk aversion)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40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n-US" altLang="zh-TW" sz="2400" dirty="0"/>
                  <a:t> (Capital less likely to adj)</a:t>
                </a:r>
              </a:p>
              <a:p>
                <a14:m>
                  <m:oMath xmlns:m="http://schemas.openxmlformats.org/officeDocument/2006/math">
                    <m:r>
                      <a:rPr lang="el-GR" altLang="zh-TW" sz="240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l-GR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(firm being more productive)</a:t>
                </a:r>
              </a:p>
              <a:p>
                <a:endParaRPr lang="en-US" altLang="zh-TW" sz="2400" dirty="0"/>
              </a:p>
              <a:p>
                <a:br>
                  <a:rPr lang="en-US" altLang="zh-TW" sz="2400" dirty="0">
                    <a:highlight>
                      <a:srgbClr val="FFFF00"/>
                    </a:highlight>
                  </a:rPr>
                </a:br>
                <a:br>
                  <a:rPr lang="en-US" altLang="zh-TW" sz="2400" dirty="0"/>
                </a:br>
                <a:endParaRPr lang="en-US" altLang="zh-TW" dirty="0"/>
              </a:p>
              <a:p>
                <a:br>
                  <a:rPr lang="en-US" altLang="zh-TW" sz="2400" dirty="0"/>
                </a:br>
                <a:endParaRPr lang="en-US" altLang="zh-TW" sz="24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5F9A4A4-33D4-48A7-A6DF-FCC7C0829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296" y="1695258"/>
                <a:ext cx="6292770" cy="4425699"/>
              </a:xfrm>
              <a:prstGeom prst="rect">
                <a:avLst/>
              </a:prstGeom>
              <a:blipFill>
                <a:blip r:embed="rId3"/>
                <a:stretch>
                  <a:fillRect l="-3004" t="-19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589D9AD8-386D-4D34-AC78-A5B351A57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756" y="1844142"/>
            <a:ext cx="4334480" cy="98121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2E274D0-E621-476C-93FD-ED969D0772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756" y="3239822"/>
            <a:ext cx="3456872" cy="660107"/>
          </a:xfrm>
          <a:prstGeom prst="rect">
            <a:avLst/>
          </a:prstGeom>
        </p:spPr>
      </p:pic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E5D8CBAC-8F30-4276-8C21-3FE0787FC2E8}"/>
              </a:ext>
            </a:extLst>
          </p:cNvPr>
          <p:cNvCxnSpPr>
            <a:cxnSpLocks/>
          </p:cNvCxnSpPr>
          <p:nvPr/>
        </p:nvCxnSpPr>
        <p:spPr>
          <a:xfrm flipV="1">
            <a:off x="4359628" y="2958072"/>
            <a:ext cx="1187668" cy="622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328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B41E7BC-21C4-4D0C-8F9F-A9FC4622C2A6}"/>
              </a:ext>
            </a:extLst>
          </p:cNvPr>
          <p:cNvSpPr txBox="1"/>
          <p:nvPr/>
        </p:nvSpPr>
        <p:spPr>
          <a:xfrm>
            <a:off x="1147664" y="643813"/>
            <a:ext cx="9218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5. Empirical Evidence  </a:t>
            </a:r>
            <a:endParaRPr lang="zh-TW" altLang="en-US" sz="3600" dirty="0"/>
          </a:p>
          <a:p>
            <a:endParaRPr lang="zh-TW" altLang="en-US" sz="36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AB13F4D-4F92-4B98-9FAC-6947CDD2A64F}"/>
              </a:ext>
            </a:extLst>
          </p:cNvPr>
          <p:cNvSpPr txBox="1"/>
          <p:nvPr/>
        </p:nvSpPr>
        <p:spPr>
          <a:xfrm>
            <a:off x="1147664" y="3429000"/>
            <a:ext cx="4234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Baker and </a:t>
            </a:r>
            <a:r>
              <a:rPr lang="en-US" altLang="zh-TW" sz="2400" dirty="0" err="1"/>
              <a:t>Wurgler</a:t>
            </a:r>
            <a:r>
              <a:rPr lang="en-US" altLang="zh-TW" sz="2400" dirty="0"/>
              <a:t> (2012) : Negative relation between alpha and Investment </a:t>
            </a:r>
            <a:endParaRPr lang="zh-TW" altLang="en-US" sz="24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6FD603B-7B37-46E8-8837-1B30EDA0E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762" y="1981508"/>
            <a:ext cx="1762104" cy="70246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EF90DCA-354D-4D8A-A1C3-D82C9E9C9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3130" y="1994578"/>
            <a:ext cx="1338228" cy="68939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6A16CA0B-86E1-4FD5-82FB-044892727F97}"/>
              </a:ext>
            </a:extLst>
          </p:cNvPr>
          <p:cNvSpPr txBox="1"/>
          <p:nvPr/>
        </p:nvSpPr>
        <p:spPr>
          <a:xfrm>
            <a:off x="5756986" y="1844142"/>
            <a:ext cx="538943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Implication :</a:t>
            </a:r>
          </a:p>
          <a:p>
            <a:endParaRPr lang="en-US" altLang="zh-TW" sz="2400" dirty="0"/>
          </a:p>
          <a:p>
            <a:r>
              <a:rPr lang="en-US" altLang="zh-TW" sz="2400" dirty="0"/>
              <a:t>investors’ ESG tastes tilt real investment</a:t>
            </a:r>
            <a:br>
              <a:rPr lang="en-US" altLang="zh-TW" sz="2400" dirty="0"/>
            </a:br>
            <a:r>
              <a:rPr lang="en-US" altLang="zh-TW" sz="2400" dirty="0"/>
              <a:t>from brown to green firms because those tastes generate alphas, which affect the cost of capital, which in turn affects investment </a:t>
            </a:r>
            <a:br>
              <a:rPr lang="en-US" altLang="zh-TW" dirty="0"/>
            </a:br>
            <a:r>
              <a:rPr lang="en-US" altLang="zh-TW" dirty="0"/>
              <a:t>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431270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715</TotalTime>
  <Words>1140</Words>
  <Application>Microsoft Office PowerPoint</Application>
  <PresentationFormat>寬螢幕</PresentationFormat>
  <Paragraphs>107</Paragraphs>
  <Slides>12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Gulliver</vt:lpstr>
      <vt:lpstr>Gulliver-Italic</vt:lpstr>
      <vt:lpstr>Calibri</vt:lpstr>
      <vt:lpstr>Cambria Math</vt:lpstr>
      <vt:lpstr>Franklin Gothic Book</vt:lpstr>
      <vt:lpstr>裁剪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94</cp:revision>
  <dcterms:created xsi:type="dcterms:W3CDTF">2021-11-22T10:30:08Z</dcterms:created>
  <dcterms:modified xsi:type="dcterms:W3CDTF">2021-11-28T09:17:25Z</dcterms:modified>
</cp:coreProperties>
</file>