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7" r:id="rId2"/>
    <p:sldId id="277" r:id="rId3"/>
    <p:sldId id="258" r:id="rId4"/>
    <p:sldId id="260" r:id="rId5"/>
    <p:sldId id="278" r:id="rId6"/>
    <p:sldId id="261" r:id="rId7"/>
    <p:sldId id="276" r:id="rId8"/>
    <p:sldId id="262" r:id="rId9"/>
    <p:sldId id="263" r:id="rId10"/>
    <p:sldId id="286" r:id="rId11"/>
    <p:sldId id="287" r:id="rId12"/>
    <p:sldId id="273" r:id="rId13"/>
    <p:sldId id="264" r:id="rId14"/>
    <p:sldId id="280" r:id="rId15"/>
    <p:sldId id="274" r:id="rId16"/>
    <p:sldId id="265" r:id="rId17"/>
    <p:sldId id="268" r:id="rId18"/>
    <p:sldId id="281" r:id="rId19"/>
    <p:sldId id="266" r:id="rId20"/>
    <p:sldId id="284" r:id="rId21"/>
    <p:sldId id="269" r:id="rId22"/>
    <p:sldId id="285" r:id="rId23"/>
    <p:sldId id="283" r:id="rId24"/>
    <p:sldId id="26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FF02"/>
    <a:srgbClr val="0000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601" autoAdjust="0"/>
  </p:normalViewPr>
  <p:slideViewPr>
    <p:cSldViewPr snapToGrid="0">
      <p:cViewPr varScale="1">
        <p:scale>
          <a:sx n="66" d="100"/>
          <a:sy n="66" d="100"/>
        </p:scale>
        <p:origin x="1330" y="53"/>
      </p:cViewPr>
      <p:guideLst/>
    </p:cSldViewPr>
  </p:slideViewPr>
  <p:notesTextViewPr>
    <p:cViewPr>
      <p:scale>
        <a:sx n="1" d="1"/>
        <a:sy n="1" d="1"/>
      </p:scale>
      <p:origin x="0" y="-11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1270B6-2E93-41CD-B20F-25B37ABBAA1F}" type="datetimeFigureOut">
              <a:rPr lang="zh-TW" altLang="en-US" smtClean="0"/>
              <a:t>2021/11/29</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F20A1F-9CED-42C4-8523-A5304F6F06A2}" type="slidenum">
              <a:rPr lang="zh-TW" altLang="en-US" smtClean="0"/>
              <a:t>‹#›</a:t>
            </a:fld>
            <a:endParaRPr lang="zh-TW" altLang="en-US"/>
          </a:p>
        </p:txBody>
      </p:sp>
    </p:spTree>
    <p:extLst>
      <p:ext uri="{BB962C8B-B14F-4D97-AF65-F5344CB8AC3E}">
        <p14:creationId xmlns:p14="http://schemas.microsoft.com/office/powerpoint/2010/main" val="1737274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簡報將把內論文內容拆解成</a:t>
            </a:r>
            <a:r>
              <a:rPr lang="en-US" altLang="zh-TW" dirty="0"/>
              <a:t>3</a:t>
            </a:r>
            <a:r>
              <a:rPr lang="zh-TW" altLang="en-US" dirty="0"/>
              <a:t>個部分進行報告</a:t>
            </a:r>
            <a:endParaRPr lang="en-US" altLang="zh-TW" dirty="0"/>
          </a:p>
          <a:p>
            <a:r>
              <a:rPr lang="zh-TW" altLang="en-US" dirty="0"/>
              <a:t>第一個部分在描述</a:t>
            </a:r>
            <a:r>
              <a:rPr lang="en-US" altLang="zh-TW" dirty="0"/>
              <a:t>ESG </a:t>
            </a:r>
            <a:r>
              <a:rPr lang="zh-TW" altLang="en-US" dirty="0"/>
              <a:t>的報酬，和</a:t>
            </a:r>
            <a:r>
              <a:rPr lang="en-US" altLang="zh-TW" dirty="0"/>
              <a:t>ESG</a:t>
            </a:r>
            <a:r>
              <a:rPr lang="zh-TW" altLang="en-US" dirty="0"/>
              <a:t> </a:t>
            </a:r>
            <a:r>
              <a:rPr lang="en-US" altLang="zh-TW" dirty="0"/>
              <a:t>alpha</a:t>
            </a:r>
            <a:r>
              <a:rPr lang="zh-TW" altLang="en-US" dirty="0"/>
              <a:t>值和投資者剩餘的關係</a:t>
            </a:r>
            <a:endParaRPr lang="en-US" altLang="zh-TW" dirty="0"/>
          </a:p>
          <a:p>
            <a:r>
              <a:rPr lang="zh-TW" altLang="en-US" dirty="0"/>
              <a:t>第二個部分主要是在現有架構下引入氣候相關變數並探討氣候變遷與</a:t>
            </a:r>
            <a:r>
              <a:rPr lang="en-US" altLang="zh-TW" dirty="0"/>
              <a:t>Alpha</a:t>
            </a:r>
            <a:r>
              <a:rPr lang="zh-TW" altLang="en-US" dirty="0"/>
              <a:t>值的關聯</a:t>
            </a:r>
            <a:endParaRPr lang="en-US" altLang="zh-TW" dirty="0"/>
          </a:p>
          <a:p>
            <a:r>
              <a:rPr lang="zh-TW" altLang="en-US" dirty="0"/>
              <a:t>第三個部分主要是在說 給定起始條件下，廠商的投資行為與社會影響力是如何隨著某些變數變化的</a:t>
            </a:r>
            <a:endParaRPr lang="en-US" altLang="zh-TW" dirty="0"/>
          </a:p>
        </p:txBody>
      </p:sp>
      <p:sp>
        <p:nvSpPr>
          <p:cNvPr id="4" name="投影片編號版面配置區 3"/>
          <p:cNvSpPr>
            <a:spLocks noGrp="1"/>
          </p:cNvSpPr>
          <p:nvPr>
            <p:ph type="sldNum" sz="quarter" idx="5"/>
          </p:nvPr>
        </p:nvSpPr>
        <p:spPr/>
        <p:txBody>
          <a:bodyPr/>
          <a:lstStyle/>
          <a:p>
            <a:fld id="{99F20A1F-9CED-42C4-8523-A5304F6F06A2}" type="slidenum">
              <a:rPr lang="zh-TW" altLang="en-US" smtClean="0"/>
              <a:t>2</a:t>
            </a:fld>
            <a:endParaRPr lang="zh-TW" altLang="en-US"/>
          </a:p>
        </p:txBody>
      </p:sp>
    </p:spTree>
    <p:extLst>
      <p:ext uri="{BB962C8B-B14F-4D97-AF65-F5344CB8AC3E}">
        <p14:creationId xmlns:p14="http://schemas.microsoft.com/office/powerpoint/2010/main" val="3348950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a:t>Gn</a:t>
            </a:r>
            <a:r>
              <a:rPr lang="zh-TW" altLang="en-US" dirty="0"/>
              <a:t>代表產商產生的外部性</a:t>
            </a:r>
            <a:endParaRPr lang="en-US" altLang="zh-TW" dirty="0"/>
          </a:p>
          <a:p>
            <a:endParaRPr lang="en-US" altLang="zh-TW" dirty="0"/>
          </a:p>
          <a:p>
            <a:r>
              <a:rPr lang="zh-TW" altLang="en-US" dirty="0"/>
              <a:t>個人認為會選擇以</a:t>
            </a:r>
            <a:r>
              <a:rPr lang="en-US" altLang="zh-TW" dirty="0"/>
              <a:t>formula 3 </a:t>
            </a:r>
            <a:r>
              <a:rPr lang="zh-TW" altLang="en-US" dirty="0"/>
              <a:t>來作圖的原因是因為作者希望衡量消費者的</a:t>
            </a:r>
            <a:r>
              <a:rPr lang="en-US" altLang="zh-TW" dirty="0"/>
              <a:t>ESG</a:t>
            </a:r>
            <a:r>
              <a:rPr lang="zh-TW" altLang="en-US" dirty="0"/>
              <a:t>品味與</a:t>
            </a:r>
            <a:r>
              <a:rPr lang="en-US" altLang="zh-TW" dirty="0"/>
              <a:t>firm behavior (</a:t>
            </a:r>
            <a:r>
              <a:rPr lang="en-US" altLang="zh-TW" dirty="0" err="1"/>
              <a:t>gn</a:t>
            </a:r>
            <a:r>
              <a:rPr lang="en-US" altLang="zh-TW" dirty="0"/>
              <a:t> </a:t>
            </a:r>
            <a:r>
              <a:rPr lang="zh-TW" altLang="en-US" dirty="0"/>
              <a:t>和 </a:t>
            </a:r>
            <a:r>
              <a:rPr lang="en-US" altLang="zh-TW" dirty="0" err="1"/>
              <a:t>kn</a:t>
            </a:r>
            <a:r>
              <a:rPr lang="en-US" altLang="zh-TW" dirty="0"/>
              <a:t> )</a:t>
            </a:r>
            <a:r>
              <a:rPr lang="zh-TW" altLang="en-US" dirty="0"/>
              <a:t>造成的</a:t>
            </a:r>
            <a:r>
              <a:rPr lang="en-US" altLang="zh-TW" dirty="0"/>
              <a:t>Social impact </a:t>
            </a:r>
            <a:r>
              <a:rPr lang="zh-TW" altLang="en-US" dirty="0"/>
              <a:t>的交互影響，因此需以有</a:t>
            </a:r>
            <a:r>
              <a:rPr lang="en-US" altLang="zh-TW" dirty="0"/>
              <a:t>ESG</a:t>
            </a:r>
            <a:r>
              <a:rPr lang="zh-TW" altLang="en-US" dirty="0"/>
              <a:t>品味與無</a:t>
            </a:r>
            <a:r>
              <a:rPr lang="en-US" altLang="zh-TW" dirty="0"/>
              <a:t>ESG</a:t>
            </a:r>
            <a:r>
              <a:rPr lang="zh-TW" altLang="en-US" dirty="0"/>
              <a:t>品味作圖</a:t>
            </a:r>
            <a:endParaRPr lang="en-US" altLang="zh-TW" dirty="0"/>
          </a:p>
        </p:txBody>
      </p:sp>
      <p:sp>
        <p:nvSpPr>
          <p:cNvPr id="4" name="投影片編號版面配置區 3"/>
          <p:cNvSpPr>
            <a:spLocks noGrp="1"/>
          </p:cNvSpPr>
          <p:nvPr>
            <p:ph type="sldNum" sz="quarter" idx="5"/>
          </p:nvPr>
        </p:nvSpPr>
        <p:spPr/>
        <p:txBody>
          <a:bodyPr/>
          <a:lstStyle/>
          <a:p>
            <a:fld id="{99F20A1F-9CED-42C4-8523-A5304F6F06A2}" type="slidenum">
              <a:rPr lang="zh-TW" altLang="en-US" smtClean="0"/>
              <a:t>13</a:t>
            </a:fld>
            <a:endParaRPr lang="zh-TW" altLang="en-US"/>
          </a:p>
        </p:txBody>
      </p:sp>
    </p:spTree>
    <p:extLst>
      <p:ext uri="{BB962C8B-B14F-4D97-AF65-F5344CB8AC3E}">
        <p14:creationId xmlns:p14="http://schemas.microsoft.com/office/powerpoint/2010/main" val="162794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t>
            </a:r>
            <a:r>
              <a:rPr lang="zh-TW" altLang="en-US" dirty="0"/>
              <a:t> </a:t>
            </a:r>
            <a:r>
              <a:rPr lang="en-US" altLang="zh-TW" dirty="0"/>
              <a:t>Lambda = 1 &amp; 0, tilt = 0, because all investors hold market </a:t>
            </a:r>
            <a:r>
              <a:rPr lang="en-US" altLang="zh-TW" dirty="0" err="1"/>
              <a:t>protofolio</a:t>
            </a:r>
            <a:endParaRPr lang="en-US" altLang="zh-TW" dirty="0"/>
          </a:p>
          <a:p>
            <a:endParaRPr lang="en-US" altLang="zh-TW" dirty="0"/>
          </a:p>
          <a:p>
            <a:r>
              <a:rPr lang="en-US" altLang="zh-TW" dirty="0" err="1"/>
              <a:t>Agenet</a:t>
            </a:r>
            <a:r>
              <a:rPr lang="en-US" altLang="zh-TW" dirty="0"/>
              <a:t> </a:t>
            </a:r>
            <a:r>
              <a:rPr lang="zh-TW" altLang="en-US" dirty="0"/>
              <a:t>的</a:t>
            </a:r>
            <a:r>
              <a:rPr lang="en-US" altLang="zh-TW" dirty="0"/>
              <a:t>ESG</a:t>
            </a:r>
            <a:r>
              <a:rPr lang="zh-TW" altLang="en-US" dirty="0"/>
              <a:t> 偏好</a:t>
            </a:r>
            <a:r>
              <a:rPr lang="en-US" altLang="zh-TW" dirty="0"/>
              <a:t>taste</a:t>
            </a:r>
            <a:r>
              <a:rPr lang="zh-TW" altLang="en-US" dirty="0"/>
              <a:t> </a:t>
            </a:r>
            <a:r>
              <a:rPr lang="en-US" altLang="zh-TW" dirty="0"/>
              <a:t>(S_(</a:t>
            </a:r>
            <a:r>
              <a:rPr lang="en-US" altLang="zh-TW" dirty="0" err="1"/>
              <a:t>Dbar</a:t>
            </a:r>
            <a:r>
              <a:rPr lang="en-US" altLang="zh-TW" dirty="0"/>
              <a:t>))</a:t>
            </a:r>
            <a:r>
              <a:rPr lang="zh-TW" altLang="en-US" dirty="0"/>
              <a:t>會產生社會影響 </a:t>
            </a:r>
            <a:r>
              <a:rPr lang="en-US" altLang="zh-TW" dirty="0"/>
              <a:t>(</a:t>
            </a:r>
            <a:r>
              <a:rPr lang="zh-TW" altLang="en-US" dirty="0"/>
              <a:t>當</a:t>
            </a:r>
            <a:r>
              <a:rPr lang="en-US" altLang="zh-TW" dirty="0"/>
              <a:t>taste</a:t>
            </a:r>
            <a:r>
              <a:rPr lang="zh-TW" altLang="en-US" dirty="0"/>
              <a:t>上升</a:t>
            </a:r>
            <a:r>
              <a:rPr lang="en-US" altLang="zh-TW" dirty="0"/>
              <a:t>/</a:t>
            </a:r>
            <a:r>
              <a:rPr lang="zh-TW" altLang="en-US" dirty="0"/>
              <a:t>廠商投資會增加</a:t>
            </a:r>
            <a:r>
              <a:rPr lang="en-US" altLang="zh-TW" dirty="0"/>
              <a:t>)</a:t>
            </a:r>
            <a:r>
              <a:rPr lang="zh-TW" altLang="en-US" dirty="0"/>
              <a:t> ，因此以 </a:t>
            </a:r>
            <a:r>
              <a:rPr lang="en-US" altLang="zh-TW" dirty="0"/>
              <a:t>snd-sn0</a:t>
            </a:r>
            <a:r>
              <a:rPr lang="zh-TW" altLang="en-US" dirty="0"/>
              <a:t>來作圖衡量 </a:t>
            </a:r>
            <a:r>
              <a:rPr lang="en-US" altLang="zh-TW" dirty="0"/>
              <a:t>(</a:t>
            </a:r>
            <a:r>
              <a:rPr lang="zh-TW" altLang="en-US" dirty="0"/>
              <a:t>不太清</a:t>
            </a:r>
            <a:r>
              <a:rPr lang="en-US" altLang="zh-TW" dirty="0"/>
              <a:t>)</a:t>
            </a:r>
          </a:p>
          <a:p>
            <a:endParaRPr lang="en-US" altLang="zh-TW" dirty="0"/>
          </a:p>
          <a:p>
            <a:r>
              <a:rPr lang="zh-TW" altLang="en-US" dirty="0"/>
              <a:t>因為</a:t>
            </a:r>
            <a:r>
              <a:rPr lang="en-US" altLang="zh-TW" dirty="0"/>
              <a:t>ESG taste </a:t>
            </a:r>
            <a:r>
              <a:rPr lang="zh-TW" altLang="en-US" dirty="0"/>
              <a:t>會降低</a:t>
            </a:r>
            <a:r>
              <a:rPr lang="en-US" altLang="zh-TW" dirty="0"/>
              <a:t>return (</a:t>
            </a:r>
            <a:r>
              <a:rPr lang="zh-TW" altLang="en-US" dirty="0"/>
              <a:t>公式</a:t>
            </a:r>
            <a:r>
              <a:rPr lang="en-US" altLang="zh-TW" dirty="0"/>
              <a:t>10 &amp; 11)</a:t>
            </a:r>
            <a:r>
              <a:rPr lang="zh-TW" altLang="en-US" dirty="0"/>
              <a:t>因此會帶來較低的</a:t>
            </a:r>
            <a:r>
              <a:rPr lang="en-US" altLang="zh-TW" dirty="0"/>
              <a:t>cost of capital(</a:t>
            </a:r>
            <a:r>
              <a:rPr lang="zh-TW" altLang="en-US" dirty="0"/>
              <a:t>舉債成本</a:t>
            </a:r>
            <a:r>
              <a:rPr lang="en-US" altLang="zh-TW" dirty="0"/>
              <a:t>) </a:t>
            </a:r>
            <a:r>
              <a:rPr lang="zh-TW" altLang="en-US" dirty="0"/>
              <a:t>，所以</a:t>
            </a:r>
            <a:r>
              <a:rPr lang="en-US" altLang="zh-TW" dirty="0"/>
              <a:t>green </a:t>
            </a:r>
            <a:r>
              <a:rPr lang="en-US" altLang="zh-TW" dirty="0" err="1"/>
              <a:t>frims</a:t>
            </a:r>
            <a:r>
              <a:rPr lang="zh-TW" altLang="en-US" dirty="0"/>
              <a:t>可享受更高的</a:t>
            </a:r>
            <a:r>
              <a:rPr lang="en-US" altLang="zh-TW" dirty="0"/>
              <a:t>NPV</a:t>
            </a:r>
            <a:r>
              <a:rPr lang="zh-TW" altLang="en-US" dirty="0"/>
              <a:t>與進行更多的投資</a:t>
            </a:r>
          </a:p>
        </p:txBody>
      </p:sp>
      <p:sp>
        <p:nvSpPr>
          <p:cNvPr id="4" name="投影片編號版面配置區 3"/>
          <p:cNvSpPr>
            <a:spLocks noGrp="1"/>
          </p:cNvSpPr>
          <p:nvPr>
            <p:ph type="sldNum" sz="quarter" idx="5"/>
          </p:nvPr>
        </p:nvSpPr>
        <p:spPr/>
        <p:txBody>
          <a:bodyPr/>
          <a:lstStyle/>
          <a:p>
            <a:fld id="{99F20A1F-9CED-42C4-8523-A5304F6F06A2}" type="slidenum">
              <a:rPr lang="zh-TW" altLang="en-US" smtClean="0"/>
              <a:t>15</a:t>
            </a:fld>
            <a:endParaRPr lang="zh-TW" altLang="en-US"/>
          </a:p>
        </p:txBody>
      </p:sp>
    </p:spTree>
    <p:extLst>
      <p:ext uri="{BB962C8B-B14F-4D97-AF65-F5344CB8AC3E}">
        <p14:creationId xmlns:p14="http://schemas.microsoft.com/office/powerpoint/2010/main" val="3162643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 </a:t>
            </a:r>
            <a:r>
              <a:rPr lang="zh-TW" altLang="en-US" dirty="0"/>
              <a:t>下降</a:t>
            </a:r>
            <a:r>
              <a:rPr lang="en-US" altLang="zh-TW" dirty="0"/>
              <a:t>/</a:t>
            </a:r>
            <a:r>
              <a:rPr lang="en-US" altLang="zh-TW" sz="1800" b="0" i="0" dirty="0">
                <a:solidFill>
                  <a:srgbClr val="000000"/>
                </a:solidFill>
                <a:effectLst/>
                <a:latin typeface="Gulliver"/>
              </a:rPr>
              <a:t>of firms.</a:t>
            </a:r>
            <a:br>
              <a:rPr lang="en-US" altLang="zh-TW" sz="1800" b="0" i="0" dirty="0">
                <a:solidFill>
                  <a:srgbClr val="000000"/>
                </a:solidFill>
                <a:effectLst/>
                <a:latin typeface="Gulliver"/>
              </a:rPr>
            </a:br>
            <a:r>
              <a:rPr lang="en-US" altLang="zh-TW" sz="1800" b="0" i="0" dirty="0">
                <a:solidFill>
                  <a:srgbClr val="000000"/>
                </a:solidFill>
                <a:effectLst/>
                <a:latin typeface="Gulliver"/>
              </a:rPr>
              <a:t>The impact is also larger when risk aversion is weaker (i.e.,</a:t>
            </a:r>
            <a:br>
              <a:rPr lang="en-US" altLang="zh-TW" sz="1800" b="0" i="0" dirty="0">
                <a:solidFill>
                  <a:srgbClr val="000000"/>
                </a:solidFill>
                <a:effectLst/>
                <a:latin typeface="Gulliver"/>
              </a:rPr>
            </a:br>
            <a:r>
              <a:rPr lang="en-US" altLang="zh-TW" sz="1800" b="0" i="1" dirty="0">
                <a:solidFill>
                  <a:srgbClr val="000000"/>
                </a:solidFill>
                <a:effectLst/>
                <a:latin typeface="Gulliver-Italic"/>
              </a:rPr>
              <a:t>a </a:t>
            </a:r>
            <a:r>
              <a:rPr lang="en-US" altLang="zh-TW" sz="1800" b="0" i="0" dirty="0">
                <a:solidFill>
                  <a:srgbClr val="000000"/>
                </a:solidFill>
                <a:effectLst/>
                <a:latin typeface="Gulliver"/>
              </a:rPr>
              <a:t>is smaller) because less risk-averse agents(</a:t>
            </a:r>
            <a:r>
              <a:rPr lang="zh-TW" altLang="en-US" sz="1800" b="0" i="0" dirty="0">
                <a:solidFill>
                  <a:srgbClr val="000000"/>
                </a:solidFill>
                <a:effectLst/>
                <a:latin typeface="Gulliver"/>
              </a:rPr>
              <a:t>比較沒有風險趨避的人</a:t>
            </a:r>
            <a:r>
              <a:rPr lang="en-US" altLang="zh-TW" sz="1800" b="0" i="0" dirty="0">
                <a:solidFill>
                  <a:srgbClr val="000000"/>
                </a:solidFill>
                <a:effectLst/>
                <a:latin typeface="Gulliver"/>
              </a:rPr>
              <a:t>) tilt their portfolios more to accommodate their tastes(</a:t>
            </a:r>
            <a:r>
              <a:rPr lang="en-US" altLang="zh-TW" sz="1800" b="0" i="0" dirty="0" err="1">
                <a:solidFill>
                  <a:srgbClr val="000000"/>
                </a:solidFill>
                <a:effectLst/>
                <a:latin typeface="Gulliver"/>
              </a:rPr>
              <a:t>X_i</a:t>
            </a:r>
            <a:r>
              <a:rPr lang="en-US" altLang="zh-TW" sz="1800" b="0" i="0" dirty="0">
                <a:solidFill>
                  <a:srgbClr val="000000"/>
                </a:solidFill>
                <a:effectLst/>
                <a:latin typeface="Gulliver"/>
              </a:rPr>
              <a:t>)</a:t>
            </a:r>
            <a:r>
              <a:rPr lang="zh-TW" altLang="en-US" sz="1800" b="0" i="0" dirty="0">
                <a:solidFill>
                  <a:srgbClr val="000000"/>
                </a:solidFill>
                <a:effectLst/>
                <a:latin typeface="Gulliver"/>
              </a:rPr>
              <a:t>反映在股票投資上面</a:t>
            </a:r>
            <a:r>
              <a:rPr lang="en-US" altLang="zh-TW" sz="1800" b="0" i="0" dirty="0">
                <a:solidFill>
                  <a:srgbClr val="000000"/>
                </a:solidFill>
                <a:effectLst/>
                <a:latin typeface="Gulliver"/>
              </a:rPr>
              <a:t>, again resulting in</a:t>
            </a:r>
            <a:br>
              <a:rPr lang="en-US" altLang="zh-TW" sz="1800" b="0" i="0" dirty="0">
                <a:solidFill>
                  <a:srgbClr val="000000"/>
                </a:solidFill>
                <a:effectLst/>
                <a:latin typeface="Gulliver"/>
              </a:rPr>
            </a:br>
            <a:r>
              <a:rPr lang="en-US" altLang="zh-TW" sz="1800" b="0" i="0" dirty="0">
                <a:solidFill>
                  <a:srgbClr val="000000"/>
                </a:solidFill>
                <a:effectLst/>
                <a:latin typeface="Gulliver"/>
              </a:rPr>
              <a:t>larger price effects </a:t>
            </a:r>
            <a:br>
              <a:rPr lang="en-US" altLang="zh-TW" dirty="0"/>
            </a:br>
            <a:endParaRPr lang="en-US" altLang="zh-TW" dirty="0"/>
          </a:p>
          <a:p>
            <a:r>
              <a:rPr lang="en-US" altLang="zh-TW" dirty="0" err="1"/>
              <a:t>Kn</a:t>
            </a:r>
            <a:r>
              <a:rPr lang="en-US" altLang="zh-TW" dirty="0"/>
              <a:t> </a:t>
            </a:r>
            <a:r>
              <a:rPr lang="zh-TW" altLang="en-US" dirty="0"/>
              <a:t>小，廠商改變投資策略容易</a:t>
            </a:r>
            <a:endParaRPr lang="en-US" altLang="zh-TW" dirty="0"/>
          </a:p>
          <a:p>
            <a:r>
              <a:rPr lang="en-US" altLang="zh-TW" dirty="0"/>
              <a:t>Pi </a:t>
            </a:r>
            <a:r>
              <a:rPr lang="zh-TW" altLang="en-US" dirty="0"/>
              <a:t>上升</a:t>
            </a:r>
            <a:r>
              <a:rPr lang="en-US" altLang="zh-TW" dirty="0"/>
              <a:t>/ cost of capital has larger effect on the investment </a:t>
            </a:r>
            <a:r>
              <a:rPr lang="zh-TW" altLang="en-US" dirty="0"/>
              <a:t>當</a:t>
            </a:r>
            <a:r>
              <a:rPr lang="en-US" altLang="zh-TW" dirty="0"/>
              <a:t>firm </a:t>
            </a:r>
            <a:r>
              <a:rPr lang="zh-TW" altLang="en-US" dirty="0"/>
              <a:t>賺的錢變多，多出來的可用來投資的利潤就變多了，所以</a:t>
            </a:r>
            <a:r>
              <a:rPr lang="en-US" altLang="zh-TW" dirty="0"/>
              <a:t>social impact </a:t>
            </a:r>
            <a:r>
              <a:rPr lang="zh-TW" altLang="en-US" dirty="0"/>
              <a:t>就變大ㄌ</a:t>
            </a:r>
            <a:endParaRPr lang="en-US" altLang="zh-TW" dirty="0"/>
          </a:p>
        </p:txBody>
      </p:sp>
      <p:sp>
        <p:nvSpPr>
          <p:cNvPr id="4" name="投影片編號版面配置區 3"/>
          <p:cNvSpPr>
            <a:spLocks noGrp="1"/>
          </p:cNvSpPr>
          <p:nvPr>
            <p:ph type="sldNum" sz="quarter" idx="5"/>
          </p:nvPr>
        </p:nvSpPr>
        <p:spPr/>
        <p:txBody>
          <a:bodyPr/>
          <a:lstStyle/>
          <a:p>
            <a:fld id="{99F20A1F-9CED-42C4-8523-A5304F6F06A2}" type="slidenum">
              <a:rPr lang="zh-TW" altLang="en-US" smtClean="0"/>
              <a:t>16</a:t>
            </a:fld>
            <a:endParaRPr lang="zh-TW" altLang="en-US"/>
          </a:p>
        </p:txBody>
      </p:sp>
    </p:spTree>
    <p:extLst>
      <p:ext uri="{BB962C8B-B14F-4D97-AF65-F5344CB8AC3E}">
        <p14:creationId xmlns:p14="http://schemas.microsoft.com/office/powerpoint/2010/main" val="1522339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ESG</a:t>
            </a:r>
            <a:r>
              <a:rPr lang="zh-TW" altLang="en-US" dirty="0"/>
              <a:t>品味上升</a:t>
            </a:r>
            <a:r>
              <a:rPr lang="en-US" altLang="zh-TW" dirty="0"/>
              <a:t>/</a:t>
            </a:r>
            <a:r>
              <a:rPr lang="zh-TW" altLang="en-US" dirty="0"/>
              <a:t>消費者轉換投資偏好</a:t>
            </a:r>
            <a:r>
              <a:rPr lang="en-US" altLang="zh-TW" dirty="0"/>
              <a:t>d</a:t>
            </a:r>
            <a:r>
              <a:rPr lang="zh-TW" altLang="en-US" dirty="0"/>
              <a:t>上升，所以產生</a:t>
            </a:r>
            <a:r>
              <a:rPr lang="en-US" altLang="zh-TW" dirty="0"/>
              <a:t>alpha</a:t>
            </a:r>
            <a:r>
              <a:rPr lang="zh-TW" altLang="en-US" dirty="0"/>
              <a:t>下降</a:t>
            </a:r>
            <a:r>
              <a:rPr lang="en-US" altLang="zh-TW" dirty="0"/>
              <a:t>(generate negative alpha ) (</a:t>
            </a:r>
            <a:r>
              <a:rPr lang="zh-TW" altLang="en-US" dirty="0"/>
              <a:t>圖</a:t>
            </a:r>
            <a:r>
              <a:rPr lang="en-US" altLang="zh-TW" dirty="0"/>
              <a:t>2) </a:t>
            </a:r>
            <a:r>
              <a:rPr lang="zh-TW" altLang="en-US" dirty="0"/>
              <a:t>讓報酬下降，所以造成</a:t>
            </a:r>
            <a:r>
              <a:rPr lang="en-US" altLang="zh-TW" dirty="0"/>
              <a:t>cost of capital </a:t>
            </a:r>
            <a:r>
              <a:rPr lang="zh-TW" altLang="en-US" dirty="0"/>
              <a:t>的壁畫，影響投資。</a:t>
            </a:r>
            <a:r>
              <a:rPr lang="en-US" altLang="zh-TW" dirty="0"/>
              <a:t> </a:t>
            </a:r>
          </a:p>
        </p:txBody>
      </p:sp>
      <p:sp>
        <p:nvSpPr>
          <p:cNvPr id="4" name="投影片編號版面配置區 3"/>
          <p:cNvSpPr>
            <a:spLocks noGrp="1"/>
          </p:cNvSpPr>
          <p:nvPr>
            <p:ph type="sldNum" sz="quarter" idx="5"/>
          </p:nvPr>
        </p:nvSpPr>
        <p:spPr/>
        <p:txBody>
          <a:bodyPr/>
          <a:lstStyle/>
          <a:p>
            <a:fld id="{99F20A1F-9CED-42C4-8523-A5304F6F06A2}" type="slidenum">
              <a:rPr lang="zh-TW" altLang="en-US" smtClean="0"/>
              <a:t>17</a:t>
            </a:fld>
            <a:endParaRPr lang="zh-TW" altLang="en-US"/>
          </a:p>
        </p:txBody>
      </p:sp>
    </p:spTree>
    <p:extLst>
      <p:ext uri="{BB962C8B-B14F-4D97-AF65-F5344CB8AC3E}">
        <p14:creationId xmlns:p14="http://schemas.microsoft.com/office/powerpoint/2010/main" val="4061850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當廠商可以改變公司的性質</a:t>
            </a:r>
            <a:r>
              <a:rPr lang="en-US" altLang="zh-TW" dirty="0" err="1"/>
              <a:t>i.e</a:t>
            </a:r>
            <a:r>
              <a:rPr lang="en-US" altLang="zh-TW" dirty="0"/>
              <a:t> </a:t>
            </a:r>
            <a:r>
              <a:rPr lang="en-US" altLang="zh-TW" dirty="0" err="1"/>
              <a:t>g_n</a:t>
            </a:r>
            <a:r>
              <a:rPr lang="en-US" altLang="zh-TW" dirty="0"/>
              <a:t> </a:t>
            </a:r>
            <a:r>
              <a:rPr lang="zh-TW" altLang="en-US" dirty="0"/>
              <a:t>時，在廠商追求</a:t>
            </a:r>
            <a:r>
              <a:rPr lang="en-US" altLang="zh-TW" dirty="0"/>
              <a:t>maximum firm value </a:t>
            </a:r>
            <a:r>
              <a:rPr lang="zh-TW" altLang="en-US" dirty="0"/>
              <a:t>下廠商會變得更綠。</a:t>
            </a:r>
            <a:endParaRPr lang="en-US" altLang="zh-TW" dirty="0"/>
          </a:p>
          <a:p>
            <a:r>
              <a:rPr lang="zh-TW" altLang="en-US" dirty="0"/>
              <a:t>因為</a:t>
            </a:r>
            <a:r>
              <a:rPr lang="en-US" altLang="zh-TW" dirty="0"/>
              <a:t> </a:t>
            </a:r>
            <a:r>
              <a:rPr lang="en-US" altLang="zh-TW" dirty="0" err="1"/>
              <a:t>gn</a:t>
            </a:r>
            <a:r>
              <a:rPr lang="zh-TW" altLang="en-US" dirty="0"/>
              <a:t>上升會使 </a:t>
            </a:r>
            <a:r>
              <a:rPr lang="en-US" altLang="zh-TW" dirty="0"/>
              <a:t>return </a:t>
            </a:r>
            <a:r>
              <a:rPr lang="zh-TW" altLang="en-US" dirty="0"/>
              <a:t>下降 </a:t>
            </a:r>
            <a:r>
              <a:rPr lang="en-US" altLang="zh-TW" dirty="0"/>
              <a:t>-&gt; cost of capital </a:t>
            </a:r>
            <a:r>
              <a:rPr lang="zh-TW" altLang="en-US" dirty="0"/>
              <a:t>下降 </a:t>
            </a:r>
            <a:r>
              <a:rPr lang="en-US" altLang="zh-TW" dirty="0"/>
              <a:t>-&gt; firm value </a:t>
            </a:r>
            <a:r>
              <a:rPr lang="zh-TW" altLang="en-US" dirty="0"/>
              <a:t>上升</a:t>
            </a:r>
            <a:endParaRPr lang="en-US" altLang="zh-TW" dirty="0"/>
          </a:p>
        </p:txBody>
      </p:sp>
      <p:sp>
        <p:nvSpPr>
          <p:cNvPr id="4" name="投影片編號版面配置區 3"/>
          <p:cNvSpPr>
            <a:spLocks noGrp="1"/>
          </p:cNvSpPr>
          <p:nvPr>
            <p:ph type="sldNum" sz="quarter" idx="5"/>
          </p:nvPr>
        </p:nvSpPr>
        <p:spPr/>
        <p:txBody>
          <a:bodyPr/>
          <a:lstStyle/>
          <a:p>
            <a:fld id="{99F20A1F-9CED-42C4-8523-A5304F6F06A2}" type="slidenum">
              <a:rPr lang="zh-TW" altLang="en-US" smtClean="0"/>
              <a:t>19</a:t>
            </a:fld>
            <a:endParaRPr lang="zh-TW" altLang="en-US"/>
          </a:p>
        </p:txBody>
      </p:sp>
    </p:spTree>
    <p:extLst>
      <p:ext uri="{BB962C8B-B14F-4D97-AF65-F5344CB8AC3E}">
        <p14:creationId xmlns:p14="http://schemas.microsoft.com/office/powerpoint/2010/main" val="29804274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Social impact </a:t>
            </a:r>
            <a:r>
              <a:rPr lang="zh-TW" altLang="en-US" dirty="0"/>
              <a:t>可由兩個部分組成</a:t>
            </a:r>
            <a:r>
              <a:rPr lang="en-US" altLang="zh-TW" dirty="0"/>
              <a:t>/</a:t>
            </a:r>
            <a:r>
              <a:rPr lang="zh-TW" altLang="en-US" dirty="0"/>
              <a:t>  </a:t>
            </a:r>
            <a:endParaRPr lang="en-US" altLang="zh-TW" dirty="0"/>
          </a:p>
          <a:p>
            <a:r>
              <a:rPr lang="en-US" altLang="zh-TW" dirty="0"/>
              <a:t>1.  </a:t>
            </a:r>
            <a:r>
              <a:rPr lang="zh-TW" altLang="en-US" dirty="0"/>
              <a:t>廠商因為</a:t>
            </a:r>
            <a:r>
              <a:rPr lang="en-US" altLang="zh-TW" dirty="0"/>
              <a:t>lower cost of capital </a:t>
            </a:r>
            <a:r>
              <a:rPr lang="zh-TW" altLang="en-US" dirty="0"/>
              <a:t>創造出來的正向</a:t>
            </a:r>
            <a:r>
              <a:rPr lang="en-US" altLang="zh-TW" dirty="0"/>
              <a:t>NPV</a:t>
            </a:r>
            <a:r>
              <a:rPr lang="zh-TW" altLang="en-US" dirty="0"/>
              <a:t> 使投資增加</a:t>
            </a:r>
            <a:endParaRPr lang="en-US" altLang="zh-TW" dirty="0"/>
          </a:p>
          <a:p>
            <a:r>
              <a:rPr lang="en-US" altLang="zh-TW" dirty="0"/>
              <a:t>2. </a:t>
            </a:r>
            <a:r>
              <a:rPr lang="zh-TW" altLang="en-US" dirty="0"/>
              <a:t>渴望變換保的廠商所做的投資</a:t>
            </a:r>
            <a:r>
              <a:rPr lang="en-US" altLang="zh-TW" dirty="0"/>
              <a:t>(delta </a:t>
            </a:r>
            <a:r>
              <a:rPr lang="en-US" altLang="zh-TW" dirty="0" err="1"/>
              <a:t>gn</a:t>
            </a:r>
            <a:r>
              <a:rPr lang="en-US" altLang="zh-TW" dirty="0"/>
              <a:t> )</a:t>
            </a:r>
            <a:r>
              <a:rPr lang="zh-TW" altLang="en-US" dirty="0"/>
              <a:t> 例如 化學工廠買淨水設備 </a:t>
            </a:r>
            <a:endParaRPr lang="en-US" altLang="zh-TW" dirty="0"/>
          </a:p>
        </p:txBody>
      </p:sp>
      <p:sp>
        <p:nvSpPr>
          <p:cNvPr id="4" name="投影片編號版面配置區 3"/>
          <p:cNvSpPr>
            <a:spLocks noGrp="1"/>
          </p:cNvSpPr>
          <p:nvPr>
            <p:ph type="sldNum" sz="quarter" idx="5"/>
          </p:nvPr>
        </p:nvSpPr>
        <p:spPr/>
        <p:txBody>
          <a:bodyPr/>
          <a:lstStyle/>
          <a:p>
            <a:fld id="{99F20A1F-9CED-42C4-8523-A5304F6F06A2}" type="slidenum">
              <a:rPr lang="zh-TW" altLang="en-US" smtClean="0"/>
              <a:t>20</a:t>
            </a:fld>
            <a:endParaRPr lang="zh-TW" altLang="en-US"/>
          </a:p>
        </p:txBody>
      </p:sp>
    </p:spTree>
    <p:extLst>
      <p:ext uri="{BB962C8B-B14F-4D97-AF65-F5344CB8AC3E}">
        <p14:creationId xmlns:p14="http://schemas.microsoft.com/office/powerpoint/2010/main" val="2265087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不環保的廠商為了使</a:t>
            </a:r>
            <a:r>
              <a:rPr lang="en-US" altLang="zh-TW" dirty="0"/>
              <a:t>firm value </a:t>
            </a:r>
            <a:r>
              <a:rPr lang="zh-TW" altLang="en-US" dirty="0"/>
              <a:t>上升時所付出的投資所造成的社會影響在不同</a:t>
            </a:r>
            <a:r>
              <a:rPr lang="en-US" altLang="zh-TW" dirty="0"/>
              <a:t>g0</a:t>
            </a:r>
            <a:r>
              <a:rPr lang="zh-TW" altLang="en-US" dirty="0"/>
              <a:t>起始直時並無顯著的影響</a:t>
            </a:r>
            <a:endParaRPr lang="en-US" altLang="zh-TW" dirty="0"/>
          </a:p>
        </p:txBody>
      </p:sp>
      <p:sp>
        <p:nvSpPr>
          <p:cNvPr id="4" name="投影片編號版面配置區 3"/>
          <p:cNvSpPr>
            <a:spLocks noGrp="1"/>
          </p:cNvSpPr>
          <p:nvPr>
            <p:ph type="sldNum" sz="quarter" idx="5"/>
          </p:nvPr>
        </p:nvSpPr>
        <p:spPr/>
        <p:txBody>
          <a:bodyPr/>
          <a:lstStyle/>
          <a:p>
            <a:fld id="{99F20A1F-9CED-42C4-8523-A5304F6F06A2}" type="slidenum">
              <a:rPr lang="zh-TW" altLang="en-US" smtClean="0"/>
              <a:t>21</a:t>
            </a:fld>
            <a:endParaRPr lang="zh-TW" altLang="en-US"/>
          </a:p>
        </p:txBody>
      </p:sp>
    </p:spTree>
    <p:extLst>
      <p:ext uri="{BB962C8B-B14F-4D97-AF65-F5344CB8AC3E}">
        <p14:creationId xmlns:p14="http://schemas.microsoft.com/office/powerpoint/2010/main" val="6832146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5"/>
          </p:nvPr>
        </p:nvSpPr>
        <p:spPr/>
        <p:txBody>
          <a:bodyPr/>
          <a:lstStyle/>
          <a:p>
            <a:fld id="{99F20A1F-9CED-42C4-8523-A5304F6F06A2}" type="slidenum">
              <a:rPr lang="zh-TW" altLang="en-US" smtClean="0"/>
              <a:t>22</a:t>
            </a:fld>
            <a:endParaRPr lang="zh-TW" altLang="en-US"/>
          </a:p>
        </p:txBody>
      </p:sp>
    </p:spTree>
    <p:extLst>
      <p:ext uri="{BB962C8B-B14F-4D97-AF65-F5344CB8AC3E}">
        <p14:creationId xmlns:p14="http://schemas.microsoft.com/office/powerpoint/2010/main" val="12392094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Lambda = 1 &amp; 0, tilt = 0, because all investors hold market </a:t>
            </a:r>
            <a:r>
              <a:rPr lang="en-US" altLang="zh-TW" dirty="0" err="1"/>
              <a:t>protofolio</a:t>
            </a:r>
            <a:endParaRPr lang="en-US" altLang="zh-TW" dirty="0"/>
          </a:p>
          <a:p>
            <a:r>
              <a:rPr lang="en-US" altLang="zh-TW" dirty="0" err="1"/>
              <a:t>Kn</a:t>
            </a:r>
            <a:r>
              <a:rPr lang="en-US" altLang="zh-TW" dirty="0"/>
              <a:t> </a:t>
            </a:r>
            <a:r>
              <a:rPr lang="zh-TW" altLang="en-US" dirty="0"/>
              <a:t>小，廠商改變投資策略容易</a:t>
            </a:r>
            <a:endParaRPr lang="en-US" altLang="zh-TW" dirty="0"/>
          </a:p>
          <a:p>
            <a:r>
              <a:rPr lang="en-US" altLang="zh-TW" dirty="0"/>
              <a:t>Pi </a:t>
            </a:r>
            <a:r>
              <a:rPr lang="zh-TW" altLang="en-US" dirty="0"/>
              <a:t>上升</a:t>
            </a:r>
            <a:r>
              <a:rPr lang="en-US" altLang="zh-TW" dirty="0"/>
              <a:t>/ cost of capital has larger effect on the investment </a:t>
            </a:r>
          </a:p>
          <a:p>
            <a:endParaRPr lang="en-US" altLang="zh-TW" dirty="0"/>
          </a:p>
          <a:p>
            <a:r>
              <a:rPr lang="en-US" altLang="zh-TW" dirty="0"/>
              <a:t>Sd – s0 </a:t>
            </a:r>
            <a:r>
              <a:rPr lang="zh-TW" altLang="en-US" dirty="0"/>
              <a:t>的直觀解釋</a:t>
            </a:r>
            <a:r>
              <a:rPr lang="en-US" altLang="zh-TW" dirty="0"/>
              <a:t>:</a:t>
            </a:r>
            <a:r>
              <a:rPr lang="zh-TW" altLang="en-US" dirty="0"/>
              <a:t> 投資人</a:t>
            </a:r>
            <a:r>
              <a:rPr lang="en-US" altLang="zh-TW" dirty="0" err="1"/>
              <a:t>esg</a:t>
            </a:r>
            <a:r>
              <a:rPr lang="en-US" altLang="zh-TW" dirty="0"/>
              <a:t> </a:t>
            </a:r>
            <a:r>
              <a:rPr lang="zh-TW" altLang="en-US" dirty="0"/>
              <a:t>品味造成的社會影響</a:t>
            </a:r>
            <a:endParaRPr lang="en-US" altLang="zh-TW" dirty="0"/>
          </a:p>
        </p:txBody>
      </p:sp>
      <p:sp>
        <p:nvSpPr>
          <p:cNvPr id="4" name="投影片編號版面配置區 3"/>
          <p:cNvSpPr>
            <a:spLocks noGrp="1"/>
          </p:cNvSpPr>
          <p:nvPr>
            <p:ph type="sldNum" sz="quarter" idx="5"/>
          </p:nvPr>
        </p:nvSpPr>
        <p:spPr/>
        <p:txBody>
          <a:bodyPr/>
          <a:lstStyle/>
          <a:p>
            <a:fld id="{99F20A1F-9CED-42C4-8523-A5304F6F06A2}" type="slidenum">
              <a:rPr lang="zh-TW" altLang="en-US" smtClean="0"/>
              <a:t>23</a:t>
            </a:fld>
            <a:endParaRPr lang="zh-TW" altLang="en-US"/>
          </a:p>
        </p:txBody>
      </p:sp>
    </p:spTree>
    <p:extLst>
      <p:ext uri="{BB962C8B-B14F-4D97-AF65-F5344CB8AC3E}">
        <p14:creationId xmlns:p14="http://schemas.microsoft.com/office/powerpoint/2010/main" val="2703503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Lambda = 1 &amp; 0, tilt = 0, because all investors hold market </a:t>
            </a:r>
            <a:r>
              <a:rPr lang="en-US" altLang="zh-TW" dirty="0" err="1"/>
              <a:t>protofolio</a:t>
            </a:r>
            <a:endParaRPr lang="en-US" altLang="zh-TW" dirty="0"/>
          </a:p>
          <a:p>
            <a:r>
              <a:rPr lang="en-US" altLang="zh-TW" dirty="0" err="1"/>
              <a:t>Kn</a:t>
            </a:r>
            <a:r>
              <a:rPr lang="en-US" altLang="zh-TW" dirty="0"/>
              <a:t> </a:t>
            </a:r>
            <a:r>
              <a:rPr lang="zh-TW" altLang="en-US" dirty="0"/>
              <a:t>小，廠商改變投資策略容易</a:t>
            </a:r>
            <a:endParaRPr lang="en-US" altLang="zh-TW" dirty="0"/>
          </a:p>
          <a:p>
            <a:r>
              <a:rPr lang="en-US" altLang="zh-TW" dirty="0"/>
              <a:t>Pi </a:t>
            </a:r>
            <a:r>
              <a:rPr lang="zh-TW" altLang="en-US" dirty="0"/>
              <a:t>上升</a:t>
            </a:r>
            <a:r>
              <a:rPr lang="en-US" altLang="zh-TW" dirty="0"/>
              <a:t>/ cost of capital has larger effect on the investment </a:t>
            </a:r>
          </a:p>
          <a:p>
            <a:endParaRPr lang="en-US" altLang="zh-TW" dirty="0"/>
          </a:p>
          <a:p>
            <a:r>
              <a:rPr lang="en-US" altLang="zh-TW" dirty="0"/>
              <a:t>Sd – s0 </a:t>
            </a:r>
            <a:r>
              <a:rPr lang="zh-TW" altLang="en-US" dirty="0"/>
              <a:t>的直觀解釋</a:t>
            </a:r>
            <a:r>
              <a:rPr lang="en-US" altLang="zh-TW" dirty="0"/>
              <a:t>:</a:t>
            </a:r>
            <a:r>
              <a:rPr lang="zh-TW" altLang="en-US" dirty="0"/>
              <a:t> 投資人</a:t>
            </a:r>
            <a:r>
              <a:rPr lang="en-US" altLang="zh-TW" dirty="0" err="1"/>
              <a:t>esg</a:t>
            </a:r>
            <a:r>
              <a:rPr lang="en-US" altLang="zh-TW" dirty="0"/>
              <a:t> </a:t>
            </a:r>
            <a:r>
              <a:rPr lang="zh-TW" altLang="en-US" dirty="0"/>
              <a:t>品味造成的社會影響</a:t>
            </a:r>
            <a:endParaRPr lang="en-US" altLang="zh-TW" dirty="0"/>
          </a:p>
        </p:txBody>
      </p:sp>
      <p:sp>
        <p:nvSpPr>
          <p:cNvPr id="4" name="投影片編號版面配置區 3"/>
          <p:cNvSpPr>
            <a:spLocks noGrp="1"/>
          </p:cNvSpPr>
          <p:nvPr>
            <p:ph type="sldNum" sz="quarter" idx="5"/>
          </p:nvPr>
        </p:nvSpPr>
        <p:spPr/>
        <p:txBody>
          <a:bodyPr/>
          <a:lstStyle/>
          <a:p>
            <a:fld id="{99F20A1F-9CED-42C4-8523-A5304F6F06A2}" type="slidenum">
              <a:rPr lang="zh-TW" altLang="en-US" smtClean="0"/>
              <a:t>24</a:t>
            </a:fld>
            <a:endParaRPr lang="zh-TW" altLang="en-US"/>
          </a:p>
        </p:txBody>
      </p:sp>
    </p:spTree>
    <p:extLst>
      <p:ext uri="{BB962C8B-B14F-4D97-AF65-F5344CB8AC3E}">
        <p14:creationId xmlns:p14="http://schemas.microsoft.com/office/powerpoint/2010/main" val="500740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sz="1200" i="1" dirty="0">
                  <a:latin typeface="Cambria Math" panose="02040503050406030204" pitchFamily="18" charset="0"/>
                  <a:ea typeface="Cambria Math" panose="02040503050406030204" pitchFamily="18" charset="0"/>
                </a:endParaRPr>
              </a:p>
              <a:p>
                <a:r>
                  <a:rPr lang="zh-TW" altLang="en-US" sz="1200" i="0" dirty="0">
                    <a:latin typeface="Cambria Math" panose="02040503050406030204" pitchFamily="18" charset="0"/>
                    <a:ea typeface="Cambria Math" panose="02040503050406030204" pitchFamily="18" charset="0"/>
                  </a:rPr>
                  <a:t>這邊主要對作者定義的一些變數做一些說明</a:t>
                </a:r>
                <a:endParaRPr lang="en-US" altLang="zh-TW" sz="1200" i="0" dirty="0">
                  <a:latin typeface="Cambria Math" panose="02040503050406030204" pitchFamily="18" charset="0"/>
                  <a:ea typeface="Cambria Math" panose="02040503050406030204" pitchFamily="18" charset="0"/>
                </a:endParaRPr>
              </a:p>
              <a:p>
                <a14:m>
                  <m:oMath xmlns:m="http://schemas.openxmlformats.org/officeDocument/2006/math">
                    <m:r>
                      <a:rPr lang="en-US" altLang="zh-TW" sz="1200" i="1" smtClean="0">
                        <a:latin typeface="Cambria Math" panose="02040503050406030204" pitchFamily="18" charset="0"/>
                        <a:ea typeface="Cambria Math" panose="02040503050406030204" pitchFamily="18" charset="0"/>
                      </a:rPr>
                      <m:t>∆</m:t>
                    </m:r>
                  </m:oMath>
                </a14:m>
                <a:r>
                  <a:rPr lang="en-US" altLang="zh-TW" dirty="0"/>
                  <a:t>: </a:t>
                </a:r>
                <a:r>
                  <a:rPr lang="zh-TW" altLang="en-US" dirty="0"/>
                  <a:t>為了擁有自己偏好的投資組合，而犧牲的</a:t>
                </a:r>
                <a:r>
                  <a:rPr lang="en-US" altLang="zh-TW" dirty="0"/>
                  <a:t>return </a:t>
                </a:r>
                <a:r>
                  <a:rPr lang="zh-TW" altLang="en-US" dirty="0"/>
                  <a:t>，換言之當</a:t>
                </a:r>
                <a14:m>
                  <m:oMath xmlns:m="http://schemas.openxmlformats.org/officeDocument/2006/math">
                    <m:r>
                      <a:rPr lang="en-US" altLang="zh-TW" sz="1200" i="1" smtClean="0">
                        <a:latin typeface="Cambria Math" panose="02040503050406030204" pitchFamily="18" charset="0"/>
                        <a:ea typeface="Cambria Math" panose="02040503050406030204" pitchFamily="18" charset="0"/>
                      </a:rPr>
                      <m:t>∆</m:t>
                    </m:r>
                  </m:oMath>
                </a14:m>
                <a:r>
                  <a:rPr lang="zh-TW" altLang="en-US" dirty="0"/>
                  <a:t>越大，投資者對</a:t>
                </a:r>
                <a:r>
                  <a:rPr lang="en-US" altLang="zh-TW" dirty="0"/>
                  <a:t>ESG</a:t>
                </a:r>
                <a:r>
                  <a:rPr lang="zh-TW" altLang="en-US" dirty="0"/>
                  <a:t>的喜好程度越高</a:t>
                </a:r>
                <a:endParaRPr lang="en-US" altLang="zh-TW" dirty="0"/>
              </a:p>
              <a:p>
                <a:r>
                  <a:rPr lang="en-US" altLang="zh-TW" dirty="0"/>
                  <a:t>Lambda : ESG </a:t>
                </a:r>
                <a:r>
                  <a:rPr lang="zh-TW" altLang="en-US" dirty="0"/>
                  <a:t>偏好投資者所擁有的財富比例 ，換言之</a:t>
                </a:r>
                <a:r>
                  <a:rPr lang="en-US" altLang="zh-TW" dirty="0"/>
                  <a:t>lambda = 1</a:t>
                </a:r>
                <a:r>
                  <a:rPr lang="zh-TW" altLang="en-US" dirty="0"/>
                  <a:t>時，市場上的投資人全部都是在乎的</a:t>
                </a:r>
                <a:r>
                  <a:rPr lang="en-US" altLang="zh-TW" dirty="0"/>
                  <a:t>ESG</a:t>
                </a:r>
                <a:r>
                  <a:rPr lang="zh-TW" altLang="en-US" dirty="0"/>
                  <a:t>的</a:t>
                </a:r>
                <a:endParaRPr lang="en-US" altLang="zh-TW" dirty="0"/>
              </a:p>
              <a:p>
                <a:endParaRPr lang="zh-TW" altLang="en-US" dirty="0"/>
              </a:p>
            </p:txBody>
          </p:sp>
        </mc:Choice>
        <mc:Fallback xmlns="">
          <p:sp>
            <p:nvSpPr>
              <p:cNvPr id="3" name="備忘稿版面配置區 2"/>
              <p:cNvSpPr>
                <a:spLocks noGrp="1"/>
              </p:cNvSpPr>
              <p:nvPr>
                <p:ph type="body" idx="1"/>
              </p:nvPr>
            </p:nvSpPr>
            <p:spPr/>
            <p:txBody>
              <a:bodyPr/>
              <a:lstStyle/>
              <a:p>
                <a:r>
                  <a:rPr lang="en-US" altLang="zh-TW" sz="1200" i="0">
                    <a:latin typeface="Cambria Math" panose="02040503050406030204" pitchFamily="18" charset="0"/>
                    <a:ea typeface="Cambria Math" panose="02040503050406030204" pitchFamily="18" charset="0"/>
                  </a:rPr>
                  <a:t>∆</a:t>
                </a:r>
                <a:r>
                  <a:rPr lang="en-US" altLang="zh-TW" dirty="0"/>
                  <a:t>: </a:t>
                </a:r>
                <a:r>
                  <a:rPr lang="zh-TW" altLang="en-US" dirty="0"/>
                  <a:t>為了擁有自己偏好的投資組合，而犧牲的</a:t>
                </a:r>
                <a:r>
                  <a:rPr lang="en-US" altLang="zh-TW" dirty="0"/>
                  <a:t>return </a:t>
                </a:r>
              </a:p>
              <a:p>
                <a:r>
                  <a:rPr lang="en-US" altLang="zh-TW" dirty="0"/>
                  <a:t>Lambda : ESG </a:t>
                </a:r>
                <a:r>
                  <a:rPr lang="zh-TW" altLang="en-US" dirty="0"/>
                  <a:t>偏好投資者所擁有的財富比例</a:t>
                </a:r>
                <a:endParaRPr lang="en-US" altLang="zh-TW" dirty="0"/>
              </a:p>
              <a:p>
                <a:endParaRPr lang="zh-TW" altLang="en-US" dirty="0"/>
              </a:p>
            </p:txBody>
          </p:sp>
        </mc:Fallback>
      </mc:AlternateContent>
      <p:sp>
        <p:nvSpPr>
          <p:cNvPr id="4" name="投影片編號版面配置區 3"/>
          <p:cNvSpPr>
            <a:spLocks noGrp="1"/>
          </p:cNvSpPr>
          <p:nvPr>
            <p:ph type="sldNum" sz="quarter" idx="5"/>
          </p:nvPr>
        </p:nvSpPr>
        <p:spPr/>
        <p:txBody>
          <a:bodyPr/>
          <a:lstStyle/>
          <a:p>
            <a:fld id="{99F20A1F-9CED-42C4-8523-A5304F6F06A2}" type="slidenum">
              <a:rPr lang="zh-TW" altLang="en-US" smtClean="0"/>
              <a:t>3</a:t>
            </a:fld>
            <a:endParaRPr lang="zh-TW" altLang="en-US"/>
          </a:p>
        </p:txBody>
      </p:sp>
    </p:spTree>
    <p:extLst>
      <p:ext uri="{BB962C8B-B14F-4D97-AF65-F5344CB8AC3E}">
        <p14:creationId xmlns:p14="http://schemas.microsoft.com/office/powerpoint/2010/main" val="2856760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r>
                  <a:rPr lang="en-US" altLang="zh-TW" dirty="0"/>
                  <a:t>1. ESG</a:t>
                </a:r>
                <a:r>
                  <a:rPr lang="zh-TW" altLang="en-US" dirty="0"/>
                  <a:t>投資者的報酬比 </a:t>
                </a:r>
                <a:r>
                  <a:rPr lang="en-US" altLang="zh-TW" dirty="0"/>
                  <a:t>non-ESG</a:t>
                </a:r>
                <a:r>
                  <a:rPr lang="zh-TW" altLang="en-US" dirty="0"/>
                  <a:t>投資者的報酬率低很多，特別是紫色的線。</a:t>
                </a:r>
                <a:endParaRPr lang="en-US" altLang="zh-TW" dirty="0"/>
              </a:p>
              <a:p>
                <a:r>
                  <a:rPr lang="en-US" altLang="zh-TW" dirty="0"/>
                  <a:t>2. </a:t>
                </a:r>
                <a:r>
                  <a:rPr lang="zh-TW" altLang="en-US" dirty="0"/>
                  <a:t>當</a:t>
                </a:r>
                <a:r>
                  <a:rPr lang="en-US" altLang="zh-TW" dirty="0"/>
                  <a:t>ESG</a:t>
                </a:r>
                <a:r>
                  <a:rPr lang="zh-TW" altLang="en-US" dirty="0"/>
                  <a:t>投資者擁有的財富增加，</a:t>
                </a:r>
                <a:r>
                  <a:rPr lang="en-US" altLang="zh-TW" dirty="0"/>
                  <a:t>ESG return </a:t>
                </a:r>
                <a:r>
                  <a:rPr lang="zh-TW" altLang="en-US" dirty="0"/>
                  <a:t>就越小</a:t>
                </a:r>
                <a:r>
                  <a:rPr lang="en-US" altLang="zh-TW" dirty="0"/>
                  <a:t>(slope&lt;0)</a:t>
                </a:r>
                <a:r>
                  <a:rPr lang="zh-TW" altLang="en-US" dirty="0"/>
                  <a:t>與</a:t>
                </a:r>
                <a14:m>
                  <m:oMath xmlns:m="http://schemas.openxmlformats.org/officeDocument/2006/math">
                    <m:r>
                      <a:rPr lang="en-US" altLang="zh-TW" sz="1200" i="1" smtClean="0">
                        <a:latin typeface="Cambria Math" panose="02040503050406030204" pitchFamily="18" charset="0"/>
                        <a:ea typeface="Cambria Math" panose="02040503050406030204" pitchFamily="18" charset="0"/>
                      </a:rPr>
                      <m:t>∆</m:t>
                    </m:r>
                  </m:oMath>
                </a14:m>
                <a:r>
                  <a:rPr lang="zh-TW" altLang="en-US" dirty="0"/>
                  <a:t>無關，</a:t>
                </a:r>
                <a:r>
                  <a:rPr lang="en-US" altLang="zh-TW" dirty="0"/>
                  <a:t>ESG</a:t>
                </a:r>
                <a:r>
                  <a:rPr lang="zh-TW" altLang="en-US" dirty="0"/>
                  <a:t>投資者就必須付出更多來購買</a:t>
                </a:r>
                <a:r>
                  <a:rPr lang="en-US" altLang="zh-TW" dirty="0"/>
                  <a:t>(increase in demand</a:t>
                </a:r>
                <a:r>
                  <a:rPr lang="zh-TW" altLang="en-US" dirty="0"/>
                  <a:t>需求增加報酬下降</a:t>
                </a:r>
                <a:r>
                  <a:rPr lang="en-US" altLang="zh-TW" dirty="0"/>
                  <a:t>)</a:t>
                </a:r>
                <a:endParaRPr lang="zh-TW" altLang="en-US" dirty="0"/>
              </a:p>
            </p:txBody>
          </p:sp>
        </mc:Choice>
        <mc:Fallback xmlns="">
          <p:sp>
            <p:nvSpPr>
              <p:cNvPr id="3" name="備忘稿版面配置區 2"/>
              <p:cNvSpPr>
                <a:spLocks noGrp="1"/>
              </p:cNvSpPr>
              <p:nvPr>
                <p:ph type="body" idx="1"/>
              </p:nvPr>
            </p:nvSpPr>
            <p:spPr/>
            <p:txBody>
              <a:bodyPr/>
              <a:lstStyle/>
              <a:p>
                <a:r>
                  <a:rPr lang="en-US" altLang="zh-TW" dirty="0"/>
                  <a:t>1. ESG</a:t>
                </a:r>
                <a:r>
                  <a:rPr lang="zh-TW" altLang="en-US" dirty="0"/>
                  <a:t>投資者的報酬比 </a:t>
                </a:r>
                <a:r>
                  <a:rPr lang="en-US" altLang="zh-TW" dirty="0"/>
                  <a:t>non-ESG</a:t>
                </a:r>
                <a:r>
                  <a:rPr lang="zh-TW" altLang="en-US" dirty="0"/>
                  <a:t>投資者的報酬率低很多，特別是紫色的線。</a:t>
                </a:r>
                <a:endParaRPr lang="en-US" altLang="zh-TW" dirty="0"/>
              </a:p>
              <a:p>
                <a:r>
                  <a:rPr lang="en-US" altLang="zh-TW" dirty="0"/>
                  <a:t>2. </a:t>
                </a:r>
                <a:r>
                  <a:rPr lang="zh-TW" altLang="en-US" dirty="0"/>
                  <a:t>當</a:t>
                </a:r>
                <a:r>
                  <a:rPr lang="en-US" altLang="zh-TW" dirty="0"/>
                  <a:t>ESG</a:t>
                </a:r>
                <a:r>
                  <a:rPr lang="zh-TW" altLang="en-US" dirty="0"/>
                  <a:t>投資者擁有的財富增加，</a:t>
                </a:r>
                <a:r>
                  <a:rPr lang="en-US" altLang="zh-TW" dirty="0"/>
                  <a:t>ESG return </a:t>
                </a:r>
                <a:r>
                  <a:rPr lang="zh-TW" altLang="en-US" dirty="0"/>
                  <a:t>就越小</a:t>
                </a:r>
                <a:r>
                  <a:rPr lang="en-US" altLang="zh-TW" dirty="0"/>
                  <a:t>(slope&lt;0)</a:t>
                </a:r>
                <a:r>
                  <a:rPr lang="zh-TW" altLang="en-US" dirty="0"/>
                  <a:t>與</a:t>
                </a:r>
                <a:r>
                  <a:rPr lang="en-US" altLang="zh-TW" sz="1200" i="0">
                    <a:latin typeface="Cambria Math" panose="02040503050406030204" pitchFamily="18" charset="0"/>
                    <a:ea typeface="Cambria Math" panose="02040503050406030204" pitchFamily="18" charset="0"/>
                  </a:rPr>
                  <a:t>∆</a:t>
                </a:r>
                <a:r>
                  <a:rPr lang="zh-TW" altLang="en-US" dirty="0"/>
                  <a:t>無關，</a:t>
                </a:r>
                <a:r>
                  <a:rPr lang="en-US" altLang="zh-TW" dirty="0"/>
                  <a:t>ESG</a:t>
                </a:r>
                <a:r>
                  <a:rPr lang="zh-TW" altLang="en-US" dirty="0"/>
                  <a:t>投資者就必須付出更多來購買</a:t>
                </a:r>
                <a:r>
                  <a:rPr lang="en-US" altLang="zh-TW" dirty="0"/>
                  <a:t>(increase in demand</a:t>
                </a:r>
                <a:r>
                  <a:rPr lang="zh-TW" altLang="en-US" dirty="0"/>
                  <a:t>需求增加報酬下降</a:t>
                </a:r>
                <a:r>
                  <a:rPr lang="en-US" altLang="zh-TW" dirty="0"/>
                  <a:t>)</a:t>
                </a:r>
                <a:endParaRPr lang="zh-TW" altLang="en-US" dirty="0"/>
              </a:p>
            </p:txBody>
          </p:sp>
        </mc:Fallback>
      </mc:AlternateContent>
      <p:sp>
        <p:nvSpPr>
          <p:cNvPr id="4" name="投影片編號版面配置區 3"/>
          <p:cNvSpPr>
            <a:spLocks noGrp="1"/>
          </p:cNvSpPr>
          <p:nvPr>
            <p:ph type="sldNum" sz="quarter" idx="5"/>
          </p:nvPr>
        </p:nvSpPr>
        <p:spPr/>
        <p:txBody>
          <a:bodyPr/>
          <a:lstStyle/>
          <a:p>
            <a:fld id="{99F20A1F-9CED-42C4-8523-A5304F6F06A2}" type="slidenum">
              <a:rPr lang="zh-TW" altLang="en-US" smtClean="0"/>
              <a:t>4</a:t>
            </a:fld>
            <a:endParaRPr lang="zh-TW" altLang="en-US"/>
          </a:p>
        </p:txBody>
      </p:sp>
    </p:spTree>
    <p:extLst>
      <p:ext uri="{BB962C8B-B14F-4D97-AF65-F5344CB8AC3E}">
        <p14:creationId xmlns:p14="http://schemas.microsoft.com/office/powerpoint/2010/main" val="1813761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Delta </a:t>
            </a:r>
            <a:r>
              <a:rPr lang="zh-TW" altLang="en-US" dirty="0"/>
              <a:t>上升，投資者願意投資更多在</a:t>
            </a:r>
            <a:r>
              <a:rPr lang="en-US" altLang="zh-TW" dirty="0"/>
              <a:t>ESG</a:t>
            </a:r>
            <a:r>
              <a:rPr lang="zh-TW" altLang="en-US" dirty="0"/>
              <a:t>上時，會擴大 </a:t>
            </a:r>
            <a:r>
              <a:rPr lang="en-US" altLang="zh-TW" dirty="0"/>
              <a:t>market portfolio </a:t>
            </a:r>
            <a:r>
              <a:rPr lang="zh-TW" altLang="en-US" dirty="0"/>
              <a:t>和 </a:t>
            </a:r>
            <a:r>
              <a:rPr lang="en-US" altLang="zh-TW" dirty="0"/>
              <a:t>ESG</a:t>
            </a:r>
            <a:r>
              <a:rPr lang="zh-TW" altLang="en-US" dirty="0"/>
              <a:t> </a:t>
            </a:r>
            <a:r>
              <a:rPr lang="en-US" altLang="zh-TW" dirty="0"/>
              <a:t>portfolio </a:t>
            </a:r>
            <a:r>
              <a:rPr lang="zh-TW" altLang="en-US" dirty="0"/>
              <a:t>的差距使相關係數 下降</a:t>
            </a:r>
          </a:p>
        </p:txBody>
      </p:sp>
      <p:sp>
        <p:nvSpPr>
          <p:cNvPr id="4" name="投影片編號版面配置區 3"/>
          <p:cNvSpPr>
            <a:spLocks noGrp="1"/>
          </p:cNvSpPr>
          <p:nvPr>
            <p:ph type="sldNum" sz="quarter" idx="5"/>
          </p:nvPr>
        </p:nvSpPr>
        <p:spPr/>
        <p:txBody>
          <a:bodyPr/>
          <a:lstStyle/>
          <a:p>
            <a:fld id="{99F20A1F-9CED-42C4-8523-A5304F6F06A2}" type="slidenum">
              <a:rPr lang="zh-TW" altLang="en-US" smtClean="0"/>
              <a:t>6</a:t>
            </a:fld>
            <a:endParaRPr lang="zh-TW" altLang="en-US"/>
          </a:p>
        </p:txBody>
      </p:sp>
    </p:spTree>
    <p:extLst>
      <p:ext uri="{BB962C8B-B14F-4D97-AF65-F5344CB8AC3E}">
        <p14:creationId xmlns:p14="http://schemas.microsoft.com/office/powerpoint/2010/main" val="2623104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作者要探討為什麼低的</a:t>
            </a:r>
            <a:r>
              <a:rPr lang="en-US" altLang="zh-TW" dirty="0"/>
              <a:t>Return</a:t>
            </a:r>
            <a:r>
              <a:rPr lang="zh-TW" altLang="en-US" dirty="0"/>
              <a:t>負的</a:t>
            </a:r>
            <a:r>
              <a:rPr lang="en-US" altLang="zh-TW" dirty="0"/>
              <a:t>alpha </a:t>
            </a:r>
            <a:r>
              <a:rPr lang="zh-TW" altLang="en-US" dirty="0"/>
              <a:t>投資人還會買呢</a:t>
            </a:r>
            <a:r>
              <a:rPr lang="en-US" altLang="zh-TW" dirty="0"/>
              <a:t>?</a:t>
            </a:r>
            <a:r>
              <a:rPr lang="zh-TW" altLang="en-US" dirty="0"/>
              <a:t>其原因在於</a:t>
            </a:r>
            <a:r>
              <a:rPr lang="en-US" altLang="zh-TW" dirty="0"/>
              <a:t>investor surplus</a:t>
            </a:r>
          </a:p>
        </p:txBody>
      </p:sp>
      <p:sp>
        <p:nvSpPr>
          <p:cNvPr id="4" name="投影片編號版面配置區 3"/>
          <p:cNvSpPr>
            <a:spLocks noGrp="1"/>
          </p:cNvSpPr>
          <p:nvPr>
            <p:ph type="sldNum" sz="quarter" idx="5"/>
          </p:nvPr>
        </p:nvSpPr>
        <p:spPr/>
        <p:txBody>
          <a:bodyPr/>
          <a:lstStyle/>
          <a:p>
            <a:fld id="{99F20A1F-9CED-42C4-8523-A5304F6F06A2}" type="slidenum">
              <a:rPr lang="zh-TW" altLang="en-US" smtClean="0"/>
              <a:t>7</a:t>
            </a:fld>
            <a:endParaRPr lang="zh-TW" altLang="en-US"/>
          </a:p>
        </p:txBody>
      </p:sp>
    </p:spTree>
    <p:extLst>
      <p:ext uri="{BB962C8B-B14F-4D97-AF65-F5344CB8AC3E}">
        <p14:creationId xmlns:p14="http://schemas.microsoft.com/office/powerpoint/2010/main" val="3530546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這篇在探討異常報酬與投資者剩餘的關係</a:t>
            </a:r>
            <a:endParaRPr lang="en-US" altLang="zh-TW" dirty="0"/>
          </a:p>
          <a:p>
            <a:pPr marL="228600" indent="-228600">
              <a:buAutoNum type="arabicPeriod"/>
            </a:pPr>
            <a:r>
              <a:rPr lang="en-US" altLang="zh-TW" dirty="0"/>
              <a:t>Panel A </a:t>
            </a:r>
            <a:r>
              <a:rPr lang="zh-TW" altLang="en-US" dirty="0"/>
              <a:t>指出，當</a:t>
            </a:r>
            <a:r>
              <a:rPr lang="en-US" altLang="zh-TW" dirty="0"/>
              <a:t>ESG</a:t>
            </a:r>
            <a:r>
              <a:rPr lang="zh-TW" altLang="en-US" dirty="0"/>
              <a:t>投資人放棄的</a:t>
            </a:r>
            <a:r>
              <a:rPr lang="en-US" altLang="zh-TW" dirty="0"/>
              <a:t>return (delta= -2%) </a:t>
            </a:r>
            <a:r>
              <a:rPr lang="zh-TW" altLang="en-US" dirty="0"/>
              <a:t>它們損失的報酬</a:t>
            </a:r>
            <a:r>
              <a:rPr lang="en-US" altLang="zh-TW" dirty="0"/>
              <a:t>(alpha = -1%) </a:t>
            </a:r>
            <a:r>
              <a:rPr lang="zh-TW" altLang="en-US" dirty="0"/>
              <a:t>是小於她們付出的成本</a:t>
            </a:r>
            <a:endParaRPr lang="en-US" altLang="zh-TW" dirty="0"/>
          </a:p>
          <a:p>
            <a:pPr marL="228600" indent="-228600">
              <a:buAutoNum type="arabicPeriod"/>
            </a:pPr>
            <a:r>
              <a:rPr lang="en-US" altLang="zh-TW" dirty="0"/>
              <a:t>Panel B </a:t>
            </a:r>
            <a:r>
              <a:rPr lang="zh-TW" altLang="en-US" dirty="0"/>
              <a:t>與</a:t>
            </a:r>
            <a:r>
              <a:rPr lang="en-US" altLang="zh-TW" dirty="0"/>
              <a:t>Panel A</a:t>
            </a:r>
            <a:r>
              <a:rPr lang="zh-TW" altLang="en-US" dirty="0"/>
              <a:t>是相同公式不同座標得出的結果，這樣做的原因主要為更值觀的看出</a:t>
            </a:r>
            <a:r>
              <a:rPr lang="en-US" altLang="zh-TW" dirty="0"/>
              <a:t>investor surplus</a:t>
            </a:r>
            <a:r>
              <a:rPr lang="zh-TW" altLang="en-US" dirty="0"/>
              <a:t>，並得出遞增的</a:t>
            </a:r>
            <a:r>
              <a:rPr lang="en-US" altLang="zh-TW" dirty="0"/>
              <a:t>investor surplus-&gt;(</a:t>
            </a:r>
            <a:r>
              <a:rPr lang="zh-TW" altLang="en-US" dirty="0"/>
              <a:t>直覺</a:t>
            </a:r>
            <a:r>
              <a:rPr lang="en-US" altLang="zh-TW" dirty="0"/>
              <a:t>)</a:t>
            </a:r>
            <a:r>
              <a:rPr lang="zh-TW" altLang="en-US" dirty="0"/>
              <a:t>願意為</a:t>
            </a:r>
            <a:r>
              <a:rPr lang="en-US" altLang="zh-TW" dirty="0"/>
              <a:t>ESG</a:t>
            </a:r>
            <a:r>
              <a:rPr lang="zh-TW" altLang="en-US" dirty="0"/>
              <a:t>放棄的</a:t>
            </a:r>
            <a:r>
              <a:rPr lang="en-US" altLang="zh-TW" dirty="0"/>
              <a:t>return </a:t>
            </a:r>
            <a:r>
              <a:rPr lang="zh-TW" altLang="en-US" dirty="0"/>
              <a:t>越多，剩餘就越大</a:t>
            </a:r>
            <a:endParaRPr lang="en-US" altLang="zh-TW" dirty="0"/>
          </a:p>
        </p:txBody>
      </p:sp>
      <p:sp>
        <p:nvSpPr>
          <p:cNvPr id="4" name="投影片編號版面配置區 3"/>
          <p:cNvSpPr>
            <a:spLocks noGrp="1"/>
          </p:cNvSpPr>
          <p:nvPr>
            <p:ph type="sldNum" sz="quarter" idx="5"/>
          </p:nvPr>
        </p:nvSpPr>
        <p:spPr/>
        <p:txBody>
          <a:bodyPr/>
          <a:lstStyle/>
          <a:p>
            <a:fld id="{99F20A1F-9CED-42C4-8523-A5304F6F06A2}" type="slidenum">
              <a:rPr lang="zh-TW" altLang="en-US" smtClean="0"/>
              <a:t>8</a:t>
            </a:fld>
            <a:endParaRPr lang="zh-TW" altLang="en-US"/>
          </a:p>
        </p:txBody>
      </p:sp>
    </p:spTree>
    <p:extLst>
      <p:ext uri="{BB962C8B-B14F-4D97-AF65-F5344CB8AC3E}">
        <p14:creationId xmlns:p14="http://schemas.microsoft.com/office/powerpoint/2010/main" val="3197403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這邊則是說 無</a:t>
            </a:r>
            <a:r>
              <a:rPr lang="en-US" altLang="zh-TW" dirty="0"/>
              <a:t>ESG</a:t>
            </a:r>
            <a:r>
              <a:rPr lang="zh-TW" altLang="en-US" dirty="0"/>
              <a:t>偏好的投資人能穩賺更多的報酬，因為此篇文章模型推導出</a:t>
            </a:r>
            <a:r>
              <a:rPr lang="en-US" altLang="zh-TW" dirty="0"/>
              <a:t>ESG stock</a:t>
            </a:r>
            <a:r>
              <a:rPr lang="zh-TW" altLang="en-US" dirty="0"/>
              <a:t>的</a:t>
            </a:r>
            <a:r>
              <a:rPr lang="en-US" altLang="zh-TW" dirty="0"/>
              <a:t>return </a:t>
            </a:r>
            <a:r>
              <a:rPr lang="zh-TW" altLang="en-US" dirty="0"/>
              <a:t>較低 </a:t>
            </a:r>
            <a:r>
              <a:rPr lang="en-US" altLang="zh-TW" dirty="0"/>
              <a:t>(</a:t>
            </a:r>
            <a:r>
              <a:rPr lang="en-US" altLang="zh-TW" dirty="0" err="1"/>
              <a:t>equa</a:t>
            </a:r>
            <a:r>
              <a:rPr lang="en-US" altLang="zh-TW" dirty="0"/>
              <a:t> 10-11)</a:t>
            </a:r>
          </a:p>
          <a:p>
            <a:r>
              <a:rPr lang="zh-TW" altLang="en-US" dirty="0"/>
              <a:t>所以投資者可投入更高獲利的股票</a:t>
            </a:r>
          </a:p>
        </p:txBody>
      </p:sp>
      <p:sp>
        <p:nvSpPr>
          <p:cNvPr id="4" name="投影片編號版面配置區 3"/>
          <p:cNvSpPr>
            <a:spLocks noGrp="1"/>
          </p:cNvSpPr>
          <p:nvPr>
            <p:ph type="sldNum" sz="quarter" idx="5"/>
          </p:nvPr>
        </p:nvSpPr>
        <p:spPr/>
        <p:txBody>
          <a:bodyPr/>
          <a:lstStyle/>
          <a:p>
            <a:fld id="{99F20A1F-9CED-42C4-8523-A5304F6F06A2}" type="slidenum">
              <a:rPr lang="zh-TW" altLang="en-US" smtClean="0"/>
              <a:t>9</a:t>
            </a:fld>
            <a:endParaRPr lang="zh-TW" altLang="en-US"/>
          </a:p>
        </p:txBody>
      </p:sp>
    </p:spTree>
    <p:extLst>
      <p:ext uri="{BB962C8B-B14F-4D97-AF65-F5344CB8AC3E}">
        <p14:creationId xmlns:p14="http://schemas.microsoft.com/office/powerpoint/2010/main" val="1841628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800" b="0" i="0" dirty="0">
                <a:solidFill>
                  <a:srgbClr val="000000"/>
                </a:solidFill>
                <a:effectLst/>
                <a:latin typeface="Gulliver"/>
              </a:rPr>
              <a:t>Sustainable investing is motivated in part by concerns</a:t>
            </a:r>
            <a:br>
              <a:rPr lang="en-US" altLang="zh-TW" sz="1800" b="0" i="0" dirty="0">
                <a:solidFill>
                  <a:srgbClr val="000000"/>
                </a:solidFill>
                <a:effectLst/>
                <a:latin typeface="Gulliver"/>
              </a:rPr>
            </a:br>
            <a:r>
              <a:rPr lang="en-US" altLang="zh-TW" sz="1800" b="0" i="0" dirty="0">
                <a:solidFill>
                  <a:srgbClr val="000000"/>
                </a:solidFill>
                <a:effectLst/>
                <a:latin typeface="Gulliver"/>
              </a:rPr>
              <a:t>about climate change.</a:t>
            </a:r>
            <a:r>
              <a:rPr lang="en-US" altLang="zh-TW" dirty="0"/>
              <a:t> </a:t>
            </a:r>
            <a:br>
              <a:rPr lang="en-US" altLang="zh-TW" dirty="0"/>
            </a:br>
            <a:endParaRPr lang="zh-TW" altLang="en-US" dirty="0"/>
          </a:p>
        </p:txBody>
      </p:sp>
      <p:sp>
        <p:nvSpPr>
          <p:cNvPr id="4" name="投影片編號版面配置區 3"/>
          <p:cNvSpPr>
            <a:spLocks noGrp="1"/>
          </p:cNvSpPr>
          <p:nvPr>
            <p:ph type="sldNum" sz="quarter" idx="5"/>
          </p:nvPr>
        </p:nvSpPr>
        <p:spPr/>
        <p:txBody>
          <a:bodyPr/>
          <a:lstStyle/>
          <a:p>
            <a:fld id="{99F20A1F-9CED-42C4-8523-A5304F6F06A2}" type="slidenum">
              <a:rPr lang="zh-TW" altLang="en-US" smtClean="0"/>
              <a:t>10</a:t>
            </a:fld>
            <a:endParaRPr lang="zh-TW" altLang="en-US"/>
          </a:p>
        </p:txBody>
      </p:sp>
    </p:spTree>
    <p:extLst>
      <p:ext uri="{BB962C8B-B14F-4D97-AF65-F5344CB8AC3E}">
        <p14:creationId xmlns:p14="http://schemas.microsoft.com/office/powerpoint/2010/main" val="4005941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ESG </a:t>
            </a:r>
            <a:r>
              <a:rPr lang="zh-TW" altLang="en-US" dirty="0"/>
              <a:t>報酬率的低</a:t>
            </a:r>
            <a:r>
              <a:rPr lang="en-US" altLang="zh-TW" dirty="0"/>
              <a:t>alpha</a:t>
            </a:r>
            <a:r>
              <a:rPr lang="zh-TW" altLang="en-US" dirty="0"/>
              <a:t>值除了來自於投資者的偏好外，也來自於對</a:t>
            </a:r>
            <a:r>
              <a:rPr lang="en-US" altLang="zh-TW" dirty="0"/>
              <a:t>ESG</a:t>
            </a:r>
            <a:r>
              <a:rPr lang="zh-TW" altLang="en-US" dirty="0"/>
              <a:t> 資產對氣候變遷所產生的避險價值</a:t>
            </a:r>
          </a:p>
        </p:txBody>
      </p:sp>
      <p:sp>
        <p:nvSpPr>
          <p:cNvPr id="4" name="投影片編號版面配置區 3"/>
          <p:cNvSpPr>
            <a:spLocks noGrp="1"/>
          </p:cNvSpPr>
          <p:nvPr>
            <p:ph type="sldNum" sz="quarter" idx="5"/>
          </p:nvPr>
        </p:nvSpPr>
        <p:spPr/>
        <p:txBody>
          <a:bodyPr/>
          <a:lstStyle/>
          <a:p>
            <a:fld id="{99F20A1F-9CED-42C4-8523-A5304F6F06A2}" type="slidenum">
              <a:rPr lang="zh-TW" altLang="en-US" smtClean="0"/>
              <a:t>11</a:t>
            </a:fld>
            <a:endParaRPr lang="zh-TW" altLang="en-US"/>
          </a:p>
        </p:txBody>
      </p:sp>
    </p:spTree>
    <p:extLst>
      <p:ext uri="{BB962C8B-B14F-4D97-AF65-F5344CB8AC3E}">
        <p14:creationId xmlns:p14="http://schemas.microsoft.com/office/powerpoint/2010/main" val="2244258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11/29/2021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11/29/2021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11/29/2021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11/29/2021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11/29/2021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0.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1908A77B-7C4D-4492-ACDD-691562A8F233}"/>
              </a:ext>
            </a:extLst>
          </p:cNvPr>
          <p:cNvSpPr txBox="1"/>
          <p:nvPr/>
        </p:nvSpPr>
        <p:spPr>
          <a:xfrm>
            <a:off x="2415073" y="3047959"/>
            <a:ext cx="7361853" cy="646331"/>
          </a:xfrm>
          <a:prstGeom prst="rect">
            <a:avLst/>
          </a:prstGeom>
          <a:noFill/>
        </p:spPr>
        <p:txBody>
          <a:bodyPr wrap="square" rtlCol="0">
            <a:spAutoFit/>
          </a:bodyPr>
          <a:lstStyle/>
          <a:p>
            <a:r>
              <a:rPr lang="en-US" altLang="zh-TW" sz="3600" dirty="0"/>
              <a:t>Sustainable Investing in Equilibrium</a:t>
            </a:r>
          </a:p>
        </p:txBody>
      </p:sp>
      <p:sp>
        <p:nvSpPr>
          <p:cNvPr id="2" name="文字方塊 1">
            <a:extLst>
              <a:ext uri="{FF2B5EF4-FFF2-40B4-BE49-F238E27FC236}">
                <a16:creationId xmlns:a16="http://schemas.microsoft.com/office/drawing/2014/main" id="{4F54C6E6-670B-400D-AB3B-270B4233BAD5}"/>
              </a:ext>
            </a:extLst>
          </p:cNvPr>
          <p:cNvSpPr txBox="1"/>
          <p:nvPr/>
        </p:nvSpPr>
        <p:spPr>
          <a:xfrm>
            <a:off x="8808334" y="4859516"/>
            <a:ext cx="1770927" cy="646331"/>
          </a:xfrm>
          <a:prstGeom prst="rect">
            <a:avLst/>
          </a:prstGeom>
          <a:noFill/>
        </p:spPr>
        <p:txBody>
          <a:bodyPr wrap="square" rtlCol="0">
            <a:spAutoFit/>
          </a:bodyPr>
          <a:lstStyle/>
          <a:p>
            <a:r>
              <a:rPr lang="en-US" altLang="zh-TW" sz="1800" dirty="0"/>
              <a:t>JFE</a:t>
            </a:r>
            <a:r>
              <a:rPr lang="zh-TW" altLang="en-US" sz="1800" dirty="0"/>
              <a:t> </a:t>
            </a:r>
            <a:r>
              <a:rPr lang="en-US" altLang="zh-TW" sz="1800" dirty="0"/>
              <a:t> 2021/2/14 </a:t>
            </a:r>
            <a:endParaRPr lang="zh-TW" altLang="en-US" sz="1800" dirty="0"/>
          </a:p>
          <a:p>
            <a:endParaRPr lang="zh-TW" altLang="en-US" dirty="0"/>
          </a:p>
        </p:txBody>
      </p:sp>
    </p:spTree>
    <p:extLst>
      <p:ext uri="{BB962C8B-B14F-4D97-AF65-F5344CB8AC3E}">
        <p14:creationId xmlns:p14="http://schemas.microsoft.com/office/powerpoint/2010/main" val="3445950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4608A239-1613-4681-800D-EE4BDDF69F92}"/>
              </a:ext>
            </a:extLst>
          </p:cNvPr>
          <p:cNvSpPr txBox="1"/>
          <p:nvPr/>
        </p:nvSpPr>
        <p:spPr>
          <a:xfrm>
            <a:off x="1643605" y="1053296"/>
            <a:ext cx="9746290" cy="5693866"/>
          </a:xfrm>
          <a:prstGeom prst="rect">
            <a:avLst/>
          </a:prstGeom>
          <a:noFill/>
        </p:spPr>
        <p:txBody>
          <a:bodyPr wrap="square" rtlCol="0">
            <a:spAutoFit/>
          </a:bodyPr>
          <a:lstStyle/>
          <a:p>
            <a:r>
              <a:rPr lang="en-US" altLang="zh-TW" sz="2800" dirty="0"/>
              <a:t>1. ESG portfolio return/ Alpha &amp; Investor surplus </a:t>
            </a:r>
          </a:p>
          <a:p>
            <a:pPr marL="800100" lvl="1" indent="-342900">
              <a:buFont typeface="Arial" panose="020B0604020202020204" pitchFamily="34" charset="0"/>
              <a:buChar char="•"/>
            </a:pPr>
            <a:r>
              <a:rPr lang="en-US" altLang="zh-TW" sz="2800" dirty="0"/>
              <a:t>Portfolio return </a:t>
            </a:r>
          </a:p>
          <a:p>
            <a:pPr marL="800100" lvl="1" indent="-342900">
              <a:buFont typeface="Arial" panose="020B0604020202020204" pitchFamily="34" charset="0"/>
              <a:buChar char="•"/>
            </a:pPr>
            <a:r>
              <a:rPr lang="en-US" altLang="zh-TW" sz="2800" dirty="0"/>
              <a:t>Correlation </a:t>
            </a:r>
          </a:p>
          <a:p>
            <a:pPr marL="800100" lvl="1" indent="-342900">
              <a:buFont typeface="Arial" panose="020B0604020202020204" pitchFamily="34" charset="0"/>
              <a:buChar char="•"/>
            </a:pPr>
            <a:r>
              <a:rPr lang="en-US" altLang="zh-TW" sz="2800" dirty="0"/>
              <a:t>Alpha &amp; investor surplus</a:t>
            </a:r>
          </a:p>
          <a:p>
            <a:pPr lvl="1"/>
            <a:r>
              <a:rPr lang="en-US" altLang="zh-TW" sz="2800" dirty="0"/>
              <a:t> </a:t>
            </a:r>
          </a:p>
          <a:p>
            <a:r>
              <a:rPr lang="en-US" altLang="zh-TW" sz="2800" dirty="0"/>
              <a:t>2. Introducing Climate Risk </a:t>
            </a:r>
          </a:p>
          <a:p>
            <a:pPr marL="800100" lvl="1" indent="-342900">
              <a:buFont typeface="Arial" panose="020B0604020202020204" pitchFamily="34" charset="0"/>
              <a:buChar char="•"/>
            </a:pPr>
            <a:r>
              <a:rPr lang="en-US" altLang="zh-TW" sz="2800" dirty="0">
                <a:highlight>
                  <a:srgbClr val="FFFF00"/>
                </a:highlight>
              </a:rPr>
              <a:t>Green Stocks as climate hedges (Decomposing alpha)</a:t>
            </a:r>
          </a:p>
          <a:p>
            <a:pPr lvl="1"/>
            <a:endParaRPr lang="en-US" altLang="zh-TW" sz="2800" dirty="0"/>
          </a:p>
          <a:p>
            <a:r>
              <a:rPr lang="en-US" altLang="zh-TW" sz="2800" dirty="0"/>
              <a:t>3. Social Impact</a:t>
            </a:r>
          </a:p>
          <a:p>
            <a:pPr marL="742950" lvl="1" indent="-285750">
              <a:buFont typeface="Arial" panose="020B0604020202020204" pitchFamily="34" charset="0"/>
              <a:buChar char="•"/>
            </a:pPr>
            <a:r>
              <a:rPr lang="en-US" altLang="zh-TW" sz="2800" dirty="0"/>
              <a:t>Notation </a:t>
            </a:r>
          </a:p>
          <a:p>
            <a:pPr marL="742950" lvl="1" indent="-285750">
              <a:buFont typeface="Arial" panose="020B0604020202020204" pitchFamily="34" charset="0"/>
              <a:buChar char="•"/>
            </a:pPr>
            <a:r>
              <a:rPr lang="en-US" altLang="zh-TW" sz="2800" dirty="0"/>
              <a:t>Green firms invest more() </a:t>
            </a:r>
          </a:p>
          <a:p>
            <a:pPr marL="742950" lvl="1" indent="-285750">
              <a:buFont typeface="Arial" panose="020B0604020202020204" pitchFamily="34" charset="0"/>
              <a:buChar char="•"/>
            </a:pPr>
            <a:r>
              <a:rPr lang="en-US" altLang="zh-TW" sz="2800" dirty="0"/>
              <a:t>Firms become greener  </a:t>
            </a:r>
          </a:p>
          <a:p>
            <a:pPr marL="742950" lvl="1" indent="-285750">
              <a:buFont typeface="Arial" panose="020B0604020202020204" pitchFamily="34" charset="0"/>
              <a:buChar char="•"/>
            </a:pPr>
            <a:endParaRPr lang="en-US" altLang="zh-TW" sz="2800" dirty="0"/>
          </a:p>
        </p:txBody>
      </p:sp>
      <p:sp>
        <p:nvSpPr>
          <p:cNvPr id="5" name="文字方塊 4">
            <a:extLst>
              <a:ext uri="{FF2B5EF4-FFF2-40B4-BE49-F238E27FC236}">
                <a16:creationId xmlns:a16="http://schemas.microsoft.com/office/drawing/2014/main" id="{03F47C12-4347-4C36-885F-473A4F45598C}"/>
              </a:ext>
            </a:extLst>
          </p:cNvPr>
          <p:cNvSpPr txBox="1"/>
          <p:nvPr/>
        </p:nvSpPr>
        <p:spPr>
          <a:xfrm>
            <a:off x="1486677" y="218559"/>
            <a:ext cx="9218645" cy="646331"/>
          </a:xfrm>
          <a:prstGeom prst="rect">
            <a:avLst/>
          </a:prstGeom>
          <a:noFill/>
        </p:spPr>
        <p:txBody>
          <a:bodyPr wrap="square" rtlCol="0">
            <a:spAutoFit/>
          </a:bodyPr>
          <a:lstStyle/>
          <a:p>
            <a:pPr algn="ctr"/>
            <a:r>
              <a:rPr lang="en-US" altLang="zh-TW" sz="3600" dirty="0"/>
              <a:t>Outline</a:t>
            </a:r>
            <a:endParaRPr lang="zh-TW" altLang="en-US" sz="3600" dirty="0"/>
          </a:p>
        </p:txBody>
      </p:sp>
    </p:spTree>
    <p:extLst>
      <p:ext uri="{BB962C8B-B14F-4D97-AF65-F5344CB8AC3E}">
        <p14:creationId xmlns:p14="http://schemas.microsoft.com/office/powerpoint/2010/main" val="1583024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0B41E7BC-21C4-4D0C-8F9F-A9FC4622C2A6}"/>
              </a:ext>
            </a:extLst>
          </p:cNvPr>
          <p:cNvSpPr txBox="1"/>
          <p:nvPr/>
        </p:nvSpPr>
        <p:spPr>
          <a:xfrm>
            <a:off x="1147664" y="643813"/>
            <a:ext cx="9218645" cy="646331"/>
          </a:xfrm>
          <a:prstGeom prst="rect">
            <a:avLst/>
          </a:prstGeom>
          <a:noFill/>
        </p:spPr>
        <p:txBody>
          <a:bodyPr wrap="square" rtlCol="0">
            <a:spAutoFit/>
          </a:bodyPr>
          <a:lstStyle/>
          <a:p>
            <a:r>
              <a:rPr lang="en-US" altLang="zh-TW" sz="3600" dirty="0"/>
              <a:t>2. Decomposing Alpha </a:t>
            </a:r>
            <a:endParaRPr lang="zh-TW" altLang="en-US" sz="3600" dirty="0"/>
          </a:p>
        </p:txBody>
      </p:sp>
      <p:sp>
        <p:nvSpPr>
          <p:cNvPr id="6" name="文字方塊 5">
            <a:extLst>
              <a:ext uri="{FF2B5EF4-FFF2-40B4-BE49-F238E27FC236}">
                <a16:creationId xmlns:a16="http://schemas.microsoft.com/office/drawing/2014/main" id="{A5F9A4A4-33D4-48A7-A6DF-FCC7C0829D6B}"/>
              </a:ext>
            </a:extLst>
          </p:cNvPr>
          <p:cNvSpPr txBox="1"/>
          <p:nvPr/>
        </p:nvSpPr>
        <p:spPr>
          <a:xfrm>
            <a:off x="5756986" y="1543578"/>
            <a:ext cx="5835119" cy="4062651"/>
          </a:xfrm>
          <a:prstGeom prst="rect">
            <a:avLst/>
          </a:prstGeom>
          <a:noFill/>
        </p:spPr>
        <p:txBody>
          <a:bodyPr wrap="square" lIns="0" tIns="0" rIns="0" bIns="0" rtlCol="0">
            <a:spAutoFit/>
          </a:bodyPr>
          <a:lstStyle/>
          <a:p>
            <a:r>
              <a:rPr lang="en-US" altLang="zh-TW" sz="2400" dirty="0"/>
              <a:t>Implication:</a:t>
            </a:r>
          </a:p>
          <a:p>
            <a:endParaRPr lang="en-US" altLang="zh-TW" sz="2400" dirty="0"/>
          </a:p>
          <a:p>
            <a:pPr marL="342900" indent="-342900">
              <a:buFont typeface="Arial" panose="020B0604020202020204" pitchFamily="34" charset="0"/>
              <a:buChar char="•"/>
            </a:pPr>
            <a:r>
              <a:rPr lang="en-US" altLang="zh-TW" sz="2400" dirty="0"/>
              <a:t>Greener stocks now have </a:t>
            </a:r>
            <a:r>
              <a:rPr lang="en-US" altLang="zh-TW" sz="2400" dirty="0">
                <a:solidFill>
                  <a:srgbClr val="FF0000"/>
                </a:solidFill>
              </a:rPr>
              <a:t>lower CAPM alphas </a:t>
            </a:r>
            <a:r>
              <a:rPr lang="en-US" altLang="zh-TW" sz="2400" dirty="0"/>
              <a:t>not only because of investors’ tastes for green holdings, but also because of </a:t>
            </a:r>
            <a:r>
              <a:rPr lang="en-US" altLang="zh-TW" sz="2400" dirty="0">
                <a:solidFill>
                  <a:srgbClr val="FF0000"/>
                </a:solidFill>
              </a:rPr>
              <a:t>greener stocks’ ability to better hedge climate</a:t>
            </a:r>
            <a:r>
              <a:rPr lang="zh-TW" altLang="en-US" sz="2400" dirty="0">
                <a:solidFill>
                  <a:srgbClr val="FF0000"/>
                </a:solidFill>
              </a:rPr>
              <a:t> </a:t>
            </a:r>
            <a:r>
              <a:rPr lang="en-US" altLang="zh-TW" sz="2400" dirty="0">
                <a:solidFill>
                  <a:srgbClr val="FF0000"/>
                </a:solidFill>
              </a:rPr>
              <a:t>risk </a:t>
            </a:r>
            <a:br>
              <a:rPr lang="en-US" altLang="zh-TW" sz="2400" dirty="0"/>
            </a:br>
            <a:br>
              <a:rPr lang="en-US" altLang="zh-TW" sz="2400" dirty="0"/>
            </a:br>
            <a:br>
              <a:rPr lang="en-US" altLang="zh-TW" sz="2400" dirty="0"/>
            </a:br>
            <a:br>
              <a:rPr lang="en-US" altLang="zh-TW" sz="2400" dirty="0"/>
            </a:br>
            <a:endParaRPr lang="en-US" altLang="zh-TW" sz="2400" dirty="0"/>
          </a:p>
        </p:txBody>
      </p:sp>
      <p:pic>
        <p:nvPicPr>
          <p:cNvPr id="4" name="圖片 3">
            <a:extLst>
              <a:ext uri="{FF2B5EF4-FFF2-40B4-BE49-F238E27FC236}">
                <a16:creationId xmlns:a16="http://schemas.microsoft.com/office/drawing/2014/main" id="{7ED4902E-F231-48BB-BB15-B07331E50599}"/>
              </a:ext>
            </a:extLst>
          </p:cNvPr>
          <p:cNvPicPr>
            <a:picLocks noChangeAspect="1"/>
          </p:cNvPicPr>
          <p:nvPr/>
        </p:nvPicPr>
        <p:blipFill>
          <a:blip r:embed="rId3"/>
          <a:stretch>
            <a:fillRect/>
          </a:stretch>
        </p:blipFill>
        <p:spPr>
          <a:xfrm>
            <a:off x="1147664" y="1798289"/>
            <a:ext cx="3262790" cy="803642"/>
          </a:xfrm>
          <a:prstGeom prst="rect">
            <a:avLst/>
          </a:prstGeom>
        </p:spPr>
      </p:pic>
      <p:sp>
        <p:nvSpPr>
          <p:cNvPr id="7" name="矩形 6">
            <a:extLst>
              <a:ext uri="{FF2B5EF4-FFF2-40B4-BE49-F238E27FC236}">
                <a16:creationId xmlns:a16="http://schemas.microsoft.com/office/drawing/2014/main" id="{E8231928-F432-496C-8990-E16F82C0687B}"/>
              </a:ext>
            </a:extLst>
          </p:cNvPr>
          <p:cNvSpPr/>
          <p:nvPr/>
        </p:nvSpPr>
        <p:spPr>
          <a:xfrm>
            <a:off x="2558005" y="1886673"/>
            <a:ext cx="1365813" cy="646331"/>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61714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4608A239-1613-4681-800D-EE4BDDF69F92}"/>
              </a:ext>
            </a:extLst>
          </p:cNvPr>
          <p:cNvSpPr txBox="1"/>
          <p:nvPr/>
        </p:nvSpPr>
        <p:spPr>
          <a:xfrm>
            <a:off x="1643605" y="1053296"/>
            <a:ext cx="9218644" cy="5693866"/>
          </a:xfrm>
          <a:prstGeom prst="rect">
            <a:avLst/>
          </a:prstGeom>
          <a:noFill/>
        </p:spPr>
        <p:txBody>
          <a:bodyPr wrap="square" rtlCol="0">
            <a:spAutoFit/>
          </a:bodyPr>
          <a:lstStyle/>
          <a:p>
            <a:r>
              <a:rPr lang="en-US" altLang="zh-TW" sz="2800" dirty="0"/>
              <a:t>1. ESG portfolio return/ Alpha &amp; Investor surplus </a:t>
            </a:r>
          </a:p>
          <a:p>
            <a:pPr marL="800100" lvl="1" indent="-342900">
              <a:buFont typeface="Arial" panose="020B0604020202020204" pitchFamily="34" charset="0"/>
              <a:buChar char="•"/>
            </a:pPr>
            <a:r>
              <a:rPr lang="en-US" altLang="zh-TW" sz="2800" dirty="0"/>
              <a:t>Portfolio return </a:t>
            </a:r>
          </a:p>
          <a:p>
            <a:pPr marL="800100" lvl="1" indent="-342900">
              <a:buFont typeface="Arial" panose="020B0604020202020204" pitchFamily="34" charset="0"/>
              <a:buChar char="•"/>
            </a:pPr>
            <a:r>
              <a:rPr lang="en-US" altLang="zh-TW" sz="2800" dirty="0"/>
              <a:t>Correlation </a:t>
            </a:r>
          </a:p>
          <a:p>
            <a:pPr marL="800100" lvl="1" indent="-342900">
              <a:buFont typeface="Arial" panose="020B0604020202020204" pitchFamily="34" charset="0"/>
              <a:buChar char="•"/>
            </a:pPr>
            <a:r>
              <a:rPr lang="en-US" altLang="zh-TW" sz="2800" dirty="0"/>
              <a:t>Alpha &amp; investor surplus</a:t>
            </a:r>
          </a:p>
          <a:p>
            <a:pPr lvl="1"/>
            <a:r>
              <a:rPr lang="en-US" altLang="zh-TW" sz="2800" dirty="0"/>
              <a:t> </a:t>
            </a:r>
          </a:p>
          <a:p>
            <a:r>
              <a:rPr lang="en-US" altLang="zh-TW" sz="2800" dirty="0"/>
              <a:t>2. Introducing Climate Risk </a:t>
            </a:r>
          </a:p>
          <a:p>
            <a:pPr marL="800100" lvl="1" indent="-342900">
              <a:buFont typeface="Arial" panose="020B0604020202020204" pitchFamily="34" charset="0"/>
              <a:buChar char="•"/>
            </a:pPr>
            <a:r>
              <a:rPr lang="en-US" altLang="zh-TW" sz="2800" dirty="0"/>
              <a:t>Green Stocks as climate hedges (Decomposing alpha)</a:t>
            </a:r>
          </a:p>
          <a:p>
            <a:pPr lvl="1"/>
            <a:endParaRPr lang="en-US" altLang="zh-TW" sz="2800" dirty="0"/>
          </a:p>
          <a:p>
            <a:r>
              <a:rPr lang="en-US" altLang="zh-TW" sz="2800" dirty="0"/>
              <a:t>3. Social Impact</a:t>
            </a:r>
          </a:p>
          <a:p>
            <a:pPr marL="742950" lvl="1" indent="-285750">
              <a:buFont typeface="Arial" panose="020B0604020202020204" pitchFamily="34" charset="0"/>
              <a:buChar char="•"/>
            </a:pPr>
            <a:r>
              <a:rPr lang="en-US" altLang="zh-TW" sz="2800" dirty="0">
                <a:highlight>
                  <a:srgbClr val="FFFF00"/>
                </a:highlight>
              </a:rPr>
              <a:t>Notation</a:t>
            </a:r>
            <a:r>
              <a:rPr lang="en-US" altLang="zh-TW" sz="2800" dirty="0"/>
              <a:t> </a:t>
            </a:r>
          </a:p>
          <a:p>
            <a:pPr marL="742950" lvl="1" indent="-285750">
              <a:buFont typeface="Arial" panose="020B0604020202020204" pitchFamily="34" charset="0"/>
              <a:buChar char="•"/>
            </a:pPr>
            <a:r>
              <a:rPr lang="en-US" altLang="zh-TW" sz="2800" dirty="0"/>
              <a:t>Green firms invest more() </a:t>
            </a:r>
          </a:p>
          <a:p>
            <a:pPr marL="742950" lvl="1" indent="-285750">
              <a:buFont typeface="Arial" panose="020B0604020202020204" pitchFamily="34" charset="0"/>
              <a:buChar char="•"/>
            </a:pPr>
            <a:r>
              <a:rPr lang="en-US" altLang="zh-TW" sz="2800" dirty="0"/>
              <a:t>Firms become greener  </a:t>
            </a:r>
          </a:p>
          <a:p>
            <a:pPr marL="742950" lvl="1" indent="-285750">
              <a:buFont typeface="Arial" panose="020B0604020202020204" pitchFamily="34" charset="0"/>
              <a:buChar char="•"/>
            </a:pPr>
            <a:endParaRPr lang="en-US" altLang="zh-TW" sz="2800" dirty="0"/>
          </a:p>
        </p:txBody>
      </p:sp>
      <p:sp>
        <p:nvSpPr>
          <p:cNvPr id="5" name="文字方塊 4">
            <a:extLst>
              <a:ext uri="{FF2B5EF4-FFF2-40B4-BE49-F238E27FC236}">
                <a16:creationId xmlns:a16="http://schemas.microsoft.com/office/drawing/2014/main" id="{03F47C12-4347-4C36-885F-473A4F45598C}"/>
              </a:ext>
            </a:extLst>
          </p:cNvPr>
          <p:cNvSpPr txBox="1"/>
          <p:nvPr/>
        </p:nvSpPr>
        <p:spPr>
          <a:xfrm>
            <a:off x="1486677" y="218559"/>
            <a:ext cx="9218645" cy="646331"/>
          </a:xfrm>
          <a:prstGeom prst="rect">
            <a:avLst/>
          </a:prstGeom>
          <a:noFill/>
        </p:spPr>
        <p:txBody>
          <a:bodyPr wrap="square" rtlCol="0">
            <a:spAutoFit/>
          </a:bodyPr>
          <a:lstStyle/>
          <a:p>
            <a:pPr algn="ctr"/>
            <a:r>
              <a:rPr lang="en-US" altLang="zh-TW" sz="3600" dirty="0"/>
              <a:t>Outline</a:t>
            </a:r>
            <a:endParaRPr lang="zh-TW" altLang="en-US" sz="3600" dirty="0"/>
          </a:p>
        </p:txBody>
      </p:sp>
    </p:spTree>
    <p:extLst>
      <p:ext uri="{BB962C8B-B14F-4D97-AF65-F5344CB8AC3E}">
        <p14:creationId xmlns:p14="http://schemas.microsoft.com/office/powerpoint/2010/main" val="3335543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0B41E7BC-21C4-4D0C-8F9F-A9FC4622C2A6}"/>
              </a:ext>
            </a:extLst>
          </p:cNvPr>
          <p:cNvSpPr txBox="1"/>
          <p:nvPr/>
        </p:nvSpPr>
        <p:spPr>
          <a:xfrm>
            <a:off x="1147664" y="643813"/>
            <a:ext cx="9218645" cy="646331"/>
          </a:xfrm>
          <a:prstGeom prst="rect">
            <a:avLst/>
          </a:prstGeom>
          <a:noFill/>
        </p:spPr>
        <p:txBody>
          <a:bodyPr wrap="square" rtlCol="0">
            <a:spAutoFit/>
          </a:bodyPr>
          <a:lstStyle/>
          <a:p>
            <a:r>
              <a:rPr lang="en-US" altLang="zh-TW" sz="3600" dirty="0"/>
              <a:t>3. Notation </a:t>
            </a:r>
            <a:endParaRPr lang="zh-TW" altLang="en-US" sz="3600" dirty="0"/>
          </a:p>
        </p:txBody>
      </p:sp>
      <p:pic>
        <p:nvPicPr>
          <p:cNvPr id="15" name="圖片 14">
            <a:extLst>
              <a:ext uri="{FF2B5EF4-FFF2-40B4-BE49-F238E27FC236}">
                <a16:creationId xmlns:a16="http://schemas.microsoft.com/office/drawing/2014/main" id="{1DB5A14E-3411-43DC-912E-6EB6020E397B}"/>
              </a:ext>
            </a:extLst>
          </p:cNvPr>
          <p:cNvPicPr>
            <a:picLocks noChangeAspect="1"/>
          </p:cNvPicPr>
          <p:nvPr/>
        </p:nvPicPr>
        <p:blipFill>
          <a:blip r:embed="rId3"/>
          <a:stretch>
            <a:fillRect/>
          </a:stretch>
        </p:blipFill>
        <p:spPr>
          <a:xfrm>
            <a:off x="1136513" y="2720010"/>
            <a:ext cx="4326839" cy="987024"/>
          </a:xfrm>
          <a:prstGeom prst="rect">
            <a:avLst/>
          </a:prstGeom>
        </p:spPr>
      </p:pic>
      <p:pic>
        <p:nvPicPr>
          <p:cNvPr id="19" name="圖片 18">
            <a:extLst>
              <a:ext uri="{FF2B5EF4-FFF2-40B4-BE49-F238E27FC236}">
                <a16:creationId xmlns:a16="http://schemas.microsoft.com/office/drawing/2014/main" id="{DF2BF02E-0625-4373-98B0-CA8D6866E3FC}"/>
              </a:ext>
            </a:extLst>
          </p:cNvPr>
          <p:cNvPicPr>
            <a:picLocks noChangeAspect="1"/>
          </p:cNvPicPr>
          <p:nvPr/>
        </p:nvPicPr>
        <p:blipFill>
          <a:blip r:embed="rId4"/>
          <a:stretch>
            <a:fillRect/>
          </a:stretch>
        </p:blipFill>
        <p:spPr>
          <a:xfrm>
            <a:off x="1147664" y="1769579"/>
            <a:ext cx="1263646" cy="470996"/>
          </a:xfrm>
          <a:prstGeom prst="rect">
            <a:avLst/>
          </a:prstGeom>
        </p:spPr>
      </p:pic>
      <p:pic>
        <p:nvPicPr>
          <p:cNvPr id="21" name="圖片 20">
            <a:extLst>
              <a:ext uri="{FF2B5EF4-FFF2-40B4-BE49-F238E27FC236}">
                <a16:creationId xmlns:a16="http://schemas.microsoft.com/office/drawing/2014/main" id="{74D4AD5F-40FF-408F-8477-CECDA28C2EEA}"/>
              </a:ext>
            </a:extLst>
          </p:cNvPr>
          <p:cNvPicPr>
            <a:picLocks noChangeAspect="1"/>
          </p:cNvPicPr>
          <p:nvPr/>
        </p:nvPicPr>
        <p:blipFill>
          <a:blip r:embed="rId5"/>
          <a:stretch>
            <a:fillRect/>
          </a:stretch>
        </p:blipFill>
        <p:spPr>
          <a:xfrm>
            <a:off x="1147664" y="4285286"/>
            <a:ext cx="3962953" cy="495369"/>
          </a:xfrm>
          <a:prstGeom prst="rect">
            <a:avLst/>
          </a:prstGeom>
        </p:spPr>
      </p:pic>
      <mc:AlternateContent xmlns:mc="http://schemas.openxmlformats.org/markup-compatibility/2006" xmlns:a14="http://schemas.microsoft.com/office/drawing/2010/main">
        <mc:Choice Requires="a14">
          <p:sp>
            <p:nvSpPr>
              <p:cNvPr id="3" name="文字方塊 2">
                <a:extLst>
                  <a:ext uri="{FF2B5EF4-FFF2-40B4-BE49-F238E27FC236}">
                    <a16:creationId xmlns:a16="http://schemas.microsoft.com/office/drawing/2014/main" id="{ADBEB79D-A77F-4B7E-8092-46CCC88C59A4}"/>
                  </a:ext>
                </a:extLst>
              </p:cNvPr>
              <p:cNvSpPr txBox="1"/>
              <p:nvPr/>
            </p:nvSpPr>
            <p:spPr>
              <a:xfrm>
                <a:off x="3530277" y="1602181"/>
                <a:ext cx="7604568" cy="830997"/>
              </a:xfrm>
              <a:prstGeom prst="rect">
                <a:avLst/>
              </a:prstGeom>
              <a:noFill/>
            </p:spPr>
            <p:txBody>
              <a:bodyPr wrap="square" rtlCol="0">
                <a:spAutoFit/>
              </a:bodyPr>
              <a:lstStyle/>
              <a:p>
                <a:r>
                  <a:rPr lang="en-US" altLang="zh-TW" sz="2400" dirty="0"/>
                  <a:t>Social Impact = firm’s externality (</a:t>
                </a:r>
                <a:r>
                  <a:rPr lang="en-US" altLang="zh-TW" sz="2400" dirty="0" err="1"/>
                  <a:t>i.e</a:t>
                </a:r>
                <a:r>
                  <a:rPr lang="en-US" altLang="zh-TW" sz="2400" dirty="0"/>
                  <a:t> </a:t>
                </a:r>
                <a14:m>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𝑔</m:t>
                        </m:r>
                      </m:e>
                      <m:sub>
                        <m:r>
                          <a:rPr lang="en-US" altLang="zh-TW" sz="2400" b="0" i="1" smtClean="0">
                            <a:latin typeface="Cambria Math" panose="02040503050406030204" pitchFamily="18" charset="0"/>
                          </a:rPr>
                          <m:t>𝑛</m:t>
                        </m:r>
                      </m:sub>
                    </m:sSub>
                  </m:oMath>
                </a14:m>
                <a:r>
                  <a:rPr lang="en-US" altLang="zh-TW" sz="2400" dirty="0"/>
                  <a:t>)</a:t>
                </a:r>
                <a:r>
                  <a:rPr lang="zh-TW" altLang="en-US" sz="2400" dirty="0"/>
                  <a:t> </a:t>
                </a:r>
                <a:r>
                  <a:rPr lang="en-US" altLang="zh-TW" sz="2400" dirty="0"/>
                  <a:t>weighted by firms size (</a:t>
                </a:r>
                <a:r>
                  <a:rPr lang="en-US" altLang="zh-TW" sz="2400" dirty="0" err="1"/>
                  <a:t>i.e</a:t>
                </a:r>
                <a:r>
                  <a:rPr lang="en-US" altLang="zh-TW" sz="2400" dirty="0"/>
                  <a:t> </a:t>
                </a:r>
                <a14:m>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𝐾</m:t>
                        </m:r>
                      </m:e>
                      <m:sub>
                        <m:r>
                          <a:rPr lang="en-US" altLang="zh-TW" sz="2400" b="0" i="1" smtClean="0">
                            <a:latin typeface="Cambria Math" panose="02040503050406030204" pitchFamily="18" charset="0"/>
                          </a:rPr>
                          <m:t>𝑛</m:t>
                        </m:r>
                      </m:sub>
                    </m:sSub>
                  </m:oMath>
                </a14:m>
                <a:r>
                  <a:rPr lang="en-US" altLang="zh-TW" sz="2400" dirty="0"/>
                  <a:t>) </a:t>
                </a:r>
                <a:endParaRPr lang="zh-TW" altLang="en-US" sz="2400" dirty="0"/>
              </a:p>
            </p:txBody>
          </p:sp>
        </mc:Choice>
        <mc:Fallback xmlns="">
          <p:sp>
            <p:nvSpPr>
              <p:cNvPr id="3" name="文字方塊 2">
                <a:extLst>
                  <a:ext uri="{FF2B5EF4-FFF2-40B4-BE49-F238E27FC236}">
                    <a16:creationId xmlns:a16="http://schemas.microsoft.com/office/drawing/2014/main" id="{ADBEB79D-A77F-4B7E-8092-46CCC88C59A4}"/>
                  </a:ext>
                </a:extLst>
              </p:cNvPr>
              <p:cNvSpPr txBox="1">
                <a:spLocks noRot="1" noChangeAspect="1" noMove="1" noResize="1" noEditPoints="1" noAdjustHandles="1" noChangeArrowheads="1" noChangeShapeType="1" noTextEdit="1"/>
              </p:cNvSpPr>
              <p:nvPr/>
            </p:nvSpPr>
            <p:spPr>
              <a:xfrm>
                <a:off x="3530277" y="1602181"/>
                <a:ext cx="7604568" cy="830997"/>
              </a:xfrm>
              <a:prstGeom prst="rect">
                <a:avLst/>
              </a:prstGeom>
              <a:blipFill>
                <a:blip r:embed="rId6"/>
                <a:stretch>
                  <a:fillRect l="-1202" t="-5147" b="-1691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4538FFF4-E646-4C44-93A0-52F6D9421741}"/>
                  </a:ext>
                </a:extLst>
              </p:cNvPr>
              <p:cNvSpPr txBox="1"/>
              <p:nvPr/>
            </p:nvSpPr>
            <p:spPr>
              <a:xfrm>
                <a:off x="5879938" y="2974694"/>
                <a:ext cx="5764193" cy="839140"/>
              </a:xfrm>
              <a:prstGeom prst="rect">
                <a:avLst/>
              </a:prstGeom>
              <a:noFill/>
            </p:spPr>
            <p:txBody>
              <a:bodyPr wrap="square" rtlCol="0">
                <a:spAutoFit/>
              </a:bodyPr>
              <a:lstStyle/>
              <a:p>
                <a:r>
                  <a:rPr lang="en-US" altLang="zh-TW" sz="2400" dirty="0"/>
                  <a:t>Firm’s investment in capital  (</a:t>
                </a:r>
                <a:r>
                  <a:rPr lang="en-US" altLang="zh-TW" sz="2400" dirty="0" err="1"/>
                  <a:t>i.e</a:t>
                </a:r>
                <a:r>
                  <a:rPr lang="en-US" altLang="zh-TW" sz="2400" dirty="0"/>
                  <a:t> </a:t>
                </a:r>
                <a14:m>
                  <m:oMath xmlns:m="http://schemas.openxmlformats.org/officeDocument/2006/math">
                    <m:sSub>
                      <m:sSubPr>
                        <m:ctrlPr>
                          <a:rPr lang="en-US" altLang="zh-TW" sz="2400" i="1" smtClean="0">
                            <a:latin typeface="Cambria Math" panose="02040503050406030204" pitchFamily="18" charset="0"/>
                          </a:rPr>
                        </m:ctrlPr>
                      </m:sSubPr>
                      <m:e>
                        <m:r>
                          <a:rPr lang="en-US" altLang="zh-TW" sz="240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𝐾</m:t>
                        </m:r>
                      </m:e>
                      <m:sub>
                        <m:r>
                          <a:rPr lang="en-US" altLang="zh-TW" sz="2400" b="0" i="1" smtClean="0">
                            <a:latin typeface="Cambria Math" panose="02040503050406030204" pitchFamily="18" charset="0"/>
                          </a:rPr>
                          <m:t>𝑛</m:t>
                        </m:r>
                      </m:sub>
                    </m:sSub>
                  </m:oMath>
                </a14:m>
                <a:r>
                  <a:rPr lang="en-US" altLang="zh-TW" sz="2400" dirty="0"/>
                  <a:t>) is a function of investors ESG taste (</a:t>
                </a:r>
                <a:r>
                  <a:rPr lang="en-US" altLang="zh-TW" sz="2400" dirty="0" err="1"/>
                  <a:t>i.e</a:t>
                </a:r>
                <a:r>
                  <a:rPr lang="en-US" altLang="zh-TW" sz="2400" dirty="0"/>
                  <a:t> </a:t>
                </a:r>
                <a14:m>
                  <m:oMath xmlns:m="http://schemas.openxmlformats.org/officeDocument/2006/math">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𝑑</m:t>
                        </m:r>
                      </m:e>
                    </m:acc>
                  </m:oMath>
                </a14:m>
                <a:r>
                  <a:rPr lang="en-US" altLang="zh-TW" sz="2400" dirty="0"/>
                  <a:t>)</a:t>
                </a:r>
                <a:endParaRPr lang="zh-TW" altLang="en-US" sz="2400" dirty="0"/>
              </a:p>
            </p:txBody>
          </p:sp>
        </mc:Choice>
        <mc:Fallback xmlns="">
          <p:sp>
            <p:nvSpPr>
              <p:cNvPr id="4" name="文字方塊 3">
                <a:extLst>
                  <a:ext uri="{FF2B5EF4-FFF2-40B4-BE49-F238E27FC236}">
                    <a16:creationId xmlns:a16="http://schemas.microsoft.com/office/drawing/2014/main" id="{4538FFF4-E646-4C44-93A0-52F6D9421741}"/>
                  </a:ext>
                </a:extLst>
              </p:cNvPr>
              <p:cNvSpPr txBox="1">
                <a:spLocks noRot="1" noChangeAspect="1" noMove="1" noResize="1" noEditPoints="1" noAdjustHandles="1" noChangeArrowheads="1" noChangeShapeType="1" noTextEdit="1"/>
              </p:cNvSpPr>
              <p:nvPr/>
            </p:nvSpPr>
            <p:spPr>
              <a:xfrm>
                <a:off x="5879938" y="2974694"/>
                <a:ext cx="5764193" cy="839140"/>
              </a:xfrm>
              <a:prstGeom prst="rect">
                <a:avLst/>
              </a:prstGeom>
              <a:blipFill>
                <a:blip r:embed="rId7"/>
                <a:stretch>
                  <a:fillRect l="-1693" t="-5072" b="-1594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a:extLst>
                  <a:ext uri="{FF2B5EF4-FFF2-40B4-BE49-F238E27FC236}">
                    <a16:creationId xmlns:a16="http://schemas.microsoft.com/office/drawing/2014/main" id="{9F3AAFFD-085F-4083-AB8F-33210240B024}"/>
                  </a:ext>
                </a:extLst>
              </p:cNvPr>
              <p:cNvSpPr txBox="1"/>
              <p:nvPr/>
            </p:nvSpPr>
            <p:spPr>
              <a:xfrm>
                <a:off x="5879938" y="4285286"/>
                <a:ext cx="7604568" cy="878510"/>
              </a:xfrm>
              <a:prstGeom prst="rect">
                <a:avLst/>
              </a:prstGeom>
              <a:noFill/>
            </p:spPr>
            <p:txBody>
              <a:bodyPr wrap="square" rtlCol="0">
                <a:spAutoFit/>
              </a:bodyPr>
              <a:lstStyle/>
              <a:p>
                <a:r>
                  <a:rPr lang="en-US" altLang="zh-TW" sz="2400" dirty="0"/>
                  <a:t>Social Impact caused by ESG taste</a:t>
                </a:r>
              </a:p>
              <a:p>
                <a:r>
                  <a:rPr lang="en-US" altLang="zh-TW" sz="2400" dirty="0" err="1"/>
                  <a:t>i.e</a:t>
                </a:r>
                <a:r>
                  <a:rPr lang="en-US" altLang="zh-TW" sz="2400" dirty="0"/>
                  <a:t> </a:t>
                </a:r>
                <a14:m>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𝑆</m:t>
                        </m:r>
                      </m:e>
                      <m:sub>
                        <m:r>
                          <a:rPr lang="en-US" altLang="zh-TW" sz="2400" b="0" i="1" smtClean="0">
                            <a:latin typeface="Cambria Math" panose="02040503050406030204" pitchFamily="18" charset="0"/>
                          </a:rPr>
                          <m:t>𝑛</m:t>
                        </m:r>
                      </m:sub>
                    </m:sSub>
                    <m:d>
                      <m:dPr>
                        <m:ctrlPr>
                          <a:rPr lang="en-US" altLang="zh-TW" sz="2400" b="0" i="1" smtClean="0">
                            <a:latin typeface="Cambria Math" panose="02040503050406030204" pitchFamily="18" charset="0"/>
                          </a:rPr>
                        </m:ctrlPr>
                      </m:dPr>
                      <m:e>
                        <m:acc>
                          <m:accPr>
                            <m:chr m:val="̅"/>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𝑑</m:t>
                            </m:r>
                          </m:e>
                        </m:acc>
                      </m:e>
                    </m:d>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𝑆</m:t>
                        </m:r>
                      </m:e>
                      <m:sub>
                        <m:r>
                          <a:rPr lang="en-US" altLang="zh-TW" sz="2400" i="1">
                            <a:latin typeface="Cambria Math" panose="02040503050406030204" pitchFamily="18" charset="0"/>
                          </a:rPr>
                          <m:t>𝑛</m:t>
                        </m:r>
                      </m:sub>
                    </m:sSub>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0</m:t>
                        </m:r>
                      </m:e>
                    </m:d>
                  </m:oMath>
                </a14:m>
                <a:endParaRPr lang="zh-TW" altLang="en-US" sz="2400" dirty="0"/>
              </a:p>
            </p:txBody>
          </p:sp>
        </mc:Choice>
        <mc:Fallback xmlns="">
          <p:sp>
            <p:nvSpPr>
              <p:cNvPr id="9" name="文字方塊 8">
                <a:extLst>
                  <a:ext uri="{FF2B5EF4-FFF2-40B4-BE49-F238E27FC236}">
                    <a16:creationId xmlns:a16="http://schemas.microsoft.com/office/drawing/2014/main" id="{9F3AAFFD-085F-4083-AB8F-33210240B024}"/>
                  </a:ext>
                </a:extLst>
              </p:cNvPr>
              <p:cNvSpPr txBox="1">
                <a:spLocks noRot="1" noChangeAspect="1" noMove="1" noResize="1" noEditPoints="1" noAdjustHandles="1" noChangeArrowheads="1" noChangeShapeType="1" noTextEdit="1"/>
              </p:cNvSpPr>
              <p:nvPr/>
            </p:nvSpPr>
            <p:spPr>
              <a:xfrm>
                <a:off x="5879938" y="4285286"/>
                <a:ext cx="7604568" cy="878510"/>
              </a:xfrm>
              <a:prstGeom prst="rect">
                <a:avLst/>
              </a:prstGeom>
              <a:blipFill>
                <a:blip r:embed="rId8"/>
                <a:stretch>
                  <a:fillRect l="-1283" t="-4861" b="-1250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102695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4608A239-1613-4681-800D-EE4BDDF69F92}"/>
                  </a:ext>
                </a:extLst>
              </p:cNvPr>
              <p:cNvSpPr txBox="1"/>
              <p:nvPr/>
            </p:nvSpPr>
            <p:spPr>
              <a:xfrm>
                <a:off x="1643604" y="1053296"/>
                <a:ext cx="9218645" cy="5693866"/>
              </a:xfrm>
              <a:prstGeom prst="rect">
                <a:avLst/>
              </a:prstGeom>
              <a:noFill/>
            </p:spPr>
            <p:txBody>
              <a:bodyPr wrap="square" rtlCol="0">
                <a:spAutoFit/>
              </a:bodyPr>
              <a:lstStyle/>
              <a:p>
                <a:r>
                  <a:rPr lang="en-US" altLang="zh-TW" sz="2800" dirty="0"/>
                  <a:t>1. ESG portfolio return/ Alpha &amp; Investor surplus </a:t>
                </a:r>
              </a:p>
              <a:p>
                <a:pPr marL="800100" lvl="1" indent="-342900">
                  <a:buFont typeface="Arial" panose="020B0604020202020204" pitchFamily="34" charset="0"/>
                  <a:buChar char="•"/>
                </a:pPr>
                <a:r>
                  <a:rPr lang="en-US" altLang="zh-TW" sz="2800" dirty="0"/>
                  <a:t>Portfolio return </a:t>
                </a:r>
              </a:p>
              <a:p>
                <a:pPr marL="800100" lvl="1" indent="-342900">
                  <a:buFont typeface="Arial" panose="020B0604020202020204" pitchFamily="34" charset="0"/>
                  <a:buChar char="•"/>
                </a:pPr>
                <a:r>
                  <a:rPr lang="en-US" altLang="zh-TW" sz="2800" dirty="0"/>
                  <a:t>Correlation </a:t>
                </a:r>
              </a:p>
              <a:p>
                <a:pPr marL="800100" lvl="1" indent="-342900">
                  <a:buFont typeface="Arial" panose="020B0604020202020204" pitchFamily="34" charset="0"/>
                  <a:buChar char="•"/>
                </a:pPr>
                <a:r>
                  <a:rPr lang="en-US" altLang="zh-TW" sz="2800" dirty="0"/>
                  <a:t>Alpha &amp; investor surplus</a:t>
                </a:r>
              </a:p>
              <a:p>
                <a:pPr lvl="1"/>
                <a:r>
                  <a:rPr lang="en-US" altLang="zh-TW" sz="2800" dirty="0"/>
                  <a:t> </a:t>
                </a:r>
              </a:p>
              <a:p>
                <a:r>
                  <a:rPr lang="en-US" altLang="zh-TW" sz="2800" dirty="0"/>
                  <a:t>2. Introducing Climate Risk </a:t>
                </a:r>
              </a:p>
              <a:p>
                <a:pPr marL="800100" lvl="1" indent="-342900">
                  <a:buFont typeface="Arial" panose="020B0604020202020204" pitchFamily="34" charset="0"/>
                  <a:buChar char="•"/>
                </a:pPr>
                <a:r>
                  <a:rPr lang="en-US" altLang="zh-TW" sz="2800" dirty="0"/>
                  <a:t>Green Stocks as climate hedges (Decomposing alpha)</a:t>
                </a:r>
              </a:p>
              <a:p>
                <a:pPr marL="800100" lvl="1" indent="-342900">
                  <a:buFont typeface="Arial" panose="020B0604020202020204" pitchFamily="34" charset="0"/>
                  <a:buChar char="•"/>
                </a:pPr>
                <a:endParaRPr lang="en-US" altLang="zh-TW" sz="2800" dirty="0"/>
              </a:p>
              <a:p>
                <a:r>
                  <a:rPr lang="en-US" altLang="zh-TW" sz="2800" dirty="0"/>
                  <a:t>3. Social Impact</a:t>
                </a:r>
              </a:p>
              <a:p>
                <a:pPr marL="742950" lvl="1" indent="-285750">
                  <a:buFont typeface="Arial" panose="020B0604020202020204" pitchFamily="34" charset="0"/>
                  <a:buChar char="•"/>
                </a:pPr>
                <a:r>
                  <a:rPr lang="en-US" altLang="zh-TW" sz="2800" dirty="0"/>
                  <a:t>Notation</a:t>
                </a:r>
                <a:r>
                  <a:rPr lang="en-US" altLang="zh-TW" sz="2800" dirty="0">
                    <a:highlight>
                      <a:srgbClr val="FFFF00"/>
                    </a:highlight>
                  </a:rPr>
                  <a:t> </a:t>
                </a:r>
              </a:p>
              <a:p>
                <a:pPr marL="742950" lvl="1" indent="-285750">
                  <a:buFont typeface="Arial" panose="020B0604020202020204" pitchFamily="34" charset="0"/>
                  <a:buChar char="•"/>
                </a:pPr>
                <a:r>
                  <a:rPr lang="en-US" altLang="zh-TW" sz="2800" dirty="0">
                    <a:highlight>
                      <a:srgbClr val="FFFF00"/>
                    </a:highlight>
                  </a:rPr>
                  <a:t>Green firms invest more </a:t>
                </a:r>
                <a:r>
                  <a:rPr lang="en-US" altLang="zh-TW" sz="2800" dirty="0"/>
                  <a:t>(</a:t>
                </a:r>
                <a14:m>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𝑔</m:t>
                        </m:r>
                      </m:e>
                      <m:sub>
                        <m:r>
                          <a:rPr lang="en-US" altLang="zh-TW" sz="2800" b="0" i="1" smtClean="0">
                            <a:latin typeface="Cambria Math" panose="02040503050406030204" pitchFamily="18" charset="0"/>
                          </a:rPr>
                          <m:t>𝑛</m:t>
                        </m:r>
                      </m:sub>
                    </m:sSub>
                  </m:oMath>
                </a14:m>
                <a:r>
                  <a:rPr lang="en-US" altLang="zh-TW" sz="2800" dirty="0"/>
                  <a:t> given) </a:t>
                </a:r>
              </a:p>
              <a:p>
                <a:pPr marL="742950" lvl="1" indent="-285750">
                  <a:buFont typeface="Arial" panose="020B0604020202020204" pitchFamily="34" charset="0"/>
                  <a:buChar char="•"/>
                </a:pPr>
                <a:r>
                  <a:rPr lang="en-US" altLang="zh-TW" sz="2800" dirty="0"/>
                  <a:t>Firms become greener  (</a:t>
                </a:r>
                <a14:m>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𝑔</m:t>
                        </m:r>
                      </m:e>
                      <m:sub>
                        <m:r>
                          <a:rPr lang="en-US" altLang="zh-TW" sz="2800" b="0" i="1" smtClean="0">
                            <a:latin typeface="Cambria Math" panose="02040503050406030204" pitchFamily="18" charset="0"/>
                          </a:rPr>
                          <m:t>𝑛</m:t>
                        </m:r>
                      </m:sub>
                    </m:sSub>
                  </m:oMath>
                </a14:m>
                <a:r>
                  <a:rPr lang="en-US" altLang="zh-TW" sz="2800" dirty="0"/>
                  <a:t> endogenous)</a:t>
                </a:r>
              </a:p>
              <a:p>
                <a:pPr marL="742950" lvl="1" indent="-285750">
                  <a:buFont typeface="Arial" panose="020B0604020202020204" pitchFamily="34" charset="0"/>
                  <a:buChar char="•"/>
                </a:pPr>
                <a:endParaRPr lang="en-US" altLang="zh-TW" sz="2800" dirty="0"/>
              </a:p>
            </p:txBody>
          </p:sp>
        </mc:Choice>
        <mc:Fallback xmlns="">
          <p:sp>
            <p:nvSpPr>
              <p:cNvPr id="4" name="文字方塊 3">
                <a:extLst>
                  <a:ext uri="{FF2B5EF4-FFF2-40B4-BE49-F238E27FC236}">
                    <a16:creationId xmlns:a16="http://schemas.microsoft.com/office/drawing/2014/main" id="{4608A239-1613-4681-800D-EE4BDDF69F92}"/>
                  </a:ext>
                </a:extLst>
              </p:cNvPr>
              <p:cNvSpPr txBox="1">
                <a:spLocks noRot="1" noChangeAspect="1" noMove="1" noResize="1" noEditPoints="1" noAdjustHandles="1" noChangeArrowheads="1" noChangeShapeType="1" noTextEdit="1"/>
              </p:cNvSpPr>
              <p:nvPr/>
            </p:nvSpPr>
            <p:spPr>
              <a:xfrm>
                <a:off x="1643604" y="1053296"/>
                <a:ext cx="9218645" cy="5693866"/>
              </a:xfrm>
              <a:prstGeom prst="rect">
                <a:avLst/>
              </a:prstGeom>
              <a:blipFill>
                <a:blip r:embed="rId2"/>
                <a:stretch>
                  <a:fillRect l="-1389" t="-1071"/>
                </a:stretch>
              </a:blipFill>
            </p:spPr>
            <p:txBody>
              <a:bodyPr/>
              <a:lstStyle/>
              <a:p>
                <a:r>
                  <a:rPr lang="zh-TW" altLang="en-US">
                    <a:noFill/>
                  </a:rPr>
                  <a:t> </a:t>
                </a:r>
              </a:p>
            </p:txBody>
          </p:sp>
        </mc:Fallback>
      </mc:AlternateContent>
      <p:sp>
        <p:nvSpPr>
          <p:cNvPr id="5" name="文字方塊 4">
            <a:extLst>
              <a:ext uri="{FF2B5EF4-FFF2-40B4-BE49-F238E27FC236}">
                <a16:creationId xmlns:a16="http://schemas.microsoft.com/office/drawing/2014/main" id="{03F47C12-4347-4C36-885F-473A4F45598C}"/>
              </a:ext>
            </a:extLst>
          </p:cNvPr>
          <p:cNvSpPr txBox="1"/>
          <p:nvPr/>
        </p:nvSpPr>
        <p:spPr>
          <a:xfrm>
            <a:off x="1486677" y="218559"/>
            <a:ext cx="9218645" cy="646331"/>
          </a:xfrm>
          <a:prstGeom prst="rect">
            <a:avLst/>
          </a:prstGeom>
          <a:noFill/>
        </p:spPr>
        <p:txBody>
          <a:bodyPr wrap="square" rtlCol="0">
            <a:spAutoFit/>
          </a:bodyPr>
          <a:lstStyle/>
          <a:p>
            <a:pPr algn="ctr"/>
            <a:r>
              <a:rPr lang="en-US" altLang="zh-TW" sz="3600" dirty="0"/>
              <a:t>Outline</a:t>
            </a:r>
            <a:endParaRPr lang="zh-TW" altLang="en-US" sz="3600" dirty="0"/>
          </a:p>
        </p:txBody>
      </p:sp>
    </p:spTree>
    <p:extLst>
      <p:ext uri="{BB962C8B-B14F-4D97-AF65-F5344CB8AC3E}">
        <p14:creationId xmlns:p14="http://schemas.microsoft.com/office/powerpoint/2010/main" val="1688995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0B41E7BC-21C4-4D0C-8F9F-A9FC4622C2A6}"/>
              </a:ext>
            </a:extLst>
          </p:cNvPr>
          <p:cNvSpPr txBox="1"/>
          <p:nvPr/>
        </p:nvSpPr>
        <p:spPr>
          <a:xfrm>
            <a:off x="1147664" y="643813"/>
            <a:ext cx="9218645" cy="646331"/>
          </a:xfrm>
          <a:prstGeom prst="rect">
            <a:avLst/>
          </a:prstGeom>
          <a:noFill/>
        </p:spPr>
        <p:txBody>
          <a:bodyPr wrap="square" rtlCol="0">
            <a:spAutoFit/>
          </a:bodyPr>
          <a:lstStyle/>
          <a:p>
            <a:r>
              <a:rPr lang="en-US" altLang="zh-TW" sz="3600" dirty="0"/>
              <a:t>3. Greener Firms Invest more </a:t>
            </a:r>
            <a:endParaRPr lang="zh-TW" altLang="en-US" sz="3600" dirty="0"/>
          </a:p>
        </p:txBody>
      </p:sp>
      <p:sp>
        <p:nvSpPr>
          <p:cNvPr id="6" name="文字方塊 5">
            <a:extLst>
              <a:ext uri="{FF2B5EF4-FFF2-40B4-BE49-F238E27FC236}">
                <a16:creationId xmlns:a16="http://schemas.microsoft.com/office/drawing/2014/main" id="{A5F9A4A4-33D4-48A7-A6DF-FCC7C0829D6B}"/>
              </a:ext>
            </a:extLst>
          </p:cNvPr>
          <p:cNvSpPr txBox="1"/>
          <p:nvPr/>
        </p:nvSpPr>
        <p:spPr>
          <a:xfrm>
            <a:off x="5547296" y="1705571"/>
            <a:ext cx="5835119" cy="4339650"/>
          </a:xfrm>
          <a:prstGeom prst="rect">
            <a:avLst/>
          </a:prstGeom>
          <a:noFill/>
        </p:spPr>
        <p:txBody>
          <a:bodyPr wrap="square" lIns="0" tIns="0" rIns="0" bIns="0" rtlCol="0">
            <a:spAutoFit/>
          </a:bodyPr>
          <a:lstStyle/>
          <a:p>
            <a:r>
              <a:rPr lang="en-US" altLang="zh-TW" sz="2400" dirty="0"/>
              <a:t>Implication:</a:t>
            </a:r>
          </a:p>
          <a:p>
            <a:endParaRPr lang="en-US" altLang="zh-TW" sz="2400" dirty="0"/>
          </a:p>
          <a:p>
            <a:r>
              <a:rPr lang="en-US" altLang="zh-TW" sz="2400" dirty="0"/>
              <a:t>ESG tastes lead green firms to invest more and brown firms to invest less. ESG tastes reduce green firms’ expected returns and hence their costs of capital. Green firms’ </a:t>
            </a:r>
            <a:r>
              <a:rPr lang="en-US" altLang="zh-TW" sz="2400" dirty="0">
                <a:solidFill>
                  <a:srgbClr val="FF0000"/>
                </a:solidFill>
              </a:rPr>
              <a:t>lower costs of capital </a:t>
            </a:r>
            <a:r>
              <a:rPr lang="en-US" altLang="zh-TW" sz="2400" dirty="0"/>
              <a:t>increase their projects’ NPVs, so </a:t>
            </a:r>
            <a:r>
              <a:rPr lang="en-US" altLang="zh-TW" sz="2400" dirty="0">
                <a:solidFill>
                  <a:srgbClr val="FF0000"/>
                </a:solidFill>
              </a:rPr>
              <a:t>green firms invest more </a:t>
            </a:r>
            <a:br>
              <a:rPr lang="en-US" altLang="zh-TW" sz="2400" dirty="0">
                <a:highlight>
                  <a:srgbClr val="FFFF00"/>
                </a:highlight>
              </a:rPr>
            </a:br>
            <a:br>
              <a:rPr lang="en-US" altLang="zh-TW" sz="2400" dirty="0"/>
            </a:br>
            <a:endParaRPr lang="en-US" altLang="zh-TW" dirty="0"/>
          </a:p>
          <a:p>
            <a:br>
              <a:rPr lang="en-US" altLang="zh-TW" sz="2400" dirty="0"/>
            </a:br>
            <a:endParaRPr lang="en-US" altLang="zh-TW" sz="2400" dirty="0"/>
          </a:p>
        </p:txBody>
      </p:sp>
      <p:pic>
        <p:nvPicPr>
          <p:cNvPr id="15" name="圖片 14">
            <a:extLst>
              <a:ext uri="{FF2B5EF4-FFF2-40B4-BE49-F238E27FC236}">
                <a16:creationId xmlns:a16="http://schemas.microsoft.com/office/drawing/2014/main" id="{1DB5A14E-3411-43DC-912E-6EB6020E397B}"/>
              </a:ext>
            </a:extLst>
          </p:cNvPr>
          <p:cNvPicPr>
            <a:picLocks noChangeAspect="1"/>
          </p:cNvPicPr>
          <p:nvPr/>
        </p:nvPicPr>
        <p:blipFill>
          <a:blip r:embed="rId3"/>
          <a:stretch>
            <a:fillRect/>
          </a:stretch>
        </p:blipFill>
        <p:spPr>
          <a:xfrm>
            <a:off x="1136513" y="2720010"/>
            <a:ext cx="4326839" cy="987024"/>
          </a:xfrm>
          <a:prstGeom prst="rect">
            <a:avLst/>
          </a:prstGeom>
        </p:spPr>
      </p:pic>
      <p:pic>
        <p:nvPicPr>
          <p:cNvPr id="19" name="圖片 18">
            <a:extLst>
              <a:ext uri="{FF2B5EF4-FFF2-40B4-BE49-F238E27FC236}">
                <a16:creationId xmlns:a16="http://schemas.microsoft.com/office/drawing/2014/main" id="{DF2BF02E-0625-4373-98B0-CA8D6866E3FC}"/>
              </a:ext>
            </a:extLst>
          </p:cNvPr>
          <p:cNvPicPr>
            <a:picLocks noChangeAspect="1"/>
          </p:cNvPicPr>
          <p:nvPr/>
        </p:nvPicPr>
        <p:blipFill>
          <a:blip r:embed="rId4"/>
          <a:stretch>
            <a:fillRect/>
          </a:stretch>
        </p:blipFill>
        <p:spPr>
          <a:xfrm>
            <a:off x="1147664" y="1769579"/>
            <a:ext cx="1263646" cy="470996"/>
          </a:xfrm>
          <a:prstGeom prst="rect">
            <a:avLst/>
          </a:prstGeom>
        </p:spPr>
      </p:pic>
      <p:pic>
        <p:nvPicPr>
          <p:cNvPr id="21" name="圖片 20">
            <a:extLst>
              <a:ext uri="{FF2B5EF4-FFF2-40B4-BE49-F238E27FC236}">
                <a16:creationId xmlns:a16="http://schemas.microsoft.com/office/drawing/2014/main" id="{74D4AD5F-40FF-408F-8477-CECDA28C2EEA}"/>
              </a:ext>
            </a:extLst>
          </p:cNvPr>
          <p:cNvPicPr>
            <a:picLocks noChangeAspect="1"/>
          </p:cNvPicPr>
          <p:nvPr/>
        </p:nvPicPr>
        <p:blipFill>
          <a:blip r:embed="rId5"/>
          <a:stretch>
            <a:fillRect/>
          </a:stretch>
        </p:blipFill>
        <p:spPr>
          <a:xfrm>
            <a:off x="1147664" y="4285286"/>
            <a:ext cx="3962953" cy="495369"/>
          </a:xfrm>
          <a:prstGeom prst="rect">
            <a:avLst/>
          </a:prstGeom>
        </p:spPr>
      </p:pic>
    </p:spTree>
    <p:extLst>
      <p:ext uri="{BB962C8B-B14F-4D97-AF65-F5344CB8AC3E}">
        <p14:creationId xmlns:p14="http://schemas.microsoft.com/office/powerpoint/2010/main" val="29074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A5F9A4A4-33D4-48A7-A6DF-FCC7C0829D6B}"/>
                  </a:ext>
                </a:extLst>
              </p:cNvPr>
              <p:cNvSpPr txBox="1"/>
              <p:nvPr/>
            </p:nvSpPr>
            <p:spPr>
              <a:xfrm>
                <a:off x="5547296" y="1695258"/>
                <a:ext cx="6292770" cy="4425699"/>
              </a:xfrm>
              <a:prstGeom prst="rect">
                <a:avLst/>
              </a:prstGeom>
              <a:noFill/>
            </p:spPr>
            <p:txBody>
              <a:bodyPr wrap="square" lIns="0" tIns="0" rIns="0" bIns="0" rtlCol="0">
                <a:spAutoFit/>
              </a:bodyPr>
              <a:lstStyle/>
              <a:p>
                <a:r>
                  <a:rPr lang="en-US" altLang="zh-TW" sz="2400" dirty="0"/>
                  <a:t>Implication(Social impact</a:t>
                </a:r>
                <a:r>
                  <a:rPr lang="en-US" altLang="zh-TW" sz="2400" dirty="0">
                    <a:ea typeface="Cambria Math" panose="02040503050406030204" pitchFamily="18" charset="0"/>
                  </a:rPr>
                  <a:t> </a:t>
                </a:r>
                <a14:m>
                  <m:oMath xmlns:m="http://schemas.openxmlformats.org/officeDocument/2006/math">
                    <m:r>
                      <a:rPr lang="en-US" altLang="zh-TW" sz="2400" i="1">
                        <a:latin typeface="Cambria Math" panose="02040503050406030204" pitchFamily="18" charset="0"/>
                        <a:ea typeface="Cambria Math" panose="02040503050406030204" pitchFamily="18" charset="0"/>
                      </a:rPr>
                      <m:t>↑</m:t>
                    </m:r>
                  </m:oMath>
                </a14:m>
                <a:r>
                  <a:rPr lang="en-US" altLang="zh-TW" sz="2400" dirty="0"/>
                  <a:t>):</a:t>
                </a:r>
              </a:p>
              <a:p>
                <a:endParaRPr lang="en-US" altLang="zh-TW" sz="2400" dirty="0"/>
              </a:p>
              <a:p>
                <a14:m>
                  <m:oMath xmlns:m="http://schemas.openxmlformats.org/officeDocument/2006/math">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𝑑</m:t>
                        </m:r>
                      </m:e>
                    </m:acc>
                  </m:oMath>
                </a14:m>
                <a:r>
                  <a:rPr lang="en-US" altLang="zh-TW" sz="2400" dirty="0">
                    <a:ea typeface="Cambria Math" panose="02040503050406030204" pitchFamily="18" charset="0"/>
                  </a:rPr>
                  <a:t> </a:t>
                </a:r>
                <a14:m>
                  <m:oMath xmlns:m="http://schemas.openxmlformats.org/officeDocument/2006/math">
                    <m:r>
                      <a:rPr lang="en-US" altLang="zh-TW" sz="2400" i="1">
                        <a:latin typeface="Cambria Math" panose="02040503050406030204" pitchFamily="18" charset="0"/>
                        <a:ea typeface="Cambria Math" panose="02040503050406030204" pitchFamily="18" charset="0"/>
                      </a:rPr>
                      <m:t>↑</m:t>
                    </m:r>
                  </m:oMath>
                </a14:m>
                <a:r>
                  <a:rPr lang="en-US" altLang="zh-TW" sz="2400" dirty="0"/>
                  <a:t>(stronger ESG taste) </a:t>
                </a:r>
              </a:p>
              <a:p>
                <a:r>
                  <a:rPr lang="en-US" altLang="zh-TW" sz="2400" dirty="0"/>
                  <a:t>a</a:t>
                </a:r>
                <a14:m>
                  <m:oMath xmlns:m="http://schemas.openxmlformats.org/officeDocument/2006/math">
                    <m:r>
                      <a:rPr lang="en-US" altLang="zh-TW" sz="2400">
                        <a:latin typeface="Cambria Math" panose="02040503050406030204" pitchFamily="18" charset="0"/>
                      </a:rPr>
                      <m:t>↓</m:t>
                    </m:r>
                  </m:oMath>
                </a14:m>
                <a:r>
                  <a:rPr lang="en-US" altLang="zh-TW" sz="2400" dirty="0"/>
                  <a:t> (weaker risk aversion) </a:t>
                </a:r>
              </a:p>
              <a:p>
                <a14:m>
                  <m:oMath xmlns:m="http://schemas.openxmlformats.org/officeDocument/2006/math">
                    <m:sSub>
                      <m:sSubPr>
                        <m:ctrlPr>
                          <a:rPr lang="en-US" altLang="zh-TW" sz="2400" i="1">
                            <a:latin typeface="Cambria Math" panose="02040503050406030204" pitchFamily="18" charset="0"/>
                          </a:rPr>
                        </m:ctrlPr>
                      </m:sSubPr>
                      <m:e>
                        <m:r>
                          <a:rPr lang="en-US" altLang="zh-TW" sz="2400">
                            <a:latin typeface="Cambria Math" panose="02040503050406030204" pitchFamily="18" charset="0"/>
                          </a:rPr>
                          <m:t>𝐾</m:t>
                        </m:r>
                      </m:e>
                      <m:sub>
                        <m:r>
                          <a:rPr lang="en-US" altLang="zh-TW" sz="2400">
                            <a:latin typeface="Cambria Math" panose="02040503050406030204" pitchFamily="18" charset="0"/>
                          </a:rPr>
                          <m:t>𝑛</m:t>
                        </m:r>
                      </m:sub>
                    </m:sSub>
                    <m:r>
                      <a:rPr lang="en-US" altLang="zh-TW" sz="2400">
                        <a:latin typeface="Cambria Math" panose="02040503050406030204" pitchFamily="18" charset="0"/>
                      </a:rPr>
                      <m:t>↓</m:t>
                    </m:r>
                  </m:oMath>
                </a14:m>
                <a:r>
                  <a:rPr lang="en-US" altLang="zh-TW" sz="2400" dirty="0"/>
                  <a:t> (Capital less likely to adj)</a:t>
                </a:r>
              </a:p>
              <a:p>
                <a14:m>
                  <m:oMath xmlns:m="http://schemas.openxmlformats.org/officeDocument/2006/math">
                    <m:r>
                      <a:rPr lang="el-GR" altLang="zh-TW" sz="2400" i="1" smtClean="0">
                        <a:latin typeface="Cambria Math" panose="02040503050406030204" pitchFamily="18" charset="0"/>
                      </a:rPr>
                      <m:t>𝜋</m:t>
                    </m:r>
                    <m:r>
                      <a:rPr lang="el-GR" altLang="zh-TW" sz="2400" i="1" smtClean="0">
                        <a:latin typeface="Cambria Math" panose="02040503050406030204" pitchFamily="18" charset="0"/>
                        <a:ea typeface="Cambria Math" panose="02040503050406030204" pitchFamily="18" charset="0"/>
                      </a:rPr>
                      <m:t>↑</m:t>
                    </m:r>
                  </m:oMath>
                </a14:m>
                <a:r>
                  <a:rPr lang="zh-TW" altLang="en-US" sz="2400" dirty="0"/>
                  <a:t> </a:t>
                </a:r>
                <a:r>
                  <a:rPr lang="en-US" altLang="zh-TW" sz="2400" dirty="0"/>
                  <a:t>(firm being more productive)</a:t>
                </a:r>
              </a:p>
              <a:p>
                <a:endParaRPr lang="en-US" altLang="zh-TW" sz="2400" dirty="0"/>
              </a:p>
              <a:p>
                <a:br>
                  <a:rPr lang="en-US" altLang="zh-TW" sz="2400" dirty="0">
                    <a:highlight>
                      <a:srgbClr val="FFFF00"/>
                    </a:highlight>
                  </a:rPr>
                </a:br>
                <a:br>
                  <a:rPr lang="en-US" altLang="zh-TW" sz="2400" dirty="0"/>
                </a:br>
                <a:endParaRPr lang="en-US" altLang="zh-TW" dirty="0"/>
              </a:p>
              <a:p>
                <a:br>
                  <a:rPr lang="en-US" altLang="zh-TW" sz="2400" dirty="0"/>
                </a:br>
                <a:endParaRPr lang="en-US" altLang="zh-TW" sz="2400" dirty="0"/>
              </a:p>
            </p:txBody>
          </p:sp>
        </mc:Choice>
        <mc:Fallback xmlns="">
          <p:sp>
            <p:nvSpPr>
              <p:cNvPr id="6" name="文字方塊 5">
                <a:extLst>
                  <a:ext uri="{FF2B5EF4-FFF2-40B4-BE49-F238E27FC236}">
                    <a16:creationId xmlns:a16="http://schemas.microsoft.com/office/drawing/2014/main" id="{A5F9A4A4-33D4-48A7-A6DF-FCC7C0829D6B}"/>
                  </a:ext>
                </a:extLst>
              </p:cNvPr>
              <p:cNvSpPr txBox="1">
                <a:spLocks noRot="1" noChangeAspect="1" noMove="1" noResize="1" noEditPoints="1" noAdjustHandles="1" noChangeArrowheads="1" noChangeShapeType="1" noTextEdit="1"/>
              </p:cNvSpPr>
              <p:nvPr/>
            </p:nvSpPr>
            <p:spPr>
              <a:xfrm>
                <a:off x="5547296" y="1695258"/>
                <a:ext cx="6292770" cy="4425699"/>
              </a:xfrm>
              <a:prstGeom prst="rect">
                <a:avLst/>
              </a:prstGeom>
              <a:blipFill>
                <a:blip r:embed="rId3"/>
                <a:stretch>
                  <a:fillRect l="-3004" t="-1928"/>
                </a:stretch>
              </a:blipFill>
            </p:spPr>
            <p:txBody>
              <a:bodyPr/>
              <a:lstStyle/>
              <a:p>
                <a:r>
                  <a:rPr lang="zh-TW" altLang="en-US">
                    <a:noFill/>
                  </a:rPr>
                  <a:t> </a:t>
                </a:r>
              </a:p>
            </p:txBody>
          </p:sp>
        </mc:Fallback>
      </mc:AlternateContent>
      <p:pic>
        <p:nvPicPr>
          <p:cNvPr id="4" name="圖片 3">
            <a:extLst>
              <a:ext uri="{FF2B5EF4-FFF2-40B4-BE49-F238E27FC236}">
                <a16:creationId xmlns:a16="http://schemas.microsoft.com/office/drawing/2014/main" id="{589D9AD8-386D-4D34-AC78-A5B351A57296}"/>
              </a:ext>
            </a:extLst>
          </p:cNvPr>
          <p:cNvPicPr>
            <a:picLocks noChangeAspect="1"/>
          </p:cNvPicPr>
          <p:nvPr/>
        </p:nvPicPr>
        <p:blipFill>
          <a:blip r:embed="rId4"/>
          <a:stretch>
            <a:fillRect/>
          </a:stretch>
        </p:blipFill>
        <p:spPr>
          <a:xfrm>
            <a:off x="902756" y="1844142"/>
            <a:ext cx="4334480" cy="981212"/>
          </a:xfrm>
          <a:prstGeom prst="rect">
            <a:avLst/>
          </a:prstGeom>
        </p:spPr>
      </p:pic>
      <p:pic>
        <p:nvPicPr>
          <p:cNvPr id="5" name="圖片 4">
            <a:extLst>
              <a:ext uri="{FF2B5EF4-FFF2-40B4-BE49-F238E27FC236}">
                <a16:creationId xmlns:a16="http://schemas.microsoft.com/office/drawing/2014/main" id="{E2E274D0-E621-476C-93FD-ED969D077214}"/>
              </a:ext>
            </a:extLst>
          </p:cNvPr>
          <p:cNvPicPr>
            <a:picLocks noChangeAspect="1"/>
          </p:cNvPicPr>
          <p:nvPr/>
        </p:nvPicPr>
        <p:blipFill>
          <a:blip r:embed="rId5"/>
          <a:stretch>
            <a:fillRect/>
          </a:stretch>
        </p:blipFill>
        <p:spPr>
          <a:xfrm>
            <a:off x="902756" y="3239822"/>
            <a:ext cx="3456872" cy="660107"/>
          </a:xfrm>
          <a:prstGeom prst="rect">
            <a:avLst/>
          </a:prstGeom>
        </p:spPr>
      </p:pic>
      <p:cxnSp>
        <p:nvCxnSpPr>
          <p:cNvPr id="8" name="接點: 肘形 7">
            <a:extLst>
              <a:ext uri="{FF2B5EF4-FFF2-40B4-BE49-F238E27FC236}">
                <a16:creationId xmlns:a16="http://schemas.microsoft.com/office/drawing/2014/main" id="{E5D8CBAC-8F30-4276-8C21-3FE0787FC2E8}"/>
              </a:ext>
            </a:extLst>
          </p:cNvPr>
          <p:cNvCxnSpPr>
            <a:cxnSpLocks/>
          </p:cNvCxnSpPr>
          <p:nvPr/>
        </p:nvCxnSpPr>
        <p:spPr>
          <a:xfrm flipV="1">
            <a:off x="4359628" y="2958072"/>
            <a:ext cx="1187668" cy="622289"/>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sp>
        <p:nvSpPr>
          <p:cNvPr id="7" name="文字方塊 6">
            <a:extLst>
              <a:ext uri="{FF2B5EF4-FFF2-40B4-BE49-F238E27FC236}">
                <a16:creationId xmlns:a16="http://schemas.microsoft.com/office/drawing/2014/main" id="{0EBC2114-7FE2-4F67-875C-FABF092A14FB}"/>
              </a:ext>
            </a:extLst>
          </p:cNvPr>
          <p:cNvSpPr txBox="1"/>
          <p:nvPr/>
        </p:nvSpPr>
        <p:spPr>
          <a:xfrm>
            <a:off x="1147664" y="643813"/>
            <a:ext cx="9218645" cy="646331"/>
          </a:xfrm>
          <a:prstGeom prst="rect">
            <a:avLst/>
          </a:prstGeom>
          <a:noFill/>
        </p:spPr>
        <p:txBody>
          <a:bodyPr wrap="square" rtlCol="0">
            <a:spAutoFit/>
          </a:bodyPr>
          <a:lstStyle/>
          <a:p>
            <a:r>
              <a:rPr lang="en-US" altLang="zh-TW" sz="3600" dirty="0"/>
              <a:t>3. Greener Firms Invest more (Social Impact) </a:t>
            </a:r>
            <a:endParaRPr lang="zh-TW" altLang="en-US" sz="3600" dirty="0"/>
          </a:p>
        </p:txBody>
      </p:sp>
    </p:spTree>
    <p:extLst>
      <p:ext uri="{BB962C8B-B14F-4D97-AF65-F5344CB8AC3E}">
        <p14:creationId xmlns:p14="http://schemas.microsoft.com/office/powerpoint/2010/main" val="4024328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0B41E7BC-21C4-4D0C-8F9F-A9FC4622C2A6}"/>
              </a:ext>
            </a:extLst>
          </p:cNvPr>
          <p:cNvSpPr txBox="1"/>
          <p:nvPr/>
        </p:nvSpPr>
        <p:spPr>
          <a:xfrm>
            <a:off x="1147664" y="643813"/>
            <a:ext cx="10415445" cy="1200329"/>
          </a:xfrm>
          <a:prstGeom prst="rect">
            <a:avLst/>
          </a:prstGeom>
          <a:noFill/>
        </p:spPr>
        <p:txBody>
          <a:bodyPr wrap="square" rtlCol="0">
            <a:spAutoFit/>
          </a:bodyPr>
          <a:lstStyle/>
          <a:p>
            <a:r>
              <a:rPr lang="en-US" altLang="zh-TW" sz="3600" dirty="0"/>
              <a:t>3. Greener Firms Invest more (Empirical Evidence) </a:t>
            </a:r>
            <a:endParaRPr lang="zh-TW" altLang="en-US" sz="3600" dirty="0"/>
          </a:p>
          <a:p>
            <a:endParaRPr lang="zh-TW" altLang="en-US" sz="3600" dirty="0"/>
          </a:p>
        </p:txBody>
      </p:sp>
      <p:sp>
        <p:nvSpPr>
          <p:cNvPr id="3" name="文字方塊 2">
            <a:extLst>
              <a:ext uri="{FF2B5EF4-FFF2-40B4-BE49-F238E27FC236}">
                <a16:creationId xmlns:a16="http://schemas.microsoft.com/office/drawing/2014/main" id="{6AB13F4D-4F92-4B98-9FAC-6947CDD2A64F}"/>
              </a:ext>
            </a:extLst>
          </p:cNvPr>
          <p:cNvSpPr txBox="1"/>
          <p:nvPr/>
        </p:nvSpPr>
        <p:spPr>
          <a:xfrm>
            <a:off x="1147664" y="3429000"/>
            <a:ext cx="4234564" cy="1200329"/>
          </a:xfrm>
          <a:prstGeom prst="rect">
            <a:avLst/>
          </a:prstGeom>
          <a:noFill/>
        </p:spPr>
        <p:txBody>
          <a:bodyPr wrap="square" rtlCol="0">
            <a:spAutoFit/>
          </a:bodyPr>
          <a:lstStyle/>
          <a:p>
            <a:r>
              <a:rPr lang="en-US" altLang="zh-TW" sz="2400" dirty="0"/>
              <a:t>Baker and </a:t>
            </a:r>
            <a:r>
              <a:rPr lang="en-US" altLang="zh-TW" sz="2400" dirty="0" err="1"/>
              <a:t>Wurgler</a:t>
            </a:r>
            <a:r>
              <a:rPr lang="en-US" altLang="zh-TW" sz="2400" dirty="0"/>
              <a:t> (2012) : </a:t>
            </a:r>
            <a:r>
              <a:rPr lang="en-US" altLang="zh-TW" sz="2400" dirty="0">
                <a:highlight>
                  <a:srgbClr val="FFFF00"/>
                </a:highlight>
              </a:rPr>
              <a:t>Negative relation between alpha and Investment </a:t>
            </a:r>
            <a:endParaRPr lang="zh-TW" altLang="en-US" sz="2400" dirty="0">
              <a:highlight>
                <a:srgbClr val="FFFF00"/>
              </a:highlight>
            </a:endParaRPr>
          </a:p>
        </p:txBody>
      </p:sp>
      <p:pic>
        <p:nvPicPr>
          <p:cNvPr id="9" name="圖片 8">
            <a:extLst>
              <a:ext uri="{FF2B5EF4-FFF2-40B4-BE49-F238E27FC236}">
                <a16:creationId xmlns:a16="http://schemas.microsoft.com/office/drawing/2014/main" id="{86FD603B-7B37-46E8-8837-1B30EDA0EE08}"/>
              </a:ext>
            </a:extLst>
          </p:cNvPr>
          <p:cNvPicPr>
            <a:picLocks noChangeAspect="1"/>
          </p:cNvPicPr>
          <p:nvPr/>
        </p:nvPicPr>
        <p:blipFill>
          <a:blip r:embed="rId3"/>
          <a:stretch>
            <a:fillRect/>
          </a:stretch>
        </p:blipFill>
        <p:spPr>
          <a:xfrm>
            <a:off x="1316762" y="1981508"/>
            <a:ext cx="1762104" cy="702460"/>
          </a:xfrm>
          <a:prstGeom prst="rect">
            <a:avLst/>
          </a:prstGeom>
        </p:spPr>
      </p:pic>
      <p:pic>
        <p:nvPicPr>
          <p:cNvPr id="11" name="圖片 10">
            <a:extLst>
              <a:ext uri="{FF2B5EF4-FFF2-40B4-BE49-F238E27FC236}">
                <a16:creationId xmlns:a16="http://schemas.microsoft.com/office/drawing/2014/main" id="{CEF90DCA-354D-4D8A-A1C3-D82C9E9C9B31}"/>
              </a:ext>
            </a:extLst>
          </p:cNvPr>
          <p:cNvPicPr>
            <a:picLocks noChangeAspect="1"/>
          </p:cNvPicPr>
          <p:nvPr/>
        </p:nvPicPr>
        <p:blipFill>
          <a:blip r:embed="rId4"/>
          <a:stretch>
            <a:fillRect/>
          </a:stretch>
        </p:blipFill>
        <p:spPr>
          <a:xfrm>
            <a:off x="3483130" y="1994578"/>
            <a:ext cx="1338228" cy="689390"/>
          </a:xfrm>
          <a:prstGeom prst="rect">
            <a:avLst/>
          </a:prstGeom>
        </p:spPr>
      </p:pic>
      <p:sp>
        <p:nvSpPr>
          <p:cNvPr id="13" name="文字方塊 12">
            <a:extLst>
              <a:ext uri="{FF2B5EF4-FFF2-40B4-BE49-F238E27FC236}">
                <a16:creationId xmlns:a16="http://schemas.microsoft.com/office/drawing/2014/main" id="{6A16CA0B-86E1-4FD5-82FB-044892727F97}"/>
              </a:ext>
            </a:extLst>
          </p:cNvPr>
          <p:cNvSpPr txBox="1"/>
          <p:nvPr/>
        </p:nvSpPr>
        <p:spPr>
          <a:xfrm>
            <a:off x="5756986" y="1844142"/>
            <a:ext cx="5389434" cy="3508653"/>
          </a:xfrm>
          <a:prstGeom prst="rect">
            <a:avLst/>
          </a:prstGeom>
          <a:noFill/>
        </p:spPr>
        <p:txBody>
          <a:bodyPr wrap="square" rtlCol="0">
            <a:spAutoFit/>
          </a:bodyPr>
          <a:lstStyle/>
          <a:p>
            <a:r>
              <a:rPr lang="en-US" altLang="zh-TW" sz="2400" dirty="0"/>
              <a:t>Implication :</a:t>
            </a:r>
          </a:p>
          <a:p>
            <a:endParaRPr lang="en-US" altLang="zh-TW" sz="2400" dirty="0"/>
          </a:p>
          <a:p>
            <a:r>
              <a:rPr lang="en-US" altLang="zh-TW" sz="2400" dirty="0"/>
              <a:t>investors’ ESG tastes tilt real investment</a:t>
            </a:r>
            <a:br>
              <a:rPr lang="en-US" altLang="zh-TW" sz="2400" dirty="0"/>
            </a:br>
            <a:r>
              <a:rPr lang="en-US" altLang="zh-TW" sz="2400" dirty="0"/>
              <a:t>from brown to green firms because those </a:t>
            </a:r>
            <a:r>
              <a:rPr lang="en-US" altLang="zh-TW" sz="2400" dirty="0">
                <a:highlight>
                  <a:srgbClr val="FFFF00"/>
                </a:highlight>
              </a:rPr>
              <a:t>tastes generate alphas</a:t>
            </a:r>
            <a:r>
              <a:rPr lang="en-US" altLang="zh-TW" sz="2400" dirty="0"/>
              <a:t>, which affect the cost of capital, which in turn affects investment </a:t>
            </a:r>
            <a:br>
              <a:rPr lang="en-US" altLang="zh-TW" dirty="0"/>
            </a:br>
            <a:r>
              <a:rPr lang="en-US" altLang="zh-TW" dirty="0"/>
              <a:t> </a:t>
            </a:r>
          </a:p>
          <a:p>
            <a:endParaRPr lang="en-US" altLang="zh-TW" dirty="0"/>
          </a:p>
          <a:p>
            <a:endParaRPr lang="zh-TW" altLang="en-US" dirty="0"/>
          </a:p>
        </p:txBody>
      </p:sp>
    </p:spTree>
    <p:extLst>
      <p:ext uri="{BB962C8B-B14F-4D97-AF65-F5344CB8AC3E}">
        <p14:creationId xmlns:p14="http://schemas.microsoft.com/office/powerpoint/2010/main" val="417431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4608A239-1613-4681-800D-EE4BDDF69F92}"/>
                  </a:ext>
                </a:extLst>
              </p:cNvPr>
              <p:cNvSpPr txBox="1"/>
              <p:nvPr/>
            </p:nvSpPr>
            <p:spPr>
              <a:xfrm>
                <a:off x="1643605" y="1053296"/>
                <a:ext cx="8368496" cy="6124754"/>
              </a:xfrm>
              <a:prstGeom prst="rect">
                <a:avLst/>
              </a:prstGeom>
              <a:noFill/>
            </p:spPr>
            <p:txBody>
              <a:bodyPr wrap="square" rtlCol="0">
                <a:spAutoFit/>
              </a:bodyPr>
              <a:lstStyle/>
              <a:p>
                <a:r>
                  <a:rPr lang="en-US" altLang="zh-TW" sz="2800" dirty="0"/>
                  <a:t>1. ESG portfolio return/ Alpha &amp; Investor surplus </a:t>
                </a:r>
              </a:p>
              <a:p>
                <a:pPr marL="800100" lvl="1" indent="-342900">
                  <a:buFont typeface="Arial" panose="020B0604020202020204" pitchFamily="34" charset="0"/>
                  <a:buChar char="•"/>
                </a:pPr>
                <a:r>
                  <a:rPr lang="en-US" altLang="zh-TW" sz="2800" dirty="0"/>
                  <a:t>Portfolio return </a:t>
                </a:r>
              </a:p>
              <a:p>
                <a:pPr marL="800100" lvl="1" indent="-342900">
                  <a:buFont typeface="Arial" panose="020B0604020202020204" pitchFamily="34" charset="0"/>
                  <a:buChar char="•"/>
                </a:pPr>
                <a:r>
                  <a:rPr lang="en-US" altLang="zh-TW" sz="2800" dirty="0"/>
                  <a:t>Correlation </a:t>
                </a:r>
              </a:p>
              <a:p>
                <a:pPr marL="800100" lvl="1" indent="-342900">
                  <a:buFont typeface="Arial" panose="020B0604020202020204" pitchFamily="34" charset="0"/>
                  <a:buChar char="•"/>
                </a:pPr>
                <a:r>
                  <a:rPr lang="en-US" altLang="zh-TW" sz="2800" dirty="0"/>
                  <a:t>Alpha &amp; investor surplus</a:t>
                </a:r>
              </a:p>
              <a:p>
                <a:pPr lvl="1"/>
                <a:r>
                  <a:rPr lang="en-US" altLang="zh-TW" sz="2800" dirty="0"/>
                  <a:t> </a:t>
                </a:r>
              </a:p>
              <a:p>
                <a:r>
                  <a:rPr lang="en-US" altLang="zh-TW" sz="2800" dirty="0"/>
                  <a:t>2. Introducing Climate Risk </a:t>
                </a:r>
              </a:p>
              <a:p>
                <a:pPr marL="800100" lvl="1" indent="-342900">
                  <a:buFont typeface="Arial" panose="020B0604020202020204" pitchFamily="34" charset="0"/>
                  <a:buChar char="•"/>
                </a:pPr>
                <a:r>
                  <a:rPr lang="en-US" altLang="zh-TW" sz="2800" dirty="0"/>
                  <a:t>Green Stocks as climate hedges </a:t>
                </a:r>
              </a:p>
              <a:p>
                <a:pPr marL="800100" lvl="1" indent="-342900">
                  <a:buFont typeface="Arial" panose="020B0604020202020204" pitchFamily="34" charset="0"/>
                  <a:buChar char="•"/>
                </a:pPr>
                <a:r>
                  <a:rPr lang="en-US" altLang="zh-TW" sz="2800" dirty="0"/>
                  <a:t>Decomposing Alpha </a:t>
                </a:r>
              </a:p>
              <a:p>
                <a:pPr lvl="1"/>
                <a:endParaRPr lang="en-US" altLang="zh-TW" sz="2800" dirty="0"/>
              </a:p>
              <a:p>
                <a:r>
                  <a:rPr lang="en-US" altLang="zh-TW" sz="2800" dirty="0"/>
                  <a:t>3. Social Impact</a:t>
                </a:r>
              </a:p>
              <a:p>
                <a:pPr marL="742950" lvl="1" indent="-285750">
                  <a:buFont typeface="Arial" panose="020B0604020202020204" pitchFamily="34" charset="0"/>
                  <a:buChar char="•"/>
                </a:pPr>
                <a:r>
                  <a:rPr lang="en-US" altLang="zh-TW" sz="2800" dirty="0"/>
                  <a:t>Notation</a:t>
                </a:r>
                <a:r>
                  <a:rPr lang="en-US" altLang="zh-TW" sz="2800" dirty="0">
                    <a:highlight>
                      <a:srgbClr val="FFFF00"/>
                    </a:highlight>
                  </a:rPr>
                  <a:t> </a:t>
                </a:r>
              </a:p>
              <a:p>
                <a:pPr marL="742950" lvl="1" indent="-285750">
                  <a:buFont typeface="Arial" panose="020B0604020202020204" pitchFamily="34" charset="0"/>
                  <a:buChar char="•"/>
                </a:pPr>
                <a:r>
                  <a:rPr lang="en-US" altLang="zh-TW" sz="2800" dirty="0"/>
                  <a:t>Green firms invest more (</a:t>
                </a:r>
                <a14:m>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𝑔</m:t>
                        </m:r>
                      </m:e>
                      <m:sub>
                        <m:r>
                          <a:rPr lang="en-US" altLang="zh-TW" sz="2800" b="0" i="1" smtClean="0">
                            <a:latin typeface="Cambria Math" panose="02040503050406030204" pitchFamily="18" charset="0"/>
                          </a:rPr>
                          <m:t>𝑛</m:t>
                        </m:r>
                      </m:sub>
                    </m:sSub>
                  </m:oMath>
                </a14:m>
                <a:r>
                  <a:rPr lang="en-US" altLang="zh-TW" sz="2800" dirty="0"/>
                  <a:t> given) </a:t>
                </a:r>
              </a:p>
              <a:p>
                <a:pPr marL="742950" lvl="1" indent="-285750">
                  <a:buFont typeface="Arial" panose="020B0604020202020204" pitchFamily="34" charset="0"/>
                  <a:buChar char="•"/>
                </a:pPr>
                <a:r>
                  <a:rPr lang="en-US" altLang="zh-TW" sz="2800" dirty="0">
                    <a:highlight>
                      <a:srgbClr val="FFFF00"/>
                    </a:highlight>
                  </a:rPr>
                  <a:t>Firms become greener</a:t>
                </a:r>
                <a:r>
                  <a:rPr lang="en-US" altLang="zh-TW" sz="2800" dirty="0"/>
                  <a:t>  (</a:t>
                </a:r>
                <a14:m>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𝑔</m:t>
                        </m:r>
                      </m:e>
                      <m:sub>
                        <m:r>
                          <a:rPr lang="en-US" altLang="zh-TW" sz="2800" b="0" i="1" smtClean="0">
                            <a:latin typeface="Cambria Math" panose="02040503050406030204" pitchFamily="18" charset="0"/>
                          </a:rPr>
                          <m:t>𝑛</m:t>
                        </m:r>
                      </m:sub>
                    </m:sSub>
                  </m:oMath>
                </a14:m>
                <a:r>
                  <a:rPr lang="en-US" altLang="zh-TW" sz="2800" dirty="0"/>
                  <a:t> endogenous)</a:t>
                </a:r>
              </a:p>
              <a:p>
                <a:pPr marL="742950" lvl="1" indent="-285750">
                  <a:buFont typeface="Arial" panose="020B0604020202020204" pitchFamily="34" charset="0"/>
                  <a:buChar char="•"/>
                </a:pPr>
                <a:endParaRPr lang="en-US" altLang="zh-TW" sz="2800" dirty="0"/>
              </a:p>
            </p:txBody>
          </p:sp>
        </mc:Choice>
        <mc:Fallback xmlns="">
          <p:sp>
            <p:nvSpPr>
              <p:cNvPr id="4" name="文字方塊 3">
                <a:extLst>
                  <a:ext uri="{FF2B5EF4-FFF2-40B4-BE49-F238E27FC236}">
                    <a16:creationId xmlns:a16="http://schemas.microsoft.com/office/drawing/2014/main" id="{4608A239-1613-4681-800D-EE4BDDF69F92}"/>
                  </a:ext>
                </a:extLst>
              </p:cNvPr>
              <p:cNvSpPr txBox="1">
                <a:spLocks noRot="1" noChangeAspect="1" noMove="1" noResize="1" noEditPoints="1" noAdjustHandles="1" noChangeArrowheads="1" noChangeShapeType="1" noTextEdit="1"/>
              </p:cNvSpPr>
              <p:nvPr/>
            </p:nvSpPr>
            <p:spPr>
              <a:xfrm>
                <a:off x="1643605" y="1053296"/>
                <a:ext cx="8368496" cy="6124754"/>
              </a:xfrm>
              <a:prstGeom prst="rect">
                <a:avLst/>
              </a:prstGeom>
              <a:blipFill>
                <a:blip r:embed="rId2"/>
                <a:stretch>
                  <a:fillRect l="-1531" t="-995"/>
                </a:stretch>
              </a:blipFill>
            </p:spPr>
            <p:txBody>
              <a:bodyPr/>
              <a:lstStyle/>
              <a:p>
                <a:r>
                  <a:rPr lang="zh-TW" altLang="en-US">
                    <a:noFill/>
                  </a:rPr>
                  <a:t> </a:t>
                </a:r>
              </a:p>
            </p:txBody>
          </p:sp>
        </mc:Fallback>
      </mc:AlternateContent>
      <p:sp>
        <p:nvSpPr>
          <p:cNvPr id="5" name="文字方塊 4">
            <a:extLst>
              <a:ext uri="{FF2B5EF4-FFF2-40B4-BE49-F238E27FC236}">
                <a16:creationId xmlns:a16="http://schemas.microsoft.com/office/drawing/2014/main" id="{03F47C12-4347-4C36-885F-473A4F45598C}"/>
              </a:ext>
            </a:extLst>
          </p:cNvPr>
          <p:cNvSpPr txBox="1"/>
          <p:nvPr/>
        </p:nvSpPr>
        <p:spPr>
          <a:xfrm>
            <a:off x="1486677" y="218559"/>
            <a:ext cx="9218645" cy="646331"/>
          </a:xfrm>
          <a:prstGeom prst="rect">
            <a:avLst/>
          </a:prstGeom>
          <a:noFill/>
        </p:spPr>
        <p:txBody>
          <a:bodyPr wrap="square" rtlCol="0">
            <a:spAutoFit/>
          </a:bodyPr>
          <a:lstStyle/>
          <a:p>
            <a:pPr algn="ctr"/>
            <a:r>
              <a:rPr lang="en-US" altLang="zh-TW" sz="3600" dirty="0"/>
              <a:t>Outline</a:t>
            </a:r>
            <a:endParaRPr lang="zh-TW" altLang="en-US" sz="3600" dirty="0"/>
          </a:p>
        </p:txBody>
      </p:sp>
    </p:spTree>
    <p:extLst>
      <p:ext uri="{BB962C8B-B14F-4D97-AF65-F5344CB8AC3E}">
        <p14:creationId xmlns:p14="http://schemas.microsoft.com/office/powerpoint/2010/main" val="286809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0B41E7BC-21C4-4D0C-8F9F-A9FC4622C2A6}"/>
              </a:ext>
            </a:extLst>
          </p:cNvPr>
          <p:cNvSpPr txBox="1"/>
          <p:nvPr/>
        </p:nvSpPr>
        <p:spPr>
          <a:xfrm>
            <a:off x="1147664" y="643813"/>
            <a:ext cx="9218645" cy="646331"/>
          </a:xfrm>
          <a:prstGeom prst="rect">
            <a:avLst/>
          </a:prstGeom>
          <a:noFill/>
        </p:spPr>
        <p:txBody>
          <a:bodyPr wrap="square" rtlCol="0">
            <a:spAutoFit/>
          </a:bodyPr>
          <a:lstStyle/>
          <a:p>
            <a:r>
              <a:rPr lang="en-US" altLang="zh-TW" sz="3600" dirty="0"/>
              <a:t>3. Firms become greener</a:t>
            </a:r>
            <a:endParaRPr lang="zh-TW" altLang="en-US" sz="3600" dirty="0"/>
          </a:p>
        </p:txBody>
      </p:sp>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A5F9A4A4-33D4-48A7-A6DF-FCC7C0829D6B}"/>
                  </a:ext>
                </a:extLst>
              </p:cNvPr>
              <p:cNvSpPr txBox="1"/>
              <p:nvPr/>
            </p:nvSpPr>
            <p:spPr>
              <a:xfrm>
                <a:off x="5618089" y="1895261"/>
                <a:ext cx="6292770" cy="3609130"/>
              </a:xfrm>
              <a:prstGeom prst="rect">
                <a:avLst/>
              </a:prstGeom>
              <a:noFill/>
            </p:spPr>
            <p:txBody>
              <a:bodyPr wrap="square" lIns="0" tIns="0" rIns="0" bIns="0" rtlCol="0">
                <a:spAutoFit/>
              </a:bodyPr>
              <a:lstStyle/>
              <a:p>
                <a:r>
                  <a:rPr lang="en-US" altLang="zh-TW" sz="2400" dirty="0"/>
                  <a:t>Implication:</a:t>
                </a:r>
              </a:p>
              <a:p>
                <a:endParaRPr lang="en-US" altLang="zh-TW" sz="2400" dirty="0"/>
              </a:p>
              <a:p>
                <a:r>
                  <a:rPr lang="en-US" altLang="zh-TW" sz="2400" dirty="0"/>
                  <a:t>When </a:t>
                </a:r>
                <a14:m>
                  <m:oMath xmlns:m="http://schemas.openxmlformats.org/officeDocument/2006/math">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𝑑</m:t>
                        </m:r>
                      </m:e>
                    </m:acc>
                  </m:oMath>
                </a14:m>
                <a:r>
                  <a:rPr lang="en-US" altLang="zh-TW" sz="2400" dirty="0"/>
                  <a:t> &gt; 0, expected returns decrease so firms’ market values increase. Managers who wish to maximize market value therefore make</a:t>
                </a:r>
                <a:br>
                  <a:rPr lang="en-US" altLang="zh-TW" sz="2400" dirty="0"/>
                </a:br>
                <a:r>
                  <a:rPr lang="en-US" altLang="zh-TW" sz="2400" dirty="0"/>
                  <a:t>their firms greener (</a:t>
                </a:r>
                <a:r>
                  <a:rPr lang="en-US" altLang="zh-TW" sz="2400" dirty="0" err="1"/>
                  <a:t>i.e</a:t>
                </a:r>
                <a:r>
                  <a:rPr lang="en-US" altLang="zh-TW" sz="2400" dirty="0"/>
                  <a:t>, </a:t>
                </a:r>
                <a14:m>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𝑔</m:t>
                        </m:r>
                      </m:e>
                      <m:sub>
                        <m:r>
                          <a:rPr lang="en-US" altLang="zh-TW" sz="2400" b="0" i="1" smtClean="0">
                            <a:latin typeface="Cambria Math" panose="02040503050406030204" pitchFamily="18" charset="0"/>
                          </a:rPr>
                          <m:t>𝑛</m:t>
                        </m:r>
                      </m:sub>
                    </m:sSub>
                  </m:oMath>
                </a14:m>
                <a:r>
                  <a:rPr lang="en-US" altLang="zh-TW" sz="2400" dirty="0"/>
                  <a:t> &gt; 0) </a:t>
                </a:r>
                <a:br>
                  <a:rPr lang="en-US" altLang="zh-TW" sz="2400" dirty="0"/>
                </a:br>
                <a:br>
                  <a:rPr lang="en-US" altLang="zh-TW" sz="2400" dirty="0"/>
                </a:br>
                <a:endParaRPr lang="en-US" altLang="zh-TW" dirty="0"/>
              </a:p>
              <a:p>
                <a:br>
                  <a:rPr lang="en-US" altLang="zh-TW" sz="2400" dirty="0"/>
                </a:br>
                <a:endParaRPr lang="en-US" altLang="zh-TW" sz="2400" dirty="0"/>
              </a:p>
            </p:txBody>
          </p:sp>
        </mc:Choice>
        <mc:Fallback xmlns="">
          <p:sp>
            <p:nvSpPr>
              <p:cNvPr id="6" name="文字方塊 5">
                <a:extLst>
                  <a:ext uri="{FF2B5EF4-FFF2-40B4-BE49-F238E27FC236}">
                    <a16:creationId xmlns:a16="http://schemas.microsoft.com/office/drawing/2014/main" id="{A5F9A4A4-33D4-48A7-A6DF-FCC7C0829D6B}"/>
                  </a:ext>
                </a:extLst>
              </p:cNvPr>
              <p:cNvSpPr txBox="1">
                <a:spLocks noRot="1" noChangeAspect="1" noMove="1" noResize="1" noEditPoints="1" noAdjustHandles="1" noChangeArrowheads="1" noChangeShapeType="1" noTextEdit="1"/>
              </p:cNvSpPr>
              <p:nvPr/>
            </p:nvSpPr>
            <p:spPr>
              <a:xfrm>
                <a:off x="5618089" y="1895261"/>
                <a:ext cx="6292770" cy="3609130"/>
              </a:xfrm>
              <a:prstGeom prst="rect">
                <a:avLst/>
              </a:prstGeom>
              <a:blipFill>
                <a:blip r:embed="rId3"/>
                <a:stretch>
                  <a:fillRect l="-3004" t="-2534" r="-3585"/>
                </a:stretch>
              </a:blipFill>
            </p:spPr>
            <p:txBody>
              <a:bodyPr/>
              <a:lstStyle/>
              <a:p>
                <a:r>
                  <a:rPr lang="zh-TW" altLang="en-US">
                    <a:noFill/>
                  </a:rPr>
                  <a:t> </a:t>
                </a:r>
              </a:p>
            </p:txBody>
          </p:sp>
        </mc:Fallback>
      </mc:AlternateContent>
      <p:pic>
        <p:nvPicPr>
          <p:cNvPr id="4" name="圖片 3">
            <a:extLst>
              <a:ext uri="{FF2B5EF4-FFF2-40B4-BE49-F238E27FC236}">
                <a16:creationId xmlns:a16="http://schemas.microsoft.com/office/drawing/2014/main" id="{09F99479-4E63-416D-AC9A-9327CD382F7F}"/>
              </a:ext>
            </a:extLst>
          </p:cNvPr>
          <p:cNvPicPr>
            <a:picLocks noChangeAspect="1"/>
          </p:cNvPicPr>
          <p:nvPr/>
        </p:nvPicPr>
        <p:blipFill>
          <a:blip r:embed="rId4"/>
          <a:stretch>
            <a:fillRect/>
          </a:stretch>
        </p:blipFill>
        <p:spPr>
          <a:xfrm>
            <a:off x="1147664" y="1895261"/>
            <a:ext cx="4153823" cy="1773914"/>
          </a:xfrm>
          <a:prstGeom prst="rect">
            <a:avLst/>
          </a:prstGeom>
        </p:spPr>
      </p:pic>
      <p:pic>
        <p:nvPicPr>
          <p:cNvPr id="11" name="圖片 10">
            <a:extLst>
              <a:ext uri="{FF2B5EF4-FFF2-40B4-BE49-F238E27FC236}">
                <a16:creationId xmlns:a16="http://schemas.microsoft.com/office/drawing/2014/main" id="{105EA7E2-4FD1-4D83-9BDA-4A20F1DE5E43}"/>
              </a:ext>
            </a:extLst>
          </p:cNvPr>
          <p:cNvPicPr>
            <a:picLocks noChangeAspect="1"/>
          </p:cNvPicPr>
          <p:nvPr/>
        </p:nvPicPr>
        <p:blipFill>
          <a:blip r:embed="rId5"/>
          <a:stretch>
            <a:fillRect/>
          </a:stretch>
        </p:blipFill>
        <p:spPr>
          <a:xfrm>
            <a:off x="1147664" y="3923062"/>
            <a:ext cx="1762104" cy="702460"/>
          </a:xfrm>
          <a:prstGeom prst="rect">
            <a:avLst/>
          </a:prstGeom>
        </p:spPr>
      </p:pic>
    </p:spTree>
    <p:extLst>
      <p:ext uri="{BB962C8B-B14F-4D97-AF65-F5344CB8AC3E}">
        <p14:creationId xmlns:p14="http://schemas.microsoft.com/office/powerpoint/2010/main" val="3761230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4608A239-1613-4681-800D-EE4BDDF69F92}"/>
              </a:ext>
            </a:extLst>
          </p:cNvPr>
          <p:cNvSpPr txBox="1"/>
          <p:nvPr/>
        </p:nvSpPr>
        <p:spPr>
          <a:xfrm>
            <a:off x="1643605" y="1053296"/>
            <a:ext cx="9457532" cy="5693866"/>
          </a:xfrm>
          <a:prstGeom prst="rect">
            <a:avLst/>
          </a:prstGeom>
          <a:noFill/>
        </p:spPr>
        <p:txBody>
          <a:bodyPr wrap="square" rtlCol="0">
            <a:spAutoFit/>
          </a:bodyPr>
          <a:lstStyle/>
          <a:p>
            <a:r>
              <a:rPr lang="en-US" altLang="zh-TW" sz="2800" dirty="0"/>
              <a:t>1. ESG portfolio return/ Alpha &amp; Investor surplus </a:t>
            </a:r>
          </a:p>
          <a:p>
            <a:pPr marL="800100" lvl="1" indent="-342900">
              <a:buFont typeface="Arial" panose="020B0604020202020204" pitchFamily="34" charset="0"/>
              <a:buChar char="•"/>
            </a:pPr>
            <a:r>
              <a:rPr lang="en-US" altLang="zh-TW" sz="2800" dirty="0">
                <a:highlight>
                  <a:srgbClr val="FFFF00"/>
                </a:highlight>
              </a:rPr>
              <a:t>Portfolio return </a:t>
            </a:r>
          </a:p>
          <a:p>
            <a:pPr marL="800100" lvl="1" indent="-342900">
              <a:buFont typeface="Arial" panose="020B0604020202020204" pitchFamily="34" charset="0"/>
              <a:buChar char="•"/>
            </a:pPr>
            <a:r>
              <a:rPr lang="en-US" altLang="zh-TW" sz="2800" dirty="0"/>
              <a:t>Correlation </a:t>
            </a:r>
          </a:p>
          <a:p>
            <a:pPr marL="800100" lvl="1" indent="-342900">
              <a:buFont typeface="Arial" panose="020B0604020202020204" pitchFamily="34" charset="0"/>
              <a:buChar char="•"/>
            </a:pPr>
            <a:r>
              <a:rPr lang="en-US" altLang="zh-TW" sz="2800" dirty="0"/>
              <a:t>Alpha &amp; investor surplus</a:t>
            </a:r>
          </a:p>
          <a:p>
            <a:pPr lvl="1"/>
            <a:r>
              <a:rPr lang="en-US" altLang="zh-TW" sz="2800" dirty="0"/>
              <a:t> </a:t>
            </a:r>
          </a:p>
          <a:p>
            <a:r>
              <a:rPr lang="en-US" altLang="zh-TW" sz="2800" dirty="0"/>
              <a:t>2. Introducing Climate Risk </a:t>
            </a:r>
          </a:p>
          <a:p>
            <a:pPr marL="800100" lvl="1" indent="-342900">
              <a:buFont typeface="Arial" panose="020B0604020202020204" pitchFamily="34" charset="0"/>
              <a:buChar char="•"/>
            </a:pPr>
            <a:r>
              <a:rPr lang="en-US" altLang="zh-TW" sz="2800" dirty="0"/>
              <a:t>Green Stocks as climate hedges (Decomposing alpha)</a:t>
            </a:r>
          </a:p>
          <a:p>
            <a:pPr lvl="1"/>
            <a:endParaRPr lang="en-US" altLang="zh-TW" sz="2800" dirty="0"/>
          </a:p>
          <a:p>
            <a:r>
              <a:rPr lang="en-US" altLang="zh-TW" sz="2800" dirty="0"/>
              <a:t>3. Social Impact</a:t>
            </a:r>
          </a:p>
          <a:p>
            <a:pPr marL="742950" lvl="1" indent="-285750">
              <a:buFont typeface="Arial" panose="020B0604020202020204" pitchFamily="34" charset="0"/>
              <a:buChar char="•"/>
            </a:pPr>
            <a:r>
              <a:rPr lang="en-US" altLang="zh-TW" sz="2800" dirty="0"/>
              <a:t>Notation </a:t>
            </a:r>
          </a:p>
          <a:p>
            <a:pPr marL="742950" lvl="1" indent="-285750">
              <a:buFont typeface="Arial" panose="020B0604020202020204" pitchFamily="34" charset="0"/>
              <a:buChar char="•"/>
            </a:pPr>
            <a:r>
              <a:rPr lang="en-US" altLang="zh-TW" sz="2800" dirty="0"/>
              <a:t>Green firms invest more </a:t>
            </a:r>
          </a:p>
          <a:p>
            <a:pPr marL="742950" lvl="1" indent="-285750">
              <a:buFont typeface="Arial" panose="020B0604020202020204" pitchFamily="34" charset="0"/>
              <a:buChar char="•"/>
            </a:pPr>
            <a:r>
              <a:rPr lang="en-US" altLang="zh-TW" sz="2800" dirty="0"/>
              <a:t>Firms become greener  </a:t>
            </a:r>
          </a:p>
          <a:p>
            <a:pPr marL="742950" lvl="1" indent="-285750">
              <a:buFont typeface="Arial" panose="020B0604020202020204" pitchFamily="34" charset="0"/>
              <a:buChar char="•"/>
            </a:pPr>
            <a:endParaRPr lang="en-US" altLang="zh-TW" sz="2800" dirty="0"/>
          </a:p>
        </p:txBody>
      </p:sp>
      <p:sp>
        <p:nvSpPr>
          <p:cNvPr id="5" name="文字方塊 4">
            <a:extLst>
              <a:ext uri="{FF2B5EF4-FFF2-40B4-BE49-F238E27FC236}">
                <a16:creationId xmlns:a16="http://schemas.microsoft.com/office/drawing/2014/main" id="{03F47C12-4347-4C36-885F-473A4F45598C}"/>
              </a:ext>
            </a:extLst>
          </p:cNvPr>
          <p:cNvSpPr txBox="1"/>
          <p:nvPr/>
        </p:nvSpPr>
        <p:spPr>
          <a:xfrm>
            <a:off x="1486677" y="218559"/>
            <a:ext cx="9218645" cy="646331"/>
          </a:xfrm>
          <a:prstGeom prst="rect">
            <a:avLst/>
          </a:prstGeom>
          <a:noFill/>
        </p:spPr>
        <p:txBody>
          <a:bodyPr wrap="square" rtlCol="0">
            <a:spAutoFit/>
          </a:bodyPr>
          <a:lstStyle/>
          <a:p>
            <a:pPr algn="ctr"/>
            <a:r>
              <a:rPr lang="en-US" altLang="zh-TW" sz="3600" dirty="0"/>
              <a:t>Outline</a:t>
            </a:r>
            <a:endParaRPr lang="zh-TW" altLang="en-US" sz="3600" dirty="0"/>
          </a:p>
        </p:txBody>
      </p:sp>
    </p:spTree>
    <p:extLst>
      <p:ext uri="{BB962C8B-B14F-4D97-AF65-F5344CB8AC3E}">
        <p14:creationId xmlns:p14="http://schemas.microsoft.com/office/powerpoint/2010/main" val="537392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0B41E7BC-21C4-4D0C-8F9F-A9FC4622C2A6}"/>
              </a:ext>
            </a:extLst>
          </p:cNvPr>
          <p:cNvSpPr txBox="1"/>
          <p:nvPr/>
        </p:nvSpPr>
        <p:spPr>
          <a:xfrm>
            <a:off x="1147664" y="643813"/>
            <a:ext cx="9218645" cy="646331"/>
          </a:xfrm>
          <a:prstGeom prst="rect">
            <a:avLst/>
          </a:prstGeom>
          <a:noFill/>
        </p:spPr>
        <p:txBody>
          <a:bodyPr wrap="square" rtlCol="0">
            <a:spAutoFit/>
          </a:bodyPr>
          <a:lstStyle/>
          <a:p>
            <a:r>
              <a:rPr lang="en-US" altLang="zh-TW" sz="3600" dirty="0"/>
              <a:t>3. Firms become greener (Social Impact)</a:t>
            </a:r>
            <a:endParaRPr lang="zh-TW" altLang="en-US" sz="3600" dirty="0"/>
          </a:p>
        </p:txBody>
      </p:sp>
      <p:sp>
        <p:nvSpPr>
          <p:cNvPr id="6" name="文字方塊 5">
            <a:extLst>
              <a:ext uri="{FF2B5EF4-FFF2-40B4-BE49-F238E27FC236}">
                <a16:creationId xmlns:a16="http://schemas.microsoft.com/office/drawing/2014/main" id="{A5F9A4A4-33D4-48A7-A6DF-FCC7C0829D6B}"/>
              </a:ext>
            </a:extLst>
          </p:cNvPr>
          <p:cNvSpPr txBox="1"/>
          <p:nvPr/>
        </p:nvSpPr>
        <p:spPr>
          <a:xfrm>
            <a:off x="5756986" y="2050400"/>
            <a:ext cx="6292770" cy="3600986"/>
          </a:xfrm>
          <a:prstGeom prst="rect">
            <a:avLst/>
          </a:prstGeom>
          <a:noFill/>
        </p:spPr>
        <p:txBody>
          <a:bodyPr wrap="square" lIns="0" tIns="0" rIns="0" bIns="0" rtlCol="0">
            <a:spAutoFit/>
          </a:bodyPr>
          <a:lstStyle/>
          <a:p>
            <a:r>
              <a:rPr lang="en-US" altLang="zh-TW" sz="2400" dirty="0"/>
              <a:t>Implication:</a:t>
            </a:r>
          </a:p>
          <a:p>
            <a:endParaRPr lang="en-US" altLang="zh-TW" sz="2400" dirty="0"/>
          </a:p>
          <a:p>
            <a:pPr marL="342900" indent="-342900">
              <a:buFont typeface="Arial" panose="020B0604020202020204" pitchFamily="34" charset="0"/>
              <a:buChar char="•"/>
            </a:pPr>
            <a:r>
              <a:rPr lang="en-US" altLang="zh-TW" sz="2400" dirty="0"/>
              <a:t>Social impact Comes from two parts, the first part is the </a:t>
            </a:r>
            <a:r>
              <a:rPr lang="en-US" altLang="zh-TW" sz="2400" dirty="0">
                <a:solidFill>
                  <a:srgbClr val="FF0000"/>
                </a:solidFill>
              </a:rPr>
              <a:t>extra investment of greener firms </a:t>
            </a:r>
            <a:r>
              <a:rPr lang="en-US" altLang="zh-TW" sz="2400" dirty="0"/>
              <a:t>(Higher NPV), and the second part is the firm additional investment in order to going green (Increasing Firm value)</a:t>
            </a:r>
            <a:br>
              <a:rPr lang="en-US" altLang="zh-TW" sz="2400" dirty="0"/>
            </a:br>
            <a:endParaRPr lang="en-US" altLang="zh-TW" dirty="0"/>
          </a:p>
          <a:p>
            <a:br>
              <a:rPr lang="en-US" altLang="zh-TW" sz="2400" dirty="0"/>
            </a:br>
            <a:endParaRPr lang="en-US" altLang="zh-TW" sz="2400" dirty="0"/>
          </a:p>
        </p:txBody>
      </p:sp>
      <p:grpSp>
        <p:nvGrpSpPr>
          <p:cNvPr id="4" name="群組 3">
            <a:extLst>
              <a:ext uri="{FF2B5EF4-FFF2-40B4-BE49-F238E27FC236}">
                <a16:creationId xmlns:a16="http://schemas.microsoft.com/office/drawing/2014/main" id="{4E5D8263-9717-40A3-A909-8FB52F8AC437}"/>
              </a:ext>
            </a:extLst>
          </p:cNvPr>
          <p:cNvGrpSpPr/>
          <p:nvPr/>
        </p:nvGrpSpPr>
        <p:grpSpPr>
          <a:xfrm>
            <a:off x="5756986" y="1435467"/>
            <a:ext cx="4296375" cy="382981"/>
            <a:chOff x="5756986" y="2248081"/>
            <a:chExt cx="4296375" cy="382981"/>
          </a:xfrm>
        </p:grpSpPr>
        <p:pic>
          <p:nvPicPr>
            <p:cNvPr id="10" name="圖片 9">
              <a:extLst>
                <a:ext uri="{FF2B5EF4-FFF2-40B4-BE49-F238E27FC236}">
                  <a16:creationId xmlns:a16="http://schemas.microsoft.com/office/drawing/2014/main" id="{79F77E78-185C-4E0B-8B9A-89C86CAF55F0}"/>
                </a:ext>
              </a:extLst>
            </p:cNvPr>
            <p:cNvPicPr>
              <a:picLocks noChangeAspect="1"/>
            </p:cNvPicPr>
            <p:nvPr/>
          </p:nvPicPr>
          <p:blipFill>
            <a:blip r:embed="rId3"/>
            <a:stretch>
              <a:fillRect/>
            </a:stretch>
          </p:blipFill>
          <p:spPr>
            <a:xfrm>
              <a:off x="5756986" y="2248081"/>
              <a:ext cx="4296375" cy="381053"/>
            </a:xfrm>
            <a:prstGeom prst="rect">
              <a:avLst/>
            </a:prstGeom>
          </p:spPr>
        </p:pic>
        <p:sp>
          <p:nvSpPr>
            <p:cNvPr id="3" name="矩形 2">
              <a:extLst>
                <a:ext uri="{FF2B5EF4-FFF2-40B4-BE49-F238E27FC236}">
                  <a16:creationId xmlns:a16="http://schemas.microsoft.com/office/drawing/2014/main" id="{70580D9F-923A-41C8-8630-3DB076A2EAE0}"/>
                </a:ext>
              </a:extLst>
            </p:cNvPr>
            <p:cNvSpPr/>
            <p:nvPr/>
          </p:nvSpPr>
          <p:spPr>
            <a:xfrm>
              <a:off x="6995409" y="2248081"/>
              <a:ext cx="1824500" cy="381053"/>
            </a:xfrm>
            <a:prstGeom prst="rect">
              <a:avLst/>
            </a:prstGeom>
            <a:noFill/>
            <a:ln>
              <a:solidFill>
                <a:srgbClr val="0000FE"/>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61F498A2-77B9-48AC-BC16-CE788AE7B812}"/>
                </a:ext>
              </a:extLst>
            </p:cNvPr>
            <p:cNvSpPr/>
            <p:nvPr/>
          </p:nvSpPr>
          <p:spPr>
            <a:xfrm>
              <a:off x="8965031" y="2250009"/>
              <a:ext cx="1088330" cy="381053"/>
            </a:xfrm>
            <a:prstGeom prst="rect">
              <a:avLst/>
            </a:prstGeom>
            <a:noFill/>
            <a:ln>
              <a:solidFill>
                <a:srgbClr val="01FF0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grpSp>
      <p:pic>
        <p:nvPicPr>
          <p:cNvPr id="9" name="圖片 8">
            <a:extLst>
              <a:ext uri="{FF2B5EF4-FFF2-40B4-BE49-F238E27FC236}">
                <a16:creationId xmlns:a16="http://schemas.microsoft.com/office/drawing/2014/main" id="{B001E129-CFD2-422A-A8C6-F92AC6906E7A}"/>
              </a:ext>
            </a:extLst>
          </p:cNvPr>
          <p:cNvPicPr>
            <a:picLocks noChangeAspect="1"/>
          </p:cNvPicPr>
          <p:nvPr/>
        </p:nvPicPr>
        <p:blipFill>
          <a:blip r:embed="rId4"/>
          <a:stretch>
            <a:fillRect/>
          </a:stretch>
        </p:blipFill>
        <p:spPr>
          <a:xfrm>
            <a:off x="1147664" y="2050400"/>
            <a:ext cx="4478803" cy="3654781"/>
          </a:xfrm>
          <a:prstGeom prst="rect">
            <a:avLst/>
          </a:prstGeom>
        </p:spPr>
      </p:pic>
    </p:spTree>
    <p:extLst>
      <p:ext uri="{BB962C8B-B14F-4D97-AF65-F5344CB8AC3E}">
        <p14:creationId xmlns:p14="http://schemas.microsoft.com/office/powerpoint/2010/main" val="1129063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0B41E7BC-21C4-4D0C-8F9F-A9FC4622C2A6}"/>
              </a:ext>
            </a:extLst>
          </p:cNvPr>
          <p:cNvSpPr txBox="1"/>
          <p:nvPr/>
        </p:nvSpPr>
        <p:spPr>
          <a:xfrm>
            <a:off x="1147664" y="643813"/>
            <a:ext cx="9218645" cy="646331"/>
          </a:xfrm>
          <a:prstGeom prst="rect">
            <a:avLst/>
          </a:prstGeom>
          <a:noFill/>
        </p:spPr>
        <p:txBody>
          <a:bodyPr wrap="square" rtlCol="0">
            <a:spAutoFit/>
          </a:bodyPr>
          <a:lstStyle/>
          <a:p>
            <a:r>
              <a:rPr lang="en-US" altLang="zh-TW" sz="3600" dirty="0"/>
              <a:t>3. Firms become greener (Social Impact)</a:t>
            </a:r>
            <a:endParaRPr lang="zh-TW" altLang="en-US" sz="3600" dirty="0"/>
          </a:p>
        </p:txBody>
      </p:sp>
      <p:sp>
        <p:nvSpPr>
          <p:cNvPr id="6" name="文字方塊 5">
            <a:extLst>
              <a:ext uri="{FF2B5EF4-FFF2-40B4-BE49-F238E27FC236}">
                <a16:creationId xmlns:a16="http://schemas.microsoft.com/office/drawing/2014/main" id="{A5F9A4A4-33D4-48A7-A6DF-FCC7C0829D6B}"/>
              </a:ext>
            </a:extLst>
          </p:cNvPr>
          <p:cNvSpPr txBox="1"/>
          <p:nvPr/>
        </p:nvSpPr>
        <p:spPr>
          <a:xfrm>
            <a:off x="5756986" y="2050400"/>
            <a:ext cx="6292770" cy="2492990"/>
          </a:xfrm>
          <a:prstGeom prst="rect">
            <a:avLst/>
          </a:prstGeom>
          <a:noFill/>
        </p:spPr>
        <p:txBody>
          <a:bodyPr wrap="square" lIns="0" tIns="0" rIns="0" bIns="0" rtlCol="0">
            <a:spAutoFit/>
          </a:bodyPr>
          <a:lstStyle/>
          <a:p>
            <a:r>
              <a:rPr lang="en-US" altLang="zh-TW" sz="2400" dirty="0"/>
              <a:t>Implication:</a:t>
            </a:r>
          </a:p>
          <a:p>
            <a:endParaRPr lang="en-US" altLang="zh-TW" sz="2400" dirty="0"/>
          </a:p>
          <a:p>
            <a:pPr marL="342900" indent="-342900">
              <a:buFont typeface="Arial" panose="020B0604020202020204" pitchFamily="34" charset="0"/>
              <a:buChar char="•"/>
            </a:pPr>
            <a:r>
              <a:rPr lang="en-US" altLang="zh-TW" sz="2400" dirty="0"/>
              <a:t>Social impact brought by firms willingness to become greener is roughly the same</a:t>
            </a:r>
            <a:br>
              <a:rPr lang="en-US" altLang="zh-TW" sz="2400" dirty="0"/>
            </a:br>
            <a:endParaRPr lang="en-US" altLang="zh-TW" dirty="0"/>
          </a:p>
          <a:p>
            <a:br>
              <a:rPr lang="en-US" altLang="zh-TW" sz="2400" dirty="0"/>
            </a:br>
            <a:endParaRPr lang="en-US" altLang="zh-TW" sz="2400" dirty="0"/>
          </a:p>
        </p:txBody>
      </p:sp>
      <p:grpSp>
        <p:nvGrpSpPr>
          <p:cNvPr id="4" name="群組 3">
            <a:extLst>
              <a:ext uri="{FF2B5EF4-FFF2-40B4-BE49-F238E27FC236}">
                <a16:creationId xmlns:a16="http://schemas.microsoft.com/office/drawing/2014/main" id="{4E5D8263-9717-40A3-A909-8FB52F8AC437}"/>
              </a:ext>
            </a:extLst>
          </p:cNvPr>
          <p:cNvGrpSpPr/>
          <p:nvPr/>
        </p:nvGrpSpPr>
        <p:grpSpPr>
          <a:xfrm>
            <a:off x="5756986" y="1435467"/>
            <a:ext cx="4296375" cy="382981"/>
            <a:chOff x="5756986" y="2248081"/>
            <a:chExt cx="4296375" cy="382981"/>
          </a:xfrm>
        </p:grpSpPr>
        <p:pic>
          <p:nvPicPr>
            <p:cNvPr id="10" name="圖片 9">
              <a:extLst>
                <a:ext uri="{FF2B5EF4-FFF2-40B4-BE49-F238E27FC236}">
                  <a16:creationId xmlns:a16="http://schemas.microsoft.com/office/drawing/2014/main" id="{79F77E78-185C-4E0B-8B9A-89C86CAF55F0}"/>
                </a:ext>
              </a:extLst>
            </p:cNvPr>
            <p:cNvPicPr>
              <a:picLocks noChangeAspect="1"/>
            </p:cNvPicPr>
            <p:nvPr/>
          </p:nvPicPr>
          <p:blipFill>
            <a:blip r:embed="rId3"/>
            <a:stretch>
              <a:fillRect/>
            </a:stretch>
          </p:blipFill>
          <p:spPr>
            <a:xfrm>
              <a:off x="5756986" y="2248081"/>
              <a:ext cx="4296375" cy="381053"/>
            </a:xfrm>
            <a:prstGeom prst="rect">
              <a:avLst/>
            </a:prstGeom>
          </p:spPr>
        </p:pic>
        <p:sp>
          <p:nvSpPr>
            <p:cNvPr id="3" name="矩形 2">
              <a:extLst>
                <a:ext uri="{FF2B5EF4-FFF2-40B4-BE49-F238E27FC236}">
                  <a16:creationId xmlns:a16="http://schemas.microsoft.com/office/drawing/2014/main" id="{70580D9F-923A-41C8-8630-3DB076A2EAE0}"/>
                </a:ext>
              </a:extLst>
            </p:cNvPr>
            <p:cNvSpPr/>
            <p:nvPr/>
          </p:nvSpPr>
          <p:spPr>
            <a:xfrm>
              <a:off x="6995409" y="2248081"/>
              <a:ext cx="1824500" cy="381053"/>
            </a:xfrm>
            <a:prstGeom prst="rect">
              <a:avLst/>
            </a:prstGeom>
            <a:noFill/>
            <a:ln>
              <a:solidFill>
                <a:srgbClr val="0000FE"/>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61F498A2-77B9-48AC-BC16-CE788AE7B812}"/>
                </a:ext>
              </a:extLst>
            </p:cNvPr>
            <p:cNvSpPr/>
            <p:nvPr/>
          </p:nvSpPr>
          <p:spPr>
            <a:xfrm>
              <a:off x="8965031" y="2250009"/>
              <a:ext cx="1088330" cy="381053"/>
            </a:xfrm>
            <a:prstGeom prst="rect">
              <a:avLst/>
            </a:prstGeom>
            <a:noFill/>
            <a:ln>
              <a:solidFill>
                <a:srgbClr val="01FF0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grpSp>
      <p:pic>
        <p:nvPicPr>
          <p:cNvPr id="15" name="圖片 14">
            <a:extLst>
              <a:ext uri="{FF2B5EF4-FFF2-40B4-BE49-F238E27FC236}">
                <a16:creationId xmlns:a16="http://schemas.microsoft.com/office/drawing/2014/main" id="{74DFAC15-7B4D-40BC-BE63-C79A953DF7D5}"/>
              </a:ext>
            </a:extLst>
          </p:cNvPr>
          <p:cNvPicPr>
            <a:picLocks noChangeAspect="1"/>
          </p:cNvPicPr>
          <p:nvPr/>
        </p:nvPicPr>
        <p:blipFill>
          <a:blip r:embed="rId4"/>
          <a:stretch>
            <a:fillRect/>
          </a:stretch>
        </p:blipFill>
        <p:spPr>
          <a:xfrm>
            <a:off x="993890" y="2050400"/>
            <a:ext cx="4555866" cy="3600987"/>
          </a:xfrm>
          <a:prstGeom prst="rect">
            <a:avLst/>
          </a:prstGeom>
        </p:spPr>
      </p:pic>
    </p:spTree>
    <p:extLst>
      <p:ext uri="{BB962C8B-B14F-4D97-AF65-F5344CB8AC3E}">
        <p14:creationId xmlns:p14="http://schemas.microsoft.com/office/powerpoint/2010/main" val="4221093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0B41E7BC-21C4-4D0C-8F9F-A9FC4622C2A6}"/>
              </a:ext>
            </a:extLst>
          </p:cNvPr>
          <p:cNvSpPr txBox="1"/>
          <p:nvPr/>
        </p:nvSpPr>
        <p:spPr>
          <a:xfrm>
            <a:off x="1147664" y="643813"/>
            <a:ext cx="9218645" cy="646331"/>
          </a:xfrm>
          <a:prstGeom prst="rect">
            <a:avLst/>
          </a:prstGeom>
          <a:noFill/>
        </p:spPr>
        <p:txBody>
          <a:bodyPr wrap="square" rtlCol="0">
            <a:spAutoFit/>
          </a:bodyPr>
          <a:lstStyle/>
          <a:p>
            <a:r>
              <a:rPr lang="en-US" altLang="zh-TW" sz="3600" dirty="0"/>
              <a:t>3. Firms become greener (Social Impact)</a:t>
            </a:r>
            <a:endParaRPr lang="zh-TW" altLang="en-US" sz="3600" dirty="0"/>
          </a:p>
        </p:txBody>
      </p:sp>
      <p:sp>
        <p:nvSpPr>
          <p:cNvPr id="6" name="文字方塊 5">
            <a:extLst>
              <a:ext uri="{FF2B5EF4-FFF2-40B4-BE49-F238E27FC236}">
                <a16:creationId xmlns:a16="http://schemas.microsoft.com/office/drawing/2014/main" id="{A5F9A4A4-33D4-48A7-A6DF-FCC7C0829D6B}"/>
              </a:ext>
            </a:extLst>
          </p:cNvPr>
          <p:cNvSpPr txBox="1"/>
          <p:nvPr/>
        </p:nvSpPr>
        <p:spPr>
          <a:xfrm>
            <a:off x="5756986" y="2050400"/>
            <a:ext cx="6292770" cy="3970318"/>
          </a:xfrm>
          <a:prstGeom prst="rect">
            <a:avLst/>
          </a:prstGeom>
          <a:noFill/>
        </p:spPr>
        <p:txBody>
          <a:bodyPr wrap="square" lIns="0" tIns="0" rIns="0" bIns="0" rtlCol="0">
            <a:spAutoFit/>
          </a:bodyPr>
          <a:lstStyle/>
          <a:p>
            <a:r>
              <a:rPr lang="en-US" altLang="zh-TW" sz="2400" dirty="0"/>
              <a:t>Implication:</a:t>
            </a:r>
          </a:p>
          <a:p>
            <a:endParaRPr lang="en-US" altLang="zh-TW" sz="2400" dirty="0"/>
          </a:p>
          <a:p>
            <a:pPr marL="342900" indent="-342900">
              <a:buFont typeface="Arial" panose="020B0604020202020204" pitchFamily="34" charset="0"/>
              <a:buChar char="•"/>
            </a:pPr>
            <a:r>
              <a:rPr lang="en-US" altLang="zh-TW" sz="2400" dirty="0"/>
              <a:t>tilting investment toward green firms, is zero for an ESG-neutral firm, but it is large for very green or very brown firms, which experience the largest shifts in investment (bottom blue region) </a:t>
            </a:r>
            <a:br>
              <a:rPr lang="en-US" altLang="zh-TW" sz="2400" dirty="0"/>
            </a:br>
            <a:br>
              <a:rPr lang="en-US" altLang="zh-TW" sz="2400" dirty="0"/>
            </a:br>
            <a:endParaRPr lang="en-US" altLang="zh-TW" dirty="0"/>
          </a:p>
          <a:p>
            <a:br>
              <a:rPr lang="en-US" altLang="zh-TW" sz="2400" dirty="0"/>
            </a:br>
            <a:endParaRPr lang="en-US" altLang="zh-TW" sz="2400" dirty="0"/>
          </a:p>
        </p:txBody>
      </p:sp>
      <p:pic>
        <p:nvPicPr>
          <p:cNvPr id="10" name="圖片 9">
            <a:extLst>
              <a:ext uri="{FF2B5EF4-FFF2-40B4-BE49-F238E27FC236}">
                <a16:creationId xmlns:a16="http://schemas.microsoft.com/office/drawing/2014/main" id="{79F77E78-185C-4E0B-8B9A-89C86CAF55F0}"/>
              </a:ext>
            </a:extLst>
          </p:cNvPr>
          <p:cNvPicPr>
            <a:picLocks noChangeAspect="1"/>
          </p:cNvPicPr>
          <p:nvPr/>
        </p:nvPicPr>
        <p:blipFill>
          <a:blip r:embed="rId3"/>
          <a:stretch>
            <a:fillRect/>
          </a:stretch>
        </p:blipFill>
        <p:spPr>
          <a:xfrm>
            <a:off x="5756986" y="1435467"/>
            <a:ext cx="4296375" cy="381053"/>
          </a:xfrm>
          <a:prstGeom prst="rect">
            <a:avLst/>
          </a:prstGeom>
        </p:spPr>
      </p:pic>
      <p:sp>
        <p:nvSpPr>
          <p:cNvPr id="3" name="矩形 2">
            <a:extLst>
              <a:ext uri="{FF2B5EF4-FFF2-40B4-BE49-F238E27FC236}">
                <a16:creationId xmlns:a16="http://schemas.microsoft.com/office/drawing/2014/main" id="{70580D9F-923A-41C8-8630-3DB076A2EAE0}"/>
              </a:ext>
            </a:extLst>
          </p:cNvPr>
          <p:cNvSpPr/>
          <p:nvPr/>
        </p:nvSpPr>
        <p:spPr>
          <a:xfrm>
            <a:off x="6995409" y="1435467"/>
            <a:ext cx="1824500" cy="381053"/>
          </a:xfrm>
          <a:prstGeom prst="rect">
            <a:avLst/>
          </a:prstGeom>
          <a:noFill/>
          <a:ln>
            <a:solidFill>
              <a:srgbClr val="0000FE"/>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pic>
        <p:nvPicPr>
          <p:cNvPr id="7" name="圖片 6">
            <a:extLst>
              <a:ext uri="{FF2B5EF4-FFF2-40B4-BE49-F238E27FC236}">
                <a16:creationId xmlns:a16="http://schemas.microsoft.com/office/drawing/2014/main" id="{AD5FCF7E-814C-4F2C-8D68-F52DC1AEB416}"/>
              </a:ext>
            </a:extLst>
          </p:cNvPr>
          <p:cNvPicPr>
            <a:picLocks noChangeAspect="1"/>
          </p:cNvPicPr>
          <p:nvPr/>
        </p:nvPicPr>
        <p:blipFill>
          <a:blip r:embed="rId4"/>
          <a:stretch>
            <a:fillRect/>
          </a:stretch>
        </p:blipFill>
        <p:spPr>
          <a:xfrm>
            <a:off x="1147664" y="1816520"/>
            <a:ext cx="4291402" cy="3461100"/>
          </a:xfrm>
          <a:prstGeom prst="rect">
            <a:avLst/>
          </a:prstGeom>
        </p:spPr>
      </p:pic>
    </p:spTree>
    <p:extLst>
      <p:ext uri="{BB962C8B-B14F-4D97-AF65-F5344CB8AC3E}">
        <p14:creationId xmlns:p14="http://schemas.microsoft.com/office/powerpoint/2010/main" val="1925046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0B41E7BC-21C4-4D0C-8F9F-A9FC4622C2A6}"/>
              </a:ext>
            </a:extLst>
          </p:cNvPr>
          <p:cNvSpPr txBox="1"/>
          <p:nvPr/>
        </p:nvSpPr>
        <p:spPr>
          <a:xfrm>
            <a:off x="1147664" y="643813"/>
            <a:ext cx="9218645" cy="646331"/>
          </a:xfrm>
          <a:prstGeom prst="rect">
            <a:avLst/>
          </a:prstGeom>
          <a:noFill/>
        </p:spPr>
        <p:txBody>
          <a:bodyPr wrap="square" rtlCol="0">
            <a:spAutoFit/>
          </a:bodyPr>
          <a:lstStyle/>
          <a:p>
            <a:r>
              <a:rPr lang="en-US" altLang="zh-TW" sz="3600" dirty="0"/>
              <a:t>3. Firms become greener (Social Impact)</a:t>
            </a:r>
            <a:endParaRPr lang="zh-TW" altLang="en-US" sz="3600" dirty="0"/>
          </a:p>
        </p:txBody>
      </p:sp>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A5F9A4A4-33D4-48A7-A6DF-FCC7C0829D6B}"/>
                  </a:ext>
                </a:extLst>
              </p:cNvPr>
              <p:cNvSpPr txBox="1"/>
              <p:nvPr/>
            </p:nvSpPr>
            <p:spPr>
              <a:xfrm>
                <a:off x="5756986" y="2050400"/>
                <a:ext cx="6292770" cy="4339650"/>
              </a:xfrm>
              <a:prstGeom prst="rect">
                <a:avLst/>
              </a:prstGeom>
              <a:noFill/>
            </p:spPr>
            <p:txBody>
              <a:bodyPr wrap="square" lIns="0" tIns="0" rIns="0" bIns="0" rtlCol="0">
                <a:spAutoFit/>
              </a:bodyPr>
              <a:lstStyle/>
              <a:p>
                <a:r>
                  <a:rPr lang="en-US" altLang="zh-TW" sz="2400" dirty="0"/>
                  <a:t>Implication:</a:t>
                </a:r>
              </a:p>
              <a:p>
                <a:endParaRPr lang="en-US" altLang="zh-TW" sz="2400" dirty="0"/>
              </a:p>
              <a:p>
                <a:pPr marL="342900" indent="-342900">
                  <a:buFont typeface="Arial" panose="020B0604020202020204" pitchFamily="34" charset="0"/>
                  <a:buChar char="•"/>
                </a:pPr>
                <a:r>
                  <a:rPr lang="en-US" altLang="zh-TW" sz="2400" dirty="0"/>
                  <a:t>A </a:t>
                </a:r>
                <a:r>
                  <a:rPr lang="en-US" altLang="zh-TW" sz="2400" dirty="0">
                    <a:solidFill>
                      <a:srgbClr val="FF0000"/>
                    </a:solidFill>
                  </a:rPr>
                  <a:t>larger dispersion </a:t>
                </a:r>
                <a:r>
                  <a:rPr lang="en-US" altLang="zh-TW" sz="2400" dirty="0"/>
                  <a:t>(</a:t>
                </a:r>
                <a14:m>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𝑔</m:t>
                        </m:r>
                      </m:e>
                      <m:sub>
                        <m:r>
                          <a:rPr lang="en-US" altLang="zh-TW" sz="2400" b="0" i="1" smtClean="0">
                            <a:latin typeface="Cambria Math" panose="02040503050406030204" pitchFamily="18" charset="0"/>
                          </a:rPr>
                          <m:t>0,</m:t>
                        </m:r>
                        <m:r>
                          <a:rPr lang="en-US" altLang="zh-TW" sz="2400" b="0" i="1" smtClean="0">
                            <a:latin typeface="Cambria Math" panose="02040503050406030204" pitchFamily="18" charset="0"/>
                          </a:rPr>
                          <m:t>𝑛</m:t>
                        </m:r>
                      </m:sub>
                    </m:sSub>
                    <m:r>
                      <a:rPr lang="en-US" altLang="zh-TW" sz="240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0</m:t>
                    </m:r>
                  </m:oMath>
                </a14:m>
                <a:r>
                  <a:rPr lang="en-US" altLang="zh-TW" sz="2400" dirty="0"/>
                  <a:t>) deepens</a:t>
                </a:r>
                <a:r>
                  <a:rPr lang="zh-TW" altLang="en-US" sz="2400" dirty="0"/>
                  <a:t> </a:t>
                </a:r>
                <a:r>
                  <a:rPr lang="en-US" altLang="zh-TW" sz="2400" dirty="0"/>
                  <a:t>the </a:t>
                </a:r>
                <a:r>
                  <a:rPr lang="en-US" altLang="zh-TW" sz="2400" dirty="0">
                    <a:solidFill>
                      <a:srgbClr val="FF0000"/>
                    </a:solidFill>
                  </a:rPr>
                  <a:t>cost-of capital differentials </a:t>
                </a:r>
                <a:r>
                  <a:rPr lang="en-US" altLang="zh-TW" sz="2400" dirty="0"/>
                  <a:t>between green and brown</a:t>
                </a:r>
                <a:r>
                  <a:rPr lang="zh-TW" altLang="en-US" sz="2400" dirty="0"/>
                  <a:t> </a:t>
                </a:r>
                <a:r>
                  <a:rPr lang="en-US" altLang="zh-TW" sz="2400" dirty="0"/>
                  <a:t>firms, leading to larger investment differentials. With </a:t>
                </a:r>
                <a:r>
                  <a:rPr lang="en-US" altLang="zh-TW" sz="2400" dirty="0">
                    <a:solidFill>
                      <a:srgbClr val="FF0000"/>
                    </a:solidFill>
                  </a:rPr>
                  <a:t>green</a:t>
                </a:r>
                <a:r>
                  <a:rPr lang="zh-TW" altLang="en-US" sz="2400" dirty="0">
                    <a:solidFill>
                      <a:srgbClr val="FF0000"/>
                    </a:solidFill>
                  </a:rPr>
                  <a:t> </a:t>
                </a:r>
                <a:r>
                  <a:rPr lang="en-US" altLang="zh-TW" sz="2400" dirty="0">
                    <a:solidFill>
                      <a:srgbClr val="FF0000"/>
                    </a:solidFill>
                  </a:rPr>
                  <a:t>firms investing more and brown firms investing less</a:t>
                </a:r>
                <a:r>
                  <a:rPr lang="en-US" altLang="zh-TW" sz="2400" dirty="0"/>
                  <a:t>, aggregate social impact increases.</a:t>
                </a:r>
              </a:p>
              <a:p>
                <a:br>
                  <a:rPr lang="en-US" altLang="zh-TW" sz="2400" dirty="0"/>
                </a:br>
                <a:endParaRPr lang="en-US" altLang="zh-TW" dirty="0"/>
              </a:p>
              <a:p>
                <a:br>
                  <a:rPr lang="en-US" altLang="zh-TW" sz="2400" dirty="0"/>
                </a:br>
                <a:endParaRPr lang="en-US" altLang="zh-TW" sz="2400" dirty="0"/>
              </a:p>
            </p:txBody>
          </p:sp>
        </mc:Choice>
        <mc:Fallback xmlns="">
          <p:sp>
            <p:nvSpPr>
              <p:cNvPr id="6" name="文字方塊 5">
                <a:extLst>
                  <a:ext uri="{FF2B5EF4-FFF2-40B4-BE49-F238E27FC236}">
                    <a16:creationId xmlns:a16="http://schemas.microsoft.com/office/drawing/2014/main" id="{A5F9A4A4-33D4-48A7-A6DF-FCC7C0829D6B}"/>
                  </a:ext>
                </a:extLst>
              </p:cNvPr>
              <p:cNvSpPr txBox="1">
                <a:spLocks noRot="1" noChangeAspect="1" noMove="1" noResize="1" noEditPoints="1" noAdjustHandles="1" noChangeArrowheads="1" noChangeShapeType="1" noTextEdit="1"/>
              </p:cNvSpPr>
              <p:nvPr/>
            </p:nvSpPr>
            <p:spPr>
              <a:xfrm>
                <a:off x="5756986" y="2050400"/>
                <a:ext cx="6292770" cy="4339650"/>
              </a:xfrm>
              <a:prstGeom prst="rect">
                <a:avLst/>
              </a:prstGeom>
              <a:blipFill>
                <a:blip r:embed="rId3"/>
                <a:stretch>
                  <a:fillRect l="-2904" t="-1966" r="-1742"/>
                </a:stretch>
              </a:blipFill>
            </p:spPr>
            <p:txBody>
              <a:bodyPr/>
              <a:lstStyle/>
              <a:p>
                <a:r>
                  <a:rPr lang="zh-TW" altLang="en-US">
                    <a:noFill/>
                  </a:rPr>
                  <a:t> </a:t>
                </a:r>
              </a:p>
            </p:txBody>
          </p:sp>
        </mc:Fallback>
      </mc:AlternateContent>
      <p:grpSp>
        <p:nvGrpSpPr>
          <p:cNvPr id="4" name="群組 3">
            <a:extLst>
              <a:ext uri="{FF2B5EF4-FFF2-40B4-BE49-F238E27FC236}">
                <a16:creationId xmlns:a16="http://schemas.microsoft.com/office/drawing/2014/main" id="{4E5D8263-9717-40A3-A909-8FB52F8AC437}"/>
              </a:ext>
            </a:extLst>
          </p:cNvPr>
          <p:cNvGrpSpPr/>
          <p:nvPr/>
        </p:nvGrpSpPr>
        <p:grpSpPr>
          <a:xfrm>
            <a:off x="5756986" y="1435467"/>
            <a:ext cx="4296375" cy="382981"/>
            <a:chOff x="5756986" y="2248081"/>
            <a:chExt cx="4296375" cy="382981"/>
          </a:xfrm>
        </p:grpSpPr>
        <p:pic>
          <p:nvPicPr>
            <p:cNvPr id="10" name="圖片 9">
              <a:extLst>
                <a:ext uri="{FF2B5EF4-FFF2-40B4-BE49-F238E27FC236}">
                  <a16:creationId xmlns:a16="http://schemas.microsoft.com/office/drawing/2014/main" id="{79F77E78-185C-4E0B-8B9A-89C86CAF55F0}"/>
                </a:ext>
              </a:extLst>
            </p:cNvPr>
            <p:cNvPicPr>
              <a:picLocks noChangeAspect="1"/>
            </p:cNvPicPr>
            <p:nvPr/>
          </p:nvPicPr>
          <p:blipFill>
            <a:blip r:embed="rId4"/>
            <a:stretch>
              <a:fillRect/>
            </a:stretch>
          </p:blipFill>
          <p:spPr>
            <a:xfrm>
              <a:off x="5756986" y="2248081"/>
              <a:ext cx="4296375" cy="381053"/>
            </a:xfrm>
            <a:prstGeom prst="rect">
              <a:avLst/>
            </a:prstGeom>
          </p:spPr>
        </p:pic>
        <p:sp>
          <p:nvSpPr>
            <p:cNvPr id="3" name="矩形 2">
              <a:extLst>
                <a:ext uri="{FF2B5EF4-FFF2-40B4-BE49-F238E27FC236}">
                  <a16:creationId xmlns:a16="http://schemas.microsoft.com/office/drawing/2014/main" id="{70580D9F-923A-41C8-8630-3DB076A2EAE0}"/>
                </a:ext>
              </a:extLst>
            </p:cNvPr>
            <p:cNvSpPr/>
            <p:nvPr/>
          </p:nvSpPr>
          <p:spPr>
            <a:xfrm>
              <a:off x="6995409" y="2248081"/>
              <a:ext cx="1824500" cy="381053"/>
            </a:xfrm>
            <a:prstGeom prst="rect">
              <a:avLst/>
            </a:prstGeom>
            <a:noFill/>
            <a:ln>
              <a:solidFill>
                <a:srgbClr val="0000FE"/>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61F498A2-77B9-48AC-BC16-CE788AE7B812}"/>
                </a:ext>
              </a:extLst>
            </p:cNvPr>
            <p:cNvSpPr/>
            <p:nvPr/>
          </p:nvSpPr>
          <p:spPr>
            <a:xfrm>
              <a:off x="8965031" y="2250009"/>
              <a:ext cx="1088330" cy="381053"/>
            </a:xfrm>
            <a:prstGeom prst="rect">
              <a:avLst/>
            </a:prstGeom>
            <a:noFill/>
            <a:ln>
              <a:solidFill>
                <a:srgbClr val="01FF0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grpSp>
      <p:pic>
        <p:nvPicPr>
          <p:cNvPr id="12" name="圖片 11">
            <a:extLst>
              <a:ext uri="{FF2B5EF4-FFF2-40B4-BE49-F238E27FC236}">
                <a16:creationId xmlns:a16="http://schemas.microsoft.com/office/drawing/2014/main" id="{4D8E89E3-CBF2-4AA7-9772-493B1BA71016}"/>
              </a:ext>
            </a:extLst>
          </p:cNvPr>
          <p:cNvPicPr>
            <a:picLocks noChangeAspect="1"/>
          </p:cNvPicPr>
          <p:nvPr/>
        </p:nvPicPr>
        <p:blipFill>
          <a:blip r:embed="rId5"/>
          <a:stretch>
            <a:fillRect/>
          </a:stretch>
        </p:blipFill>
        <p:spPr>
          <a:xfrm>
            <a:off x="1064493" y="1625993"/>
            <a:ext cx="4324954" cy="3705742"/>
          </a:xfrm>
          <a:prstGeom prst="rect">
            <a:avLst/>
          </a:prstGeom>
        </p:spPr>
      </p:pic>
    </p:spTree>
    <p:extLst>
      <p:ext uri="{BB962C8B-B14F-4D97-AF65-F5344CB8AC3E}">
        <p14:creationId xmlns:p14="http://schemas.microsoft.com/office/powerpoint/2010/main" val="4249396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0B41E7BC-21C4-4D0C-8F9F-A9FC4622C2A6}"/>
              </a:ext>
            </a:extLst>
          </p:cNvPr>
          <p:cNvSpPr txBox="1"/>
          <p:nvPr/>
        </p:nvSpPr>
        <p:spPr>
          <a:xfrm>
            <a:off x="1147664" y="643813"/>
            <a:ext cx="9218645" cy="646331"/>
          </a:xfrm>
          <a:prstGeom prst="rect">
            <a:avLst/>
          </a:prstGeom>
          <a:noFill/>
        </p:spPr>
        <p:txBody>
          <a:bodyPr wrap="square" rtlCol="0">
            <a:spAutoFit/>
          </a:bodyPr>
          <a:lstStyle/>
          <a:p>
            <a:r>
              <a:rPr lang="en-US" altLang="zh-TW" sz="3600" dirty="0"/>
              <a:t>3. Firms become greener</a:t>
            </a:r>
            <a:endParaRPr lang="zh-TW" altLang="en-US" sz="3600" dirty="0"/>
          </a:p>
        </p:txBody>
      </p:sp>
      <p:sp>
        <p:nvSpPr>
          <p:cNvPr id="6" name="文字方塊 5">
            <a:extLst>
              <a:ext uri="{FF2B5EF4-FFF2-40B4-BE49-F238E27FC236}">
                <a16:creationId xmlns:a16="http://schemas.microsoft.com/office/drawing/2014/main" id="{A5F9A4A4-33D4-48A7-A6DF-FCC7C0829D6B}"/>
              </a:ext>
            </a:extLst>
          </p:cNvPr>
          <p:cNvSpPr txBox="1"/>
          <p:nvPr/>
        </p:nvSpPr>
        <p:spPr>
          <a:xfrm>
            <a:off x="5756986" y="2629134"/>
            <a:ext cx="6292770" cy="2123658"/>
          </a:xfrm>
          <a:prstGeom prst="rect">
            <a:avLst/>
          </a:prstGeom>
          <a:noFill/>
        </p:spPr>
        <p:txBody>
          <a:bodyPr wrap="square" lIns="0" tIns="0" rIns="0" bIns="0" rtlCol="0">
            <a:spAutoFit/>
          </a:bodyPr>
          <a:lstStyle/>
          <a:p>
            <a:r>
              <a:rPr lang="en-US" altLang="zh-TW" sz="2400" dirty="0"/>
              <a:t>Implication:</a:t>
            </a:r>
          </a:p>
          <a:p>
            <a:endParaRPr lang="en-US" altLang="zh-TW" sz="2400" dirty="0"/>
          </a:p>
          <a:p>
            <a:r>
              <a:rPr lang="en-US" altLang="zh-TW" sz="2400" dirty="0"/>
              <a:t>Social impact increases as ESG taste increases </a:t>
            </a:r>
            <a:br>
              <a:rPr lang="en-US" altLang="zh-TW" sz="2400" dirty="0"/>
            </a:br>
            <a:endParaRPr lang="en-US" altLang="zh-TW" dirty="0"/>
          </a:p>
          <a:p>
            <a:br>
              <a:rPr lang="en-US" altLang="zh-TW" sz="2400" dirty="0"/>
            </a:br>
            <a:endParaRPr lang="en-US" altLang="zh-TW" sz="2400" dirty="0"/>
          </a:p>
        </p:txBody>
      </p:sp>
      <p:pic>
        <p:nvPicPr>
          <p:cNvPr id="4" name="圖片 3">
            <a:extLst>
              <a:ext uri="{FF2B5EF4-FFF2-40B4-BE49-F238E27FC236}">
                <a16:creationId xmlns:a16="http://schemas.microsoft.com/office/drawing/2014/main" id="{9F24ED52-C881-42B2-9C2D-A7B74B6827D4}"/>
              </a:ext>
            </a:extLst>
          </p:cNvPr>
          <p:cNvPicPr>
            <a:picLocks noChangeAspect="1"/>
          </p:cNvPicPr>
          <p:nvPr/>
        </p:nvPicPr>
        <p:blipFill>
          <a:blip r:embed="rId3"/>
          <a:stretch>
            <a:fillRect/>
          </a:stretch>
        </p:blipFill>
        <p:spPr>
          <a:xfrm>
            <a:off x="1451728" y="1290144"/>
            <a:ext cx="3018751" cy="5342649"/>
          </a:xfrm>
          <a:prstGeom prst="rect">
            <a:avLst/>
          </a:prstGeom>
        </p:spPr>
      </p:pic>
    </p:spTree>
    <p:extLst>
      <p:ext uri="{BB962C8B-B14F-4D97-AF65-F5344CB8AC3E}">
        <p14:creationId xmlns:p14="http://schemas.microsoft.com/office/powerpoint/2010/main" val="3502529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0B41E7BC-21C4-4D0C-8F9F-A9FC4622C2A6}"/>
              </a:ext>
            </a:extLst>
          </p:cNvPr>
          <p:cNvSpPr txBox="1"/>
          <p:nvPr/>
        </p:nvSpPr>
        <p:spPr>
          <a:xfrm>
            <a:off x="1147664" y="643813"/>
            <a:ext cx="9218645" cy="646331"/>
          </a:xfrm>
          <a:prstGeom prst="rect">
            <a:avLst/>
          </a:prstGeom>
          <a:noFill/>
        </p:spPr>
        <p:txBody>
          <a:bodyPr wrap="square" rtlCol="0">
            <a:spAutoFit/>
          </a:bodyPr>
          <a:lstStyle/>
          <a:p>
            <a:r>
              <a:rPr lang="en-US" altLang="zh-TW" sz="3600" dirty="0"/>
              <a:t>1. ESG </a:t>
            </a:r>
            <a:r>
              <a:rPr lang="en-US" altLang="zh-TW" sz="3600" dirty="0" err="1"/>
              <a:t>v.s</a:t>
            </a:r>
            <a:r>
              <a:rPr lang="en-US" altLang="zh-TW" sz="3600" dirty="0"/>
              <a:t> non-ESG expected portfolio return </a:t>
            </a:r>
            <a:endParaRPr lang="zh-TW" altLang="en-US" sz="3600" dirty="0"/>
          </a:p>
        </p:txBody>
      </p:sp>
      <p:pic>
        <p:nvPicPr>
          <p:cNvPr id="4" name="圖片 3">
            <a:extLst>
              <a:ext uri="{FF2B5EF4-FFF2-40B4-BE49-F238E27FC236}">
                <a16:creationId xmlns:a16="http://schemas.microsoft.com/office/drawing/2014/main" id="{8F448402-74AC-4BFB-8D11-FC5F2D6BF69E}"/>
              </a:ext>
            </a:extLst>
          </p:cNvPr>
          <p:cNvPicPr>
            <a:picLocks noChangeAspect="1"/>
          </p:cNvPicPr>
          <p:nvPr/>
        </p:nvPicPr>
        <p:blipFill>
          <a:blip r:embed="rId3"/>
          <a:stretch>
            <a:fillRect/>
          </a:stretch>
        </p:blipFill>
        <p:spPr>
          <a:xfrm>
            <a:off x="1147664" y="1490403"/>
            <a:ext cx="5374467" cy="4723784"/>
          </a:xfrm>
          <a:prstGeom prst="rect">
            <a:avLst/>
          </a:prstGeom>
        </p:spPr>
      </p:pic>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A5F9A4A4-33D4-48A7-A6DF-FCC7C0829D6B}"/>
                  </a:ext>
                </a:extLst>
              </p:cNvPr>
              <p:cNvSpPr txBox="1"/>
              <p:nvPr/>
            </p:nvSpPr>
            <p:spPr>
              <a:xfrm>
                <a:off x="6582748" y="1861458"/>
                <a:ext cx="4828592" cy="1846659"/>
              </a:xfrm>
              <a:prstGeom prst="rect">
                <a:avLst/>
              </a:prstGeom>
              <a:noFill/>
            </p:spPr>
            <p:txBody>
              <a:bodyPr wrap="square" lIns="0" tIns="0" rIns="0" bIns="0" rtlCol="0">
                <a:spAutoFit/>
              </a:bodyPr>
              <a:lstStyle/>
              <a:p>
                <a14:m>
                  <m:oMath xmlns:m="http://schemas.openxmlformats.org/officeDocument/2006/math">
                    <m:r>
                      <a:rPr lang="en-US" altLang="zh-TW" sz="240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 :</m:t>
                    </m:r>
                  </m:oMath>
                </a14:m>
                <a:r>
                  <a:rPr lang="en-US" altLang="zh-TW" sz="2400" i="1" dirty="0">
                    <a:latin typeface="Cambria Math" panose="02040503050406030204" pitchFamily="18" charset="0"/>
                  </a:rPr>
                  <a:t> </a:t>
                </a:r>
                <a:r>
                  <a:rPr lang="en-US" altLang="zh-TW" sz="2400" dirty="0"/>
                  <a:t>Maximum rate of return that ESG</a:t>
                </a:r>
              </a:p>
              <a:p>
                <a:r>
                  <a:rPr lang="en-US" altLang="zh-TW" sz="2400" dirty="0"/>
                  <a:t>Investor willing to sacrifice </a:t>
                </a:r>
              </a:p>
              <a:p>
                <a:endParaRPr lang="en-US" altLang="zh-TW" sz="2400" i="1" dirty="0">
                  <a:latin typeface="Cambria Math" panose="02040503050406030204" pitchFamily="18" charset="0"/>
                </a:endParaRPr>
              </a:p>
              <a:p>
                <a14:m>
                  <m:oMath xmlns:m="http://schemas.openxmlformats.org/officeDocument/2006/math">
                    <m:r>
                      <a:rPr lang="zh-TW" altLang="en-US" sz="2400" i="1" smtClean="0">
                        <a:latin typeface="Cambria Math" panose="02040503050406030204" pitchFamily="18" charset="0"/>
                      </a:rPr>
                      <m:t>𝜆</m:t>
                    </m:r>
                    <m:r>
                      <a:rPr lang="en-US" altLang="zh-TW" sz="2400" b="0" i="1" smtClean="0">
                        <a:latin typeface="Cambria Math" panose="02040503050406030204" pitchFamily="18" charset="0"/>
                      </a:rPr>
                      <m:t>:</m:t>
                    </m:r>
                    <m:r>
                      <a:rPr lang="zh-TW" altLang="en-US" sz="2400" i="1">
                        <a:latin typeface="Cambria Math" panose="02040503050406030204" pitchFamily="18" charset="0"/>
                      </a:rPr>
                      <m:t> </m:t>
                    </m:r>
                  </m:oMath>
                </a14:m>
                <a:r>
                  <a:rPr lang="en-US" altLang="zh-TW" sz="2400" dirty="0"/>
                  <a:t>Fraction of total wealth belonging to ESG investors</a:t>
                </a:r>
              </a:p>
            </p:txBody>
          </p:sp>
        </mc:Choice>
        <mc:Fallback xmlns="">
          <p:sp>
            <p:nvSpPr>
              <p:cNvPr id="6" name="文字方塊 5">
                <a:extLst>
                  <a:ext uri="{FF2B5EF4-FFF2-40B4-BE49-F238E27FC236}">
                    <a16:creationId xmlns:a16="http://schemas.microsoft.com/office/drawing/2014/main" id="{A5F9A4A4-33D4-48A7-A6DF-FCC7C0829D6B}"/>
                  </a:ext>
                </a:extLst>
              </p:cNvPr>
              <p:cNvSpPr txBox="1">
                <a:spLocks noRot="1" noChangeAspect="1" noMove="1" noResize="1" noEditPoints="1" noAdjustHandles="1" noChangeArrowheads="1" noChangeShapeType="1" noTextEdit="1"/>
              </p:cNvSpPr>
              <p:nvPr/>
            </p:nvSpPr>
            <p:spPr>
              <a:xfrm>
                <a:off x="6582748" y="1861458"/>
                <a:ext cx="4828592" cy="1846659"/>
              </a:xfrm>
              <a:prstGeom prst="rect">
                <a:avLst/>
              </a:prstGeom>
              <a:blipFill>
                <a:blip r:embed="rId4"/>
                <a:stretch>
                  <a:fillRect l="-3914" t="-4620" b="-9571"/>
                </a:stretch>
              </a:blipFill>
            </p:spPr>
            <p:txBody>
              <a:bodyPr/>
              <a:lstStyle/>
              <a:p>
                <a:r>
                  <a:rPr lang="zh-TW" altLang="en-US">
                    <a:noFill/>
                  </a:rPr>
                  <a:t> </a:t>
                </a:r>
              </a:p>
            </p:txBody>
          </p:sp>
        </mc:Fallback>
      </mc:AlternateContent>
      <p:pic>
        <p:nvPicPr>
          <p:cNvPr id="8" name="圖片 7">
            <a:extLst>
              <a:ext uri="{FF2B5EF4-FFF2-40B4-BE49-F238E27FC236}">
                <a16:creationId xmlns:a16="http://schemas.microsoft.com/office/drawing/2014/main" id="{E775427F-CB5A-4D65-A13B-5CDA7CFC4E88}"/>
              </a:ext>
            </a:extLst>
          </p:cNvPr>
          <p:cNvPicPr>
            <a:picLocks noChangeAspect="1"/>
          </p:cNvPicPr>
          <p:nvPr/>
        </p:nvPicPr>
        <p:blipFill>
          <a:blip r:embed="rId5"/>
          <a:stretch>
            <a:fillRect/>
          </a:stretch>
        </p:blipFill>
        <p:spPr>
          <a:xfrm>
            <a:off x="6582748" y="4279431"/>
            <a:ext cx="2629267" cy="495369"/>
          </a:xfrm>
          <a:prstGeom prst="rect">
            <a:avLst/>
          </a:prstGeom>
        </p:spPr>
      </p:pic>
    </p:spTree>
    <p:extLst>
      <p:ext uri="{BB962C8B-B14F-4D97-AF65-F5344CB8AC3E}">
        <p14:creationId xmlns:p14="http://schemas.microsoft.com/office/powerpoint/2010/main" val="2882789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0B41E7BC-21C4-4D0C-8F9F-A9FC4622C2A6}"/>
              </a:ext>
            </a:extLst>
          </p:cNvPr>
          <p:cNvSpPr txBox="1"/>
          <p:nvPr/>
        </p:nvSpPr>
        <p:spPr>
          <a:xfrm>
            <a:off x="1147664" y="643813"/>
            <a:ext cx="9218645" cy="646331"/>
          </a:xfrm>
          <a:prstGeom prst="rect">
            <a:avLst/>
          </a:prstGeom>
          <a:noFill/>
        </p:spPr>
        <p:txBody>
          <a:bodyPr wrap="square" rtlCol="0">
            <a:spAutoFit/>
          </a:bodyPr>
          <a:lstStyle/>
          <a:p>
            <a:r>
              <a:rPr lang="en-US" altLang="zh-TW" sz="3600" dirty="0"/>
              <a:t>1. ESG </a:t>
            </a:r>
            <a:r>
              <a:rPr lang="en-US" altLang="zh-TW" sz="3600" dirty="0" err="1"/>
              <a:t>v.s</a:t>
            </a:r>
            <a:r>
              <a:rPr lang="en-US" altLang="zh-TW" sz="3600" dirty="0"/>
              <a:t> non-ESG expected portfolio return </a:t>
            </a:r>
            <a:endParaRPr lang="zh-TW" altLang="en-US" sz="3600" dirty="0"/>
          </a:p>
        </p:txBody>
      </p:sp>
      <p:pic>
        <p:nvPicPr>
          <p:cNvPr id="4" name="圖片 3">
            <a:extLst>
              <a:ext uri="{FF2B5EF4-FFF2-40B4-BE49-F238E27FC236}">
                <a16:creationId xmlns:a16="http://schemas.microsoft.com/office/drawing/2014/main" id="{8F448402-74AC-4BFB-8D11-FC5F2D6BF69E}"/>
              </a:ext>
            </a:extLst>
          </p:cNvPr>
          <p:cNvPicPr>
            <a:picLocks noChangeAspect="1"/>
          </p:cNvPicPr>
          <p:nvPr/>
        </p:nvPicPr>
        <p:blipFill>
          <a:blip r:embed="rId3"/>
          <a:stretch>
            <a:fillRect/>
          </a:stretch>
        </p:blipFill>
        <p:spPr>
          <a:xfrm>
            <a:off x="1147664" y="1490403"/>
            <a:ext cx="5374467" cy="4723784"/>
          </a:xfrm>
          <a:prstGeom prst="rect">
            <a:avLst/>
          </a:prstGeom>
        </p:spPr>
      </p:pic>
      <p:sp>
        <p:nvSpPr>
          <p:cNvPr id="6" name="文字方塊 5">
            <a:extLst>
              <a:ext uri="{FF2B5EF4-FFF2-40B4-BE49-F238E27FC236}">
                <a16:creationId xmlns:a16="http://schemas.microsoft.com/office/drawing/2014/main" id="{A5F9A4A4-33D4-48A7-A6DF-FCC7C0829D6B}"/>
              </a:ext>
            </a:extLst>
          </p:cNvPr>
          <p:cNvSpPr txBox="1"/>
          <p:nvPr/>
        </p:nvSpPr>
        <p:spPr>
          <a:xfrm>
            <a:off x="6582748" y="1861458"/>
            <a:ext cx="4828592" cy="2954655"/>
          </a:xfrm>
          <a:prstGeom prst="rect">
            <a:avLst/>
          </a:prstGeom>
          <a:noFill/>
        </p:spPr>
        <p:txBody>
          <a:bodyPr wrap="square" lIns="0" tIns="0" rIns="0" bIns="0" rtlCol="0">
            <a:spAutoFit/>
          </a:bodyPr>
          <a:lstStyle/>
          <a:p>
            <a:r>
              <a:rPr lang="en-US" altLang="zh-TW" sz="2400" dirty="0"/>
              <a:t>Implication : </a:t>
            </a:r>
          </a:p>
          <a:p>
            <a:endParaRPr lang="en-US" altLang="zh-TW" sz="2400" dirty="0"/>
          </a:p>
          <a:p>
            <a:r>
              <a:rPr lang="en-US" altLang="zh-TW" sz="2400" dirty="0"/>
              <a:t>ESG investors earn significantly lower return than non-ESG investors</a:t>
            </a:r>
          </a:p>
          <a:p>
            <a:endParaRPr lang="en-US" altLang="zh-TW" sz="2400" dirty="0"/>
          </a:p>
          <a:p>
            <a:r>
              <a:rPr lang="en-US" altLang="zh-TW" sz="2400" dirty="0"/>
              <a:t>As λ increases, investors must pay more for the green stocks they desire </a:t>
            </a:r>
            <a:br>
              <a:rPr lang="en-US" altLang="zh-TW" sz="2400" dirty="0"/>
            </a:br>
            <a:endParaRPr lang="en-US" altLang="zh-TW" sz="2400" dirty="0"/>
          </a:p>
        </p:txBody>
      </p:sp>
    </p:spTree>
    <p:extLst>
      <p:ext uri="{BB962C8B-B14F-4D97-AF65-F5344CB8AC3E}">
        <p14:creationId xmlns:p14="http://schemas.microsoft.com/office/powerpoint/2010/main" val="3848724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4608A239-1613-4681-800D-EE4BDDF69F92}"/>
              </a:ext>
            </a:extLst>
          </p:cNvPr>
          <p:cNvSpPr txBox="1"/>
          <p:nvPr/>
        </p:nvSpPr>
        <p:spPr>
          <a:xfrm>
            <a:off x="1643604" y="1053296"/>
            <a:ext cx="9393363" cy="5693866"/>
          </a:xfrm>
          <a:prstGeom prst="rect">
            <a:avLst/>
          </a:prstGeom>
          <a:noFill/>
        </p:spPr>
        <p:txBody>
          <a:bodyPr wrap="square" rtlCol="0">
            <a:spAutoFit/>
          </a:bodyPr>
          <a:lstStyle/>
          <a:p>
            <a:r>
              <a:rPr lang="en-US" altLang="zh-TW" sz="2800" dirty="0"/>
              <a:t>1. ESG portfolio return/ Alpha &amp; Investor surplus </a:t>
            </a:r>
          </a:p>
          <a:p>
            <a:pPr marL="800100" lvl="1" indent="-342900">
              <a:buFont typeface="Arial" panose="020B0604020202020204" pitchFamily="34" charset="0"/>
              <a:buChar char="•"/>
            </a:pPr>
            <a:r>
              <a:rPr lang="en-US" altLang="zh-TW" sz="2800" dirty="0"/>
              <a:t>Portfolio return </a:t>
            </a:r>
          </a:p>
          <a:p>
            <a:pPr marL="800100" lvl="1" indent="-342900">
              <a:buFont typeface="Arial" panose="020B0604020202020204" pitchFamily="34" charset="0"/>
              <a:buChar char="•"/>
            </a:pPr>
            <a:r>
              <a:rPr lang="en-US" altLang="zh-TW" sz="2800" dirty="0">
                <a:highlight>
                  <a:srgbClr val="FFFF00"/>
                </a:highlight>
              </a:rPr>
              <a:t>Correlation </a:t>
            </a:r>
          </a:p>
          <a:p>
            <a:pPr marL="800100" lvl="1" indent="-342900">
              <a:buFont typeface="Arial" panose="020B0604020202020204" pitchFamily="34" charset="0"/>
              <a:buChar char="•"/>
            </a:pPr>
            <a:r>
              <a:rPr lang="en-US" altLang="zh-TW" sz="2800" dirty="0"/>
              <a:t>Alpha &amp; investor surplus</a:t>
            </a:r>
          </a:p>
          <a:p>
            <a:pPr lvl="1"/>
            <a:r>
              <a:rPr lang="en-US" altLang="zh-TW" sz="2800" dirty="0"/>
              <a:t> </a:t>
            </a:r>
          </a:p>
          <a:p>
            <a:r>
              <a:rPr lang="en-US" altLang="zh-TW" sz="2800" dirty="0"/>
              <a:t>2. Introducing Climate Risk </a:t>
            </a:r>
          </a:p>
          <a:p>
            <a:pPr marL="800100" lvl="1" indent="-342900">
              <a:buFont typeface="Arial" panose="020B0604020202020204" pitchFamily="34" charset="0"/>
              <a:buChar char="•"/>
            </a:pPr>
            <a:r>
              <a:rPr lang="en-US" altLang="zh-TW" sz="2800" dirty="0"/>
              <a:t>Green Stocks as climate hedges (Decomposing alpha)</a:t>
            </a:r>
          </a:p>
          <a:p>
            <a:pPr lvl="1"/>
            <a:endParaRPr lang="en-US" altLang="zh-TW" sz="2800" dirty="0"/>
          </a:p>
          <a:p>
            <a:r>
              <a:rPr lang="en-US" altLang="zh-TW" sz="2800" dirty="0"/>
              <a:t>3. Social Impact</a:t>
            </a:r>
          </a:p>
          <a:p>
            <a:pPr marL="742950" lvl="1" indent="-285750">
              <a:buFont typeface="Arial" panose="020B0604020202020204" pitchFamily="34" charset="0"/>
              <a:buChar char="•"/>
            </a:pPr>
            <a:r>
              <a:rPr lang="en-US" altLang="zh-TW" sz="2800" dirty="0"/>
              <a:t>Notation </a:t>
            </a:r>
          </a:p>
          <a:p>
            <a:pPr marL="742950" lvl="1" indent="-285750">
              <a:buFont typeface="Arial" panose="020B0604020202020204" pitchFamily="34" charset="0"/>
              <a:buChar char="•"/>
            </a:pPr>
            <a:r>
              <a:rPr lang="en-US" altLang="zh-TW" sz="2800" dirty="0"/>
              <a:t>Green firms invest more </a:t>
            </a:r>
          </a:p>
          <a:p>
            <a:pPr marL="742950" lvl="1" indent="-285750">
              <a:buFont typeface="Arial" panose="020B0604020202020204" pitchFamily="34" charset="0"/>
              <a:buChar char="•"/>
            </a:pPr>
            <a:r>
              <a:rPr lang="en-US" altLang="zh-TW" sz="2800" dirty="0"/>
              <a:t>Firms become greener  </a:t>
            </a:r>
          </a:p>
          <a:p>
            <a:pPr marL="742950" lvl="1" indent="-285750">
              <a:buFont typeface="Arial" panose="020B0604020202020204" pitchFamily="34" charset="0"/>
              <a:buChar char="•"/>
            </a:pPr>
            <a:endParaRPr lang="en-US" altLang="zh-TW" sz="2800" dirty="0"/>
          </a:p>
        </p:txBody>
      </p:sp>
      <p:sp>
        <p:nvSpPr>
          <p:cNvPr id="5" name="文字方塊 4">
            <a:extLst>
              <a:ext uri="{FF2B5EF4-FFF2-40B4-BE49-F238E27FC236}">
                <a16:creationId xmlns:a16="http://schemas.microsoft.com/office/drawing/2014/main" id="{03F47C12-4347-4C36-885F-473A4F45598C}"/>
              </a:ext>
            </a:extLst>
          </p:cNvPr>
          <p:cNvSpPr txBox="1"/>
          <p:nvPr/>
        </p:nvSpPr>
        <p:spPr>
          <a:xfrm>
            <a:off x="1486677" y="218559"/>
            <a:ext cx="9218645" cy="646331"/>
          </a:xfrm>
          <a:prstGeom prst="rect">
            <a:avLst/>
          </a:prstGeom>
          <a:noFill/>
        </p:spPr>
        <p:txBody>
          <a:bodyPr wrap="square" rtlCol="0">
            <a:spAutoFit/>
          </a:bodyPr>
          <a:lstStyle/>
          <a:p>
            <a:pPr algn="ctr"/>
            <a:r>
              <a:rPr lang="en-US" altLang="zh-TW" sz="3600" dirty="0"/>
              <a:t>Outline</a:t>
            </a:r>
            <a:endParaRPr lang="zh-TW" altLang="en-US" sz="3600" dirty="0"/>
          </a:p>
        </p:txBody>
      </p:sp>
    </p:spTree>
    <p:extLst>
      <p:ext uri="{BB962C8B-B14F-4D97-AF65-F5344CB8AC3E}">
        <p14:creationId xmlns:p14="http://schemas.microsoft.com/office/powerpoint/2010/main" val="4256401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0B41E7BC-21C4-4D0C-8F9F-A9FC4622C2A6}"/>
              </a:ext>
            </a:extLst>
          </p:cNvPr>
          <p:cNvSpPr txBox="1"/>
          <p:nvPr/>
        </p:nvSpPr>
        <p:spPr>
          <a:xfrm>
            <a:off x="1147664" y="643813"/>
            <a:ext cx="9218645" cy="646331"/>
          </a:xfrm>
          <a:prstGeom prst="rect">
            <a:avLst/>
          </a:prstGeom>
          <a:noFill/>
        </p:spPr>
        <p:txBody>
          <a:bodyPr wrap="square" rtlCol="0">
            <a:spAutoFit/>
          </a:bodyPr>
          <a:lstStyle/>
          <a:p>
            <a:r>
              <a:rPr lang="en-US" altLang="zh-TW" sz="3600" dirty="0"/>
              <a:t>1. ESG </a:t>
            </a:r>
            <a:r>
              <a:rPr lang="en-US" altLang="zh-TW" sz="3600" dirty="0" err="1"/>
              <a:t>v.s</a:t>
            </a:r>
            <a:r>
              <a:rPr lang="en-US" altLang="zh-TW" sz="3600" dirty="0"/>
              <a:t> non-ESG return Correlation  </a:t>
            </a:r>
            <a:endParaRPr lang="zh-TW" altLang="en-US" sz="3600" dirty="0"/>
          </a:p>
        </p:txBody>
      </p:sp>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A5F9A4A4-33D4-48A7-A6DF-FCC7C0829D6B}"/>
                  </a:ext>
                </a:extLst>
              </p:cNvPr>
              <p:cNvSpPr txBox="1"/>
              <p:nvPr/>
            </p:nvSpPr>
            <p:spPr>
              <a:xfrm>
                <a:off x="6908251" y="2539954"/>
                <a:ext cx="4828592" cy="2215991"/>
              </a:xfrm>
              <a:prstGeom prst="rect">
                <a:avLst/>
              </a:prstGeom>
              <a:noFill/>
            </p:spPr>
            <p:txBody>
              <a:bodyPr wrap="square" lIns="0" tIns="0" rIns="0" bIns="0" rtlCol="0">
                <a:spAutoFit/>
              </a:bodyPr>
              <a:lstStyle/>
              <a:p>
                <a:r>
                  <a:rPr lang="en-US" altLang="zh-TW" sz="2400" dirty="0"/>
                  <a:t>Implication : </a:t>
                </a:r>
              </a:p>
              <a:p>
                <a:endParaRPr lang="en-US" altLang="zh-TW" sz="2400" dirty="0"/>
              </a:p>
              <a:p>
                <a:r>
                  <a:rPr lang="en-US" altLang="zh-TW" sz="2400" dirty="0">
                    <a:ea typeface="Cambria Math" panose="02040503050406030204" pitchFamily="18" charset="0"/>
                  </a:rPr>
                  <a:t>As </a:t>
                </a:r>
                <a14:m>
                  <m:oMath xmlns:m="http://schemas.openxmlformats.org/officeDocument/2006/math">
                    <m:r>
                      <a:rPr lang="en-US" altLang="zh-TW" sz="2400" i="1" smtClean="0">
                        <a:latin typeface="Cambria Math" panose="02040503050406030204" pitchFamily="18" charset="0"/>
                        <a:ea typeface="Cambria Math" panose="02040503050406030204" pitchFamily="18" charset="0"/>
                      </a:rPr>
                      <m:t>∆ </m:t>
                    </m:r>
                  </m:oMath>
                </a14:m>
                <a:r>
                  <a:rPr lang="en-US" altLang="zh-TW" sz="2400" dirty="0"/>
                  <a:t>increases,  ESG investors feel increasingly strongly about ESG, increasing the difference between ESG and market portfolio </a:t>
                </a:r>
              </a:p>
            </p:txBody>
          </p:sp>
        </mc:Choice>
        <mc:Fallback xmlns="">
          <p:sp>
            <p:nvSpPr>
              <p:cNvPr id="6" name="文字方塊 5">
                <a:extLst>
                  <a:ext uri="{FF2B5EF4-FFF2-40B4-BE49-F238E27FC236}">
                    <a16:creationId xmlns:a16="http://schemas.microsoft.com/office/drawing/2014/main" id="{A5F9A4A4-33D4-48A7-A6DF-FCC7C0829D6B}"/>
                  </a:ext>
                </a:extLst>
              </p:cNvPr>
              <p:cNvSpPr txBox="1">
                <a:spLocks noRot="1" noChangeAspect="1" noMove="1" noResize="1" noEditPoints="1" noAdjustHandles="1" noChangeArrowheads="1" noChangeShapeType="1" noTextEdit="1"/>
              </p:cNvSpPr>
              <p:nvPr/>
            </p:nvSpPr>
            <p:spPr>
              <a:xfrm>
                <a:off x="6908251" y="2539954"/>
                <a:ext cx="4828592" cy="2215991"/>
              </a:xfrm>
              <a:prstGeom prst="rect">
                <a:avLst/>
              </a:prstGeom>
              <a:blipFill>
                <a:blip r:embed="rId3"/>
                <a:stretch>
                  <a:fillRect l="-3788" t="-4132" b="-7713"/>
                </a:stretch>
              </a:blipFill>
            </p:spPr>
            <p:txBody>
              <a:bodyPr/>
              <a:lstStyle/>
              <a:p>
                <a:r>
                  <a:rPr lang="zh-TW" altLang="en-US">
                    <a:noFill/>
                  </a:rPr>
                  <a:t> </a:t>
                </a:r>
              </a:p>
            </p:txBody>
          </p:sp>
        </mc:Fallback>
      </mc:AlternateContent>
      <p:pic>
        <p:nvPicPr>
          <p:cNvPr id="5" name="圖片 4">
            <a:extLst>
              <a:ext uri="{FF2B5EF4-FFF2-40B4-BE49-F238E27FC236}">
                <a16:creationId xmlns:a16="http://schemas.microsoft.com/office/drawing/2014/main" id="{2AA374A4-4704-4BF9-AABC-8F395AF05BD9}"/>
              </a:ext>
            </a:extLst>
          </p:cNvPr>
          <p:cNvPicPr>
            <a:picLocks noChangeAspect="1"/>
          </p:cNvPicPr>
          <p:nvPr/>
        </p:nvPicPr>
        <p:blipFill>
          <a:blip r:embed="rId4"/>
          <a:stretch>
            <a:fillRect/>
          </a:stretch>
        </p:blipFill>
        <p:spPr>
          <a:xfrm>
            <a:off x="1147664" y="1401655"/>
            <a:ext cx="5677692" cy="5249008"/>
          </a:xfrm>
          <a:prstGeom prst="rect">
            <a:avLst/>
          </a:prstGeom>
        </p:spPr>
      </p:pic>
      <p:pic>
        <p:nvPicPr>
          <p:cNvPr id="8" name="圖片 7">
            <a:extLst>
              <a:ext uri="{FF2B5EF4-FFF2-40B4-BE49-F238E27FC236}">
                <a16:creationId xmlns:a16="http://schemas.microsoft.com/office/drawing/2014/main" id="{BD37CEC6-C463-4065-87A9-F1B8026BF5A2}"/>
              </a:ext>
            </a:extLst>
          </p:cNvPr>
          <p:cNvPicPr>
            <a:picLocks noChangeAspect="1"/>
          </p:cNvPicPr>
          <p:nvPr/>
        </p:nvPicPr>
        <p:blipFill>
          <a:blip r:embed="rId5"/>
          <a:stretch>
            <a:fillRect/>
          </a:stretch>
        </p:blipFill>
        <p:spPr>
          <a:xfrm>
            <a:off x="6908251" y="1494693"/>
            <a:ext cx="3458058" cy="733527"/>
          </a:xfrm>
          <a:prstGeom prst="rect">
            <a:avLst/>
          </a:prstGeom>
        </p:spPr>
      </p:pic>
    </p:spTree>
    <p:extLst>
      <p:ext uri="{BB962C8B-B14F-4D97-AF65-F5344CB8AC3E}">
        <p14:creationId xmlns:p14="http://schemas.microsoft.com/office/powerpoint/2010/main" val="3859673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4608A239-1613-4681-800D-EE4BDDF69F92}"/>
              </a:ext>
            </a:extLst>
          </p:cNvPr>
          <p:cNvSpPr txBox="1"/>
          <p:nvPr/>
        </p:nvSpPr>
        <p:spPr>
          <a:xfrm>
            <a:off x="1643605" y="1053296"/>
            <a:ext cx="9425448" cy="5693866"/>
          </a:xfrm>
          <a:prstGeom prst="rect">
            <a:avLst/>
          </a:prstGeom>
          <a:noFill/>
        </p:spPr>
        <p:txBody>
          <a:bodyPr wrap="square" rtlCol="0">
            <a:spAutoFit/>
          </a:bodyPr>
          <a:lstStyle/>
          <a:p>
            <a:r>
              <a:rPr lang="en-US" altLang="zh-TW" sz="2800" dirty="0"/>
              <a:t>1. ESG portfolio return/ Alpha &amp; Investor surplus </a:t>
            </a:r>
          </a:p>
          <a:p>
            <a:pPr marL="800100" lvl="1" indent="-342900">
              <a:buFont typeface="Arial" panose="020B0604020202020204" pitchFamily="34" charset="0"/>
              <a:buChar char="•"/>
            </a:pPr>
            <a:r>
              <a:rPr lang="en-US" altLang="zh-TW" sz="2800" dirty="0"/>
              <a:t>Portfolio return </a:t>
            </a:r>
          </a:p>
          <a:p>
            <a:pPr marL="800100" lvl="1" indent="-342900">
              <a:buFont typeface="Arial" panose="020B0604020202020204" pitchFamily="34" charset="0"/>
              <a:buChar char="•"/>
            </a:pPr>
            <a:r>
              <a:rPr lang="en-US" altLang="zh-TW" sz="2800" dirty="0"/>
              <a:t>Correlation </a:t>
            </a:r>
          </a:p>
          <a:p>
            <a:pPr marL="800100" lvl="1" indent="-342900">
              <a:buFont typeface="Arial" panose="020B0604020202020204" pitchFamily="34" charset="0"/>
              <a:buChar char="•"/>
            </a:pPr>
            <a:r>
              <a:rPr lang="en-US" altLang="zh-TW" sz="2800" dirty="0">
                <a:highlight>
                  <a:srgbClr val="FFFF00"/>
                </a:highlight>
              </a:rPr>
              <a:t>Alpha &amp; investor surplus</a:t>
            </a:r>
          </a:p>
          <a:p>
            <a:pPr lvl="1"/>
            <a:r>
              <a:rPr lang="en-US" altLang="zh-TW" sz="2800" dirty="0"/>
              <a:t> </a:t>
            </a:r>
          </a:p>
          <a:p>
            <a:r>
              <a:rPr lang="en-US" altLang="zh-TW" sz="2800" dirty="0"/>
              <a:t>2. Introducing Climate Risk </a:t>
            </a:r>
          </a:p>
          <a:p>
            <a:pPr marL="800100" lvl="1" indent="-342900">
              <a:buFont typeface="Arial" panose="020B0604020202020204" pitchFamily="34" charset="0"/>
              <a:buChar char="•"/>
            </a:pPr>
            <a:r>
              <a:rPr lang="en-US" altLang="zh-TW" sz="2800" dirty="0"/>
              <a:t>Green Stocks as climate hedges (Decomposing alpha)</a:t>
            </a:r>
          </a:p>
          <a:p>
            <a:pPr lvl="1"/>
            <a:endParaRPr lang="en-US" altLang="zh-TW" sz="2800" dirty="0"/>
          </a:p>
          <a:p>
            <a:r>
              <a:rPr lang="en-US" altLang="zh-TW" sz="2800" dirty="0"/>
              <a:t>3. Social Impact</a:t>
            </a:r>
          </a:p>
          <a:p>
            <a:pPr marL="742950" lvl="1" indent="-285750">
              <a:buFont typeface="Arial" panose="020B0604020202020204" pitchFamily="34" charset="0"/>
              <a:buChar char="•"/>
            </a:pPr>
            <a:r>
              <a:rPr lang="en-US" altLang="zh-TW" sz="2800" dirty="0"/>
              <a:t>Notation </a:t>
            </a:r>
          </a:p>
          <a:p>
            <a:pPr marL="742950" lvl="1" indent="-285750">
              <a:buFont typeface="Arial" panose="020B0604020202020204" pitchFamily="34" charset="0"/>
              <a:buChar char="•"/>
            </a:pPr>
            <a:r>
              <a:rPr lang="en-US" altLang="zh-TW" sz="2800" dirty="0"/>
              <a:t>Green firms invest more </a:t>
            </a:r>
          </a:p>
          <a:p>
            <a:pPr marL="742950" lvl="1" indent="-285750">
              <a:buFont typeface="Arial" panose="020B0604020202020204" pitchFamily="34" charset="0"/>
              <a:buChar char="•"/>
            </a:pPr>
            <a:r>
              <a:rPr lang="en-US" altLang="zh-TW" sz="2800" dirty="0"/>
              <a:t>Firms become greener  </a:t>
            </a:r>
          </a:p>
          <a:p>
            <a:pPr marL="742950" lvl="1" indent="-285750">
              <a:buFont typeface="Arial" panose="020B0604020202020204" pitchFamily="34" charset="0"/>
              <a:buChar char="•"/>
            </a:pPr>
            <a:endParaRPr lang="en-US" altLang="zh-TW" sz="2800" dirty="0"/>
          </a:p>
        </p:txBody>
      </p:sp>
      <p:sp>
        <p:nvSpPr>
          <p:cNvPr id="5" name="文字方塊 4">
            <a:extLst>
              <a:ext uri="{FF2B5EF4-FFF2-40B4-BE49-F238E27FC236}">
                <a16:creationId xmlns:a16="http://schemas.microsoft.com/office/drawing/2014/main" id="{03F47C12-4347-4C36-885F-473A4F45598C}"/>
              </a:ext>
            </a:extLst>
          </p:cNvPr>
          <p:cNvSpPr txBox="1"/>
          <p:nvPr/>
        </p:nvSpPr>
        <p:spPr>
          <a:xfrm>
            <a:off x="1486677" y="218559"/>
            <a:ext cx="9218645" cy="646331"/>
          </a:xfrm>
          <a:prstGeom prst="rect">
            <a:avLst/>
          </a:prstGeom>
          <a:noFill/>
        </p:spPr>
        <p:txBody>
          <a:bodyPr wrap="square" rtlCol="0">
            <a:spAutoFit/>
          </a:bodyPr>
          <a:lstStyle/>
          <a:p>
            <a:pPr algn="ctr"/>
            <a:r>
              <a:rPr lang="en-US" altLang="zh-TW" sz="3600" dirty="0"/>
              <a:t>Outline</a:t>
            </a:r>
            <a:endParaRPr lang="zh-TW" altLang="en-US" sz="3600" dirty="0"/>
          </a:p>
        </p:txBody>
      </p:sp>
    </p:spTree>
    <p:extLst>
      <p:ext uri="{BB962C8B-B14F-4D97-AF65-F5344CB8AC3E}">
        <p14:creationId xmlns:p14="http://schemas.microsoft.com/office/powerpoint/2010/main" val="1785393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0B41E7BC-21C4-4D0C-8F9F-A9FC4622C2A6}"/>
              </a:ext>
            </a:extLst>
          </p:cNvPr>
          <p:cNvSpPr txBox="1"/>
          <p:nvPr/>
        </p:nvSpPr>
        <p:spPr>
          <a:xfrm>
            <a:off x="1147664" y="643813"/>
            <a:ext cx="9218645" cy="646331"/>
          </a:xfrm>
          <a:prstGeom prst="rect">
            <a:avLst/>
          </a:prstGeom>
          <a:noFill/>
        </p:spPr>
        <p:txBody>
          <a:bodyPr wrap="square" rtlCol="0">
            <a:spAutoFit/>
          </a:bodyPr>
          <a:lstStyle/>
          <a:p>
            <a:r>
              <a:rPr lang="en-US" altLang="zh-TW" sz="3600" dirty="0"/>
              <a:t>1. Alpha-ESG &amp; Investor surplus  </a:t>
            </a:r>
            <a:endParaRPr lang="zh-TW" altLang="en-US" sz="3600" dirty="0"/>
          </a:p>
        </p:txBody>
      </p:sp>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A5F9A4A4-33D4-48A7-A6DF-FCC7C0829D6B}"/>
                  </a:ext>
                </a:extLst>
              </p:cNvPr>
              <p:cNvSpPr txBox="1"/>
              <p:nvPr/>
            </p:nvSpPr>
            <p:spPr>
              <a:xfrm>
                <a:off x="5714775" y="1544633"/>
                <a:ext cx="5835119" cy="4801314"/>
              </a:xfrm>
              <a:prstGeom prst="rect">
                <a:avLst/>
              </a:prstGeom>
              <a:noFill/>
            </p:spPr>
            <p:txBody>
              <a:bodyPr wrap="square" lIns="0" tIns="0" rIns="0" bIns="0" rtlCol="0">
                <a:spAutoFit/>
              </a:bodyPr>
              <a:lstStyle/>
              <a:p>
                <a:r>
                  <a:rPr lang="en-US" altLang="zh-TW" sz="2400" dirty="0"/>
                  <a:t>Implication (trade off): </a:t>
                </a:r>
              </a:p>
              <a:p>
                <a:endParaRPr lang="en-US" altLang="zh-TW" sz="2400" dirty="0"/>
              </a:p>
              <a:p>
                <a:r>
                  <a:rPr lang="en-US" altLang="zh-TW" sz="2400" dirty="0"/>
                  <a:t>When ESG investors are willing to give up a 2% certain return to hold their portfolio rather than the market(i.e., </a:t>
                </a:r>
                <a14:m>
                  <m:oMath xmlns:m="http://schemas.openxmlformats.org/officeDocument/2006/math">
                    <m:r>
                      <a:rPr lang="en-US" altLang="zh-TW" sz="2400">
                        <a:latin typeface="Cambria Math" panose="02040503050406030204" pitchFamily="18" charset="0"/>
                      </a:rPr>
                      <m:t>∆ </m:t>
                    </m:r>
                  </m:oMath>
                </a14:m>
                <a:r>
                  <a:rPr lang="en-US" altLang="zh-TW" sz="2400" dirty="0"/>
                  <a:t>= 0.02), their worst-case alpha is only -1%. </a:t>
                </a:r>
              </a:p>
              <a:p>
                <a:endParaRPr lang="en-US" altLang="zh-TW" sz="2400" dirty="0"/>
              </a:p>
              <a:p>
                <a:r>
                  <a:rPr lang="en-US" altLang="zh-TW" sz="2400" dirty="0"/>
                  <a:t>The surplus increases with </a:t>
                </a:r>
                <a14:m>
                  <m:oMath xmlns:m="http://schemas.openxmlformats.org/officeDocument/2006/math">
                    <m:r>
                      <a:rPr lang="en-US" altLang="zh-TW" sz="2400">
                        <a:latin typeface="Cambria Math" panose="02040503050406030204" pitchFamily="18" charset="0"/>
                      </a:rPr>
                      <m:t>∆ </m:t>
                    </m:r>
                  </m:oMath>
                </a14:m>
                <a:r>
                  <a:rPr lang="en-US" altLang="zh-TW" sz="2400" dirty="0"/>
                  <a:t>because the stronger the ESG investors feel about greenness, the more they move market prices </a:t>
                </a:r>
                <a:br>
                  <a:rPr lang="en-US" altLang="zh-TW" sz="2400" dirty="0"/>
                </a:br>
                <a:br>
                  <a:rPr lang="en-US" altLang="zh-TW" sz="2400" dirty="0"/>
                </a:br>
                <a:endParaRPr lang="en-US" altLang="zh-TW" sz="2400" dirty="0"/>
              </a:p>
            </p:txBody>
          </p:sp>
        </mc:Choice>
        <mc:Fallback xmlns="">
          <p:sp>
            <p:nvSpPr>
              <p:cNvPr id="6" name="文字方塊 5">
                <a:extLst>
                  <a:ext uri="{FF2B5EF4-FFF2-40B4-BE49-F238E27FC236}">
                    <a16:creationId xmlns:a16="http://schemas.microsoft.com/office/drawing/2014/main" id="{A5F9A4A4-33D4-48A7-A6DF-FCC7C0829D6B}"/>
                  </a:ext>
                </a:extLst>
              </p:cNvPr>
              <p:cNvSpPr txBox="1">
                <a:spLocks noRot="1" noChangeAspect="1" noMove="1" noResize="1" noEditPoints="1" noAdjustHandles="1" noChangeArrowheads="1" noChangeShapeType="1" noTextEdit="1"/>
              </p:cNvSpPr>
              <p:nvPr/>
            </p:nvSpPr>
            <p:spPr>
              <a:xfrm>
                <a:off x="5714775" y="1544633"/>
                <a:ext cx="5835119" cy="4801314"/>
              </a:xfrm>
              <a:prstGeom prst="rect">
                <a:avLst/>
              </a:prstGeom>
              <a:blipFill>
                <a:blip r:embed="rId3"/>
                <a:stretch>
                  <a:fillRect l="-3132" t="-1777"/>
                </a:stretch>
              </a:blipFill>
            </p:spPr>
            <p:txBody>
              <a:bodyPr/>
              <a:lstStyle/>
              <a:p>
                <a:r>
                  <a:rPr lang="zh-TW" altLang="en-US">
                    <a:noFill/>
                  </a:rPr>
                  <a:t> </a:t>
                </a:r>
              </a:p>
            </p:txBody>
          </p:sp>
        </mc:Fallback>
      </mc:AlternateContent>
      <p:pic>
        <p:nvPicPr>
          <p:cNvPr id="4" name="圖片 3">
            <a:extLst>
              <a:ext uri="{FF2B5EF4-FFF2-40B4-BE49-F238E27FC236}">
                <a16:creationId xmlns:a16="http://schemas.microsoft.com/office/drawing/2014/main" id="{710FB1F7-32A7-44CE-8286-573F82F0B326}"/>
              </a:ext>
            </a:extLst>
          </p:cNvPr>
          <p:cNvPicPr>
            <a:picLocks noChangeAspect="1"/>
          </p:cNvPicPr>
          <p:nvPr/>
        </p:nvPicPr>
        <p:blipFill>
          <a:blip r:embed="rId4"/>
          <a:stretch>
            <a:fillRect/>
          </a:stretch>
        </p:blipFill>
        <p:spPr>
          <a:xfrm>
            <a:off x="1147664" y="1290144"/>
            <a:ext cx="3776208" cy="5310292"/>
          </a:xfrm>
          <a:prstGeom prst="rect">
            <a:avLst/>
          </a:prstGeom>
        </p:spPr>
      </p:pic>
      <p:cxnSp>
        <p:nvCxnSpPr>
          <p:cNvPr id="9" name="直線單箭頭接點 8">
            <a:extLst>
              <a:ext uri="{FF2B5EF4-FFF2-40B4-BE49-F238E27FC236}">
                <a16:creationId xmlns:a16="http://schemas.microsoft.com/office/drawing/2014/main" id="{7DA5C884-4A58-47A8-94DE-96DBEE7CE859}"/>
              </a:ext>
            </a:extLst>
          </p:cNvPr>
          <p:cNvCxnSpPr>
            <a:cxnSpLocks/>
          </p:cNvCxnSpPr>
          <p:nvPr/>
        </p:nvCxnSpPr>
        <p:spPr>
          <a:xfrm>
            <a:off x="3559946" y="4882718"/>
            <a:ext cx="0" cy="64807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1" name="文字方塊 10">
            <a:extLst>
              <a:ext uri="{FF2B5EF4-FFF2-40B4-BE49-F238E27FC236}">
                <a16:creationId xmlns:a16="http://schemas.microsoft.com/office/drawing/2014/main" id="{B6EF8CD6-3D49-4EE8-AE45-C69703CE9EA2}"/>
              </a:ext>
            </a:extLst>
          </p:cNvPr>
          <p:cNvSpPr txBox="1"/>
          <p:nvPr/>
        </p:nvSpPr>
        <p:spPr>
          <a:xfrm>
            <a:off x="2667874" y="5511614"/>
            <a:ext cx="1784143" cy="369332"/>
          </a:xfrm>
          <a:prstGeom prst="rect">
            <a:avLst/>
          </a:prstGeom>
          <a:noFill/>
        </p:spPr>
        <p:txBody>
          <a:bodyPr wrap="none" rtlCol="0">
            <a:spAutoFit/>
          </a:bodyPr>
          <a:lstStyle/>
          <a:p>
            <a:r>
              <a:rPr lang="en-US" altLang="zh-TW" dirty="0">
                <a:solidFill>
                  <a:schemeClr val="accent6"/>
                </a:solidFill>
              </a:rPr>
              <a:t>Investor surplus</a:t>
            </a:r>
            <a:endParaRPr lang="zh-TW" altLang="en-US" dirty="0">
              <a:solidFill>
                <a:schemeClr val="accent6"/>
              </a:solidFill>
            </a:endParaRPr>
          </a:p>
        </p:txBody>
      </p:sp>
      <p:sp>
        <p:nvSpPr>
          <p:cNvPr id="13" name="橢圓 12">
            <a:extLst>
              <a:ext uri="{FF2B5EF4-FFF2-40B4-BE49-F238E27FC236}">
                <a16:creationId xmlns:a16="http://schemas.microsoft.com/office/drawing/2014/main" id="{8D354429-4A42-4746-9005-4E209BB5D1CF}"/>
              </a:ext>
            </a:extLst>
          </p:cNvPr>
          <p:cNvSpPr/>
          <p:nvPr/>
        </p:nvSpPr>
        <p:spPr>
          <a:xfrm>
            <a:off x="3089429" y="2348143"/>
            <a:ext cx="213064" cy="204187"/>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cxnSp>
        <p:nvCxnSpPr>
          <p:cNvPr id="15" name="直線接點 14">
            <a:extLst>
              <a:ext uri="{FF2B5EF4-FFF2-40B4-BE49-F238E27FC236}">
                <a16:creationId xmlns:a16="http://schemas.microsoft.com/office/drawing/2014/main" id="{152AB3FE-DD35-4161-AD6E-4577DD607786}"/>
              </a:ext>
            </a:extLst>
          </p:cNvPr>
          <p:cNvCxnSpPr>
            <a:cxnSpLocks/>
          </p:cNvCxnSpPr>
          <p:nvPr/>
        </p:nvCxnSpPr>
        <p:spPr>
          <a:xfrm>
            <a:off x="1642369" y="2450237"/>
            <a:ext cx="1553592" cy="0"/>
          </a:xfrm>
          <a:prstGeom prst="line">
            <a:avLst/>
          </a:prstGeom>
        </p:spPr>
        <p:style>
          <a:lnRef idx="1">
            <a:schemeClr val="accent6"/>
          </a:lnRef>
          <a:fillRef idx="0">
            <a:schemeClr val="accent6"/>
          </a:fillRef>
          <a:effectRef idx="0">
            <a:schemeClr val="accent6"/>
          </a:effectRef>
          <a:fontRef idx="minor">
            <a:schemeClr val="tx1"/>
          </a:fontRef>
        </p:style>
      </p:cxnSp>
      <p:pic>
        <p:nvPicPr>
          <p:cNvPr id="5" name="圖片 4">
            <a:extLst>
              <a:ext uri="{FF2B5EF4-FFF2-40B4-BE49-F238E27FC236}">
                <a16:creationId xmlns:a16="http://schemas.microsoft.com/office/drawing/2014/main" id="{5BE0B9E8-587F-443A-AEEA-658B5F8EE3D9}"/>
              </a:ext>
            </a:extLst>
          </p:cNvPr>
          <p:cNvPicPr>
            <a:picLocks noChangeAspect="1"/>
          </p:cNvPicPr>
          <p:nvPr/>
        </p:nvPicPr>
        <p:blipFill>
          <a:blip r:embed="rId5"/>
          <a:stretch>
            <a:fillRect/>
          </a:stretch>
        </p:blipFill>
        <p:spPr>
          <a:xfrm>
            <a:off x="5225765" y="5699831"/>
            <a:ext cx="1337081" cy="357592"/>
          </a:xfrm>
          <a:prstGeom prst="rect">
            <a:avLst/>
          </a:prstGeom>
        </p:spPr>
      </p:pic>
      <p:pic>
        <p:nvPicPr>
          <p:cNvPr id="8" name="圖片 7">
            <a:extLst>
              <a:ext uri="{FF2B5EF4-FFF2-40B4-BE49-F238E27FC236}">
                <a16:creationId xmlns:a16="http://schemas.microsoft.com/office/drawing/2014/main" id="{E8CC4C22-03B1-48AB-B511-366E1B27F9F5}"/>
              </a:ext>
            </a:extLst>
          </p:cNvPr>
          <p:cNvPicPr>
            <a:picLocks noChangeAspect="1"/>
          </p:cNvPicPr>
          <p:nvPr/>
        </p:nvPicPr>
        <p:blipFill>
          <a:blip r:embed="rId6"/>
          <a:stretch>
            <a:fillRect/>
          </a:stretch>
        </p:blipFill>
        <p:spPr>
          <a:xfrm>
            <a:off x="5225765" y="6180425"/>
            <a:ext cx="1486107" cy="295316"/>
          </a:xfrm>
          <a:prstGeom prst="rect">
            <a:avLst/>
          </a:prstGeom>
        </p:spPr>
      </p:pic>
    </p:spTree>
    <p:extLst>
      <p:ext uri="{BB962C8B-B14F-4D97-AF65-F5344CB8AC3E}">
        <p14:creationId xmlns:p14="http://schemas.microsoft.com/office/powerpoint/2010/main" val="4048990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0B41E7BC-21C4-4D0C-8F9F-A9FC4622C2A6}"/>
              </a:ext>
            </a:extLst>
          </p:cNvPr>
          <p:cNvSpPr txBox="1"/>
          <p:nvPr/>
        </p:nvSpPr>
        <p:spPr>
          <a:xfrm>
            <a:off x="1147664" y="643813"/>
            <a:ext cx="9218645" cy="646331"/>
          </a:xfrm>
          <a:prstGeom prst="rect">
            <a:avLst/>
          </a:prstGeom>
          <a:noFill/>
        </p:spPr>
        <p:txBody>
          <a:bodyPr wrap="square" rtlCol="0">
            <a:spAutoFit/>
          </a:bodyPr>
          <a:lstStyle/>
          <a:p>
            <a:r>
              <a:rPr lang="en-US" altLang="zh-TW" sz="3600" dirty="0"/>
              <a:t>1. Alpha-ESG &amp; Investor surplus  </a:t>
            </a:r>
            <a:endParaRPr lang="zh-TW" altLang="en-US" sz="3600" dirty="0"/>
          </a:p>
        </p:txBody>
      </p:sp>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A5F9A4A4-33D4-48A7-A6DF-FCC7C0829D6B}"/>
                  </a:ext>
                </a:extLst>
              </p:cNvPr>
              <p:cNvSpPr txBox="1"/>
              <p:nvPr/>
            </p:nvSpPr>
            <p:spPr>
              <a:xfrm>
                <a:off x="5756986" y="1543578"/>
                <a:ext cx="5835119" cy="4708981"/>
              </a:xfrm>
              <a:prstGeom prst="rect">
                <a:avLst/>
              </a:prstGeom>
              <a:noFill/>
            </p:spPr>
            <p:txBody>
              <a:bodyPr wrap="square" lIns="0" tIns="0" rIns="0" bIns="0" rtlCol="0">
                <a:spAutoFit/>
              </a:bodyPr>
              <a:lstStyle/>
              <a:p>
                <a:r>
                  <a:rPr lang="en-US" altLang="zh-TW" sz="2400" dirty="0"/>
                  <a:t>Implication:</a:t>
                </a:r>
              </a:p>
              <a:p>
                <a:endParaRPr lang="en-US" altLang="zh-TW" sz="2400" dirty="0"/>
              </a:p>
              <a:p>
                <a:r>
                  <a:rPr lang="en-US" altLang="zh-TW" sz="2400" dirty="0"/>
                  <a:t>A non-ESG investor earns the highest alpha when all other investors are ESG (i.e., λ = 1) and when those investors’ ESG</a:t>
                </a:r>
                <a:br>
                  <a:rPr lang="en-US" altLang="zh-TW" sz="2400" dirty="0"/>
                </a:br>
                <a:r>
                  <a:rPr lang="en-US" altLang="zh-TW" sz="2400" dirty="0"/>
                  <a:t>tastes are strong (</a:t>
                </a:r>
                <a:r>
                  <a:rPr lang="en-US" altLang="zh-TW" sz="2400" dirty="0" err="1"/>
                  <a:t>i.e</a:t>
                </a:r>
                <a:r>
                  <a:rPr lang="en-US" altLang="zh-TW" sz="2400" dirty="0"/>
                  <a:t> </a:t>
                </a:r>
                <a14:m>
                  <m:oMath xmlns:m="http://schemas.openxmlformats.org/officeDocument/2006/math">
                    <m:r>
                      <a:rPr lang="en-US" altLang="zh-TW" sz="2400">
                        <a:latin typeface="Cambria Math" panose="02040503050406030204" pitchFamily="18" charset="0"/>
                      </a:rPr>
                      <m:t>∆ </m:t>
                    </m:r>
                  </m:oMath>
                </a14:m>
                <a:r>
                  <a:rPr lang="en-US" altLang="zh-TW" sz="2400" dirty="0"/>
                  <a:t>is large). </a:t>
                </a:r>
              </a:p>
              <a:p>
                <a:endParaRPr lang="en-US" altLang="zh-TW" dirty="0"/>
              </a:p>
              <a:p>
                <a:r>
                  <a:rPr lang="en-US" altLang="zh-TW" sz="2400" dirty="0"/>
                  <a:t>Overweighting brown stocks, whose alphas are positive and large, non-ESG investor earns a large positive alpha. </a:t>
                </a:r>
                <a:br>
                  <a:rPr lang="en-US" altLang="zh-TW" sz="2400" dirty="0"/>
                </a:br>
                <a:br>
                  <a:rPr lang="en-US" altLang="zh-TW" sz="2400" dirty="0"/>
                </a:br>
                <a:br>
                  <a:rPr lang="en-US" altLang="zh-TW" sz="2400" dirty="0"/>
                </a:br>
                <a:endParaRPr lang="en-US" altLang="zh-TW" sz="2400" dirty="0"/>
              </a:p>
            </p:txBody>
          </p:sp>
        </mc:Choice>
        <mc:Fallback xmlns="">
          <p:sp>
            <p:nvSpPr>
              <p:cNvPr id="6" name="文字方塊 5">
                <a:extLst>
                  <a:ext uri="{FF2B5EF4-FFF2-40B4-BE49-F238E27FC236}">
                    <a16:creationId xmlns:a16="http://schemas.microsoft.com/office/drawing/2014/main" id="{A5F9A4A4-33D4-48A7-A6DF-FCC7C0829D6B}"/>
                  </a:ext>
                </a:extLst>
              </p:cNvPr>
              <p:cNvSpPr txBox="1">
                <a:spLocks noRot="1" noChangeAspect="1" noMove="1" noResize="1" noEditPoints="1" noAdjustHandles="1" noChangeArrowheads="1" noChangeShapeType="1" noTextEdit="1"/>
              </p:cNvSpPr>
              <p:nvPr/>
            </p:nvSpPr>
            <p:spPr>
              <a:xfrm>
                <a:off x="5756986" y="1543578"/>
                <a:ext cx="5835119" cy="4708981"/>
              </a:xfrm>
              <a:prstGeom prst="rect">
                <a:avLst/>
              </a:prstGeom>
              <a:blipFill>
                <a:blip r:embed="rId3"/>
                <a:stretch>
                  <a:fillRect l="-3132" t="-1811" r="-104"/>
                </a:stretch>
              </a:blipFill>
            </p:spPr>
            <p:txBody>
              <a:bodyPr/>
              <a:lstStyle/>
              <a:p>
                <a:r>
                  <a:rPr lang="zh-TW" altLang="en-US">
                    <a:noFill/>
                  </a:rPr>
                  <a:t> </a:t>
                </a:r>
              </a:p>
            </p:txBody>
          </p:sp>
        </mc:Fallback>
      </mc:AlternateContent>
      <p:pic>
        <p:nvPicPr>
          <p:cNvPr id="5" name="圖片 4">
            <a:extLst>
              <a:ext uri="{FF2B5EF4-FFF2-40B4-BE49-F238E27FC236}">
                <a16:creationId xmlns:a16="http://schemas.microsoft.com/office/drawing/2014/main" id="{AF4EA36D-76AB-4234-B5E4-E71D4878B58A}"/>
              </a:ext>
            </a:extLst>
          </p:cNvPr>
          <p:cNvPicPr>
            <a:picLocks noChangeAspect="1"/>
          </p:cNvPicPr>
          <p:nvPr/>
        </p:nvPicPr>
        <p:blipFill>
          <a:blip r:embed="rId4"/>
          <a:stretch>
            <a:fillRect/>
          </a:stretch>
        </p:blipFill>
        <p:spPr>
          <a:xfrm>
            <a:off x="1147664" y="1290144"/>
            <a:ext cx="3473308" cy="5215849"/>
          </a:xfrm>
          <a:prstGeom prst="rect">
            <a:avLst/>
          </a:prstGeom>
        </p:spPr>
      </p:pic>
    </p:spTree>
    <p:extLst>
      <p:ext uri="{BB962C8B-B14F-4D97-AF65-F5344CB8AC3E}">
        <p14:creationId xmlns:p14="http://schemas.microsoft.com/office/powerpoint/2010/main" val="3841534875"/>
      </p:ext>
    </p:extLst>
  </p:cSld>
  <p:clrMapOvr>
    <a:masterClrMapping/>
  </p:clrMapOvr>
</p:sld>
</file>

<file path=ppt/theme/theme1.xml><?xml version="1.0" encoding="utf-8"?>
<a:theme xmlns:a="http://schemas.openxmlformats.org/drawingml/2006/main" name="裁剪">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TM10001105[[fn=裁剪]]</Template>
  <TotalTime>967</TotalTime>
  <Words>2076</Words>
  <Application>Microsoft Office PowerPoint</Application>
  <PresentationFormat>寬螢幕</PresentationFormat>
  <Paragraphs>248</Paragraphs>
  <Slides>24</Slides>
  <Notes>19</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24</vt:i4>
      </vt:variant>
    </vt:vector>
  </HeadingPairs>
  <TitlesOfParts>
    <vt:vector size="31" baseType="lpstr">
      <vt:lpstr>Gulliver</vt:lpstr>
      <vt:lpstr>Gulliver-Italic</vt:lpstr>
      <vt:lpstr>Arial</vt:lpstr>
      <vt:lpstr>Calibri</vt:lpstr>
      <vt:lpstr>Cambria Math</vt:lpstr>
      <vt:lpstr>Franklin Gothic Book</vt:lpstr>
      <vt:lpstr>裁剪</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user</cp:lastModifiedBy>
  <cp:revision>209</cp:revision>
  <dcterms:created xsi:type="dcterms:W3CDTF">2021-11-22T10:30:08Z</dcterms:created>
  <dcterms:modified xsi:type="dcterms:W3CDTF">2021-11-29T13:45:47Z</dcterms:modified>
</cp:coreProperties>
</file>