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86" r:id="rId2"/>
    <p:sldId id="294" r:id="rId3"/>
    <p:sldId id="288" r:id="rId4"/>
    <p:sldId id="295" r:id="rId5"/>
    <p:sldId id="289" r:id="rId6"/>
    <p:sldId id="296" r:id="rId7"/>
    <p:sldId id="297" r:id="rId8"/>
    <p:sldId id="298" r:id="rId9"/>
    <p:sldId id="307" r:id="rId10"/>
    <p:sldId id="299" r:id="rId11"/>
    <p:sldId id="292" r:id="rId12"/>
    <p:sldId id="293" r:id="rId13"/>
    <p:sldId id="301" r:id="rId14"/>
    <p:sldId id="302" r:id="rId15"/>
    <p:sldId id="303" r:id="rId16"/>
    <p:sldId id="304" r:id="rId17"/>
    <p:sldId id="305" r:id="rId18"/>
    <p:sldId id="287" r:id="rId19"/>
    <p:sldId id="308" r:id="rId20"/>
    <p:sldId id="309" r:id="rId21"/>
    <p:sldId id="310" r:id="rId22"/>
    <p:sldId id="311" r:id="rId23"/>
    <p:sldId id="312" r:id="rId24"/>
    <p:sldId id="317" r:id="rId25"/>
    <p:sldId id="318" r:id="rId26"/>
    <p:sldId id="313" r:id="rId27"/>
    <p:sldId id="320" r:id="rId28"/>
    <p:sldId id="319" r:id="rId29"/>
    <p:sldId id="321" r:id="rId30"/>
    <p:sldId id="322" r:id="rId31"/>
    <p:sldId id="327" r:id="rId32"/>
    <p:sldId id="328" r:id="rId33"/>
    <p:sldId id="314" r:id="rId34"/>
    <p:sldId id="315" r:id="rId35"/>
    <p:sldId id="329" r:id="rId36"/>
    <p:sldId id="33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E"/>
    <a:srgbClr val="01F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601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270B6-2E93-41CD-B20F-25B37ABBAA1F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20A1F-9CED-42C4-8523-A5304F6F06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27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20A1F-9CED-42C4-8523-A5304F6F06A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63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657AB-1F2B-4A72-A847-0206C068F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025093"/>
            <a:ext cx="8361229" cy="807814"/>
          </a:xfrm>
        </p:spPr>
        <p:txBody>
          <a:bodyPr/>
          <a:lstStyle/>
          <a:p>
            <a:r>
              <a:rPr lang="en-US" altLang="zh-TW" sz="4400" dirty="0"/>
              <a:t>Reappearing dividend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EF95F7-BBEA-4F60-989B-C705092B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0327" y="5044300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JFE 2022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Gulliver"/>
              </a:rPr>
              <a:t>Roni 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Gulliver"/>
              </a:rPr>
              <a:t>Michaely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Gulliver"/>
              </a:rPr>
              <a:t> / Amani 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Gulliver"/>
              </a:rPr>
              <a:t>Moin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54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57895A-955F-4819-B480-FF901947DFB2}"/>
              </a:ext>
            </a:extLst>
          </p:cNvPr>
          <p:cNvSpPr txBox="1"/>
          <p:nvPr/>
        </p:nvSpPr>
        <p:spPr>
          <a:xfrm>
            <a:off x="922528" y="483179"/>
            <a:ext cx="1117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Relationship Between Regulatory structure &amp; Pay Out 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2AC9F63-89F9-4D67-8FDA-2C1A9E3EE1AC}"/>
              </a:ext>
            </a:extLst>
          </p:cNvPr>
          <p:cNvSpPr txBox="1"/>
          <p:nvPr/>
        </p:nvSpPr>
        <p:spPr>
          <a:xfrm>
            <a:off x="984164" y="1618405"/>
            <a:ext cx="1105015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Regulatory structure 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  <a:t>:</a:t>
            </a: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r>
              <a:rPr lang="en-US" altLang="zh-TW" sz="2800" dirty="0">
                <a:solidFill>
                  <a:srgbClr val="000000"/>
                </a:solidFill>
                <a:latin typeface="Gulliver"/>
              </a:rPr>
              <a:t>SEC rule 10b-18(1982) making firms easier to repurchase shares instead of paying dividends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rgbClr val="000000"/>
              </a:solidFill>
              <a:latin typeface="Gulliv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Gulliver"/>
              </a:rPr>
              <a:t>Evidence :</a:t>
            </a:r>
            <a:br>
              <a:rPr lang="en-US" altLang="zh-TW" sz="2800" dirty="0">
                <a:solidFill>
                  <a:srgbClr val="000000"/>
                </a:solidFill>
                <a:latin typeface="Gulliver"/>
              </a:rPr>
            </a:br>
            <a:br>
              <a:rPr lang="en-US" altLang="zh-TW" sz="2800" dirty="0">
                <a:solidFill>
                  <a:srgbClr val="000000"/>
                </a:solidFill>
                <a:latin typeface="Gulliver"/>
              </a:rPr>
            </a:br>
            <a:r>
              <a:rPr lang="en-US" altLang="zh-TW" sz="2800" dirty="0">
                <a:solidFill>
                  <a:srgbClr val="000000"/>
                </a:solidFill>
                <a:latin typeface="Gulliver"/>
              </a:rPr>
              <a:t>The firms overall payout is gradually higher even while dividend reappear  </a:t>
            </a:r>
            <a:br>
              <a:rPr lang="en-US" altLang="zh-TW" sz="2400" dirty="0"/>
            </a:b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endParaRPr lang="en-US" altLang="zh-TW" sz="2800" b="0" i="0" dirty="0">
              <a:solidFill>
                <a:srgbClr val="000000"/>
              </a:solidFill>
              <a:effectLst/>
              <a:latin typeface="Gulliver"/>
            </a:endParaRPr>
          </a:p>
          <a:p>
            <a: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  <a:t>	 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06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57895A-955F-4819-B480-FF901947DFB2}"/>
              </a:ext>
            </a:extLst>
          </p:cNvPr>
          <p:cNvSpPr txBox="1"/>
          <p:nvPr/>
        </p:nvSpPr>
        <p:spPr>
          <a:xfrm>
            <a:off x="1018571" y="462986"/>
            <a:ext cx="1117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Relationship Between Regulatory structure &amp; Pay Out </a:t>
            </a:r>
            <a:endParaRPr lang="zh-TW" altLang="en-US" sz="36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9973756-215C-4DD8-A1C0-FC3B31D8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112" y="1109317"/>
            <a:ext cx="4500430" cy="54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8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57895A-955F-4819-B480-FF901947DFB2}"/>
              </a:ext>
            </a:extLst>
          </p:cNvPr>
          <p:cNvSpPr txBox="1"/>
          <p:nvPr/>
        </p:nvSpPr>
        <p:spPr>
          <a:xfrm>
            <a:off x="1018571" y="462986"/>
            <a:ext cx="1117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Likely Explanation of Reappearing Dividends 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943111-1A50-4F29-BFF1-109948DF76F4}"/>
              </a:ext>
            </a:extLst>
          </p:cNvPr>
          <p:cNvSpPr txBox="1"/>
          <p:nvPr/>
        </p:nvSpPr>
        <p:spPr>
          <a:xfrm>
            <a:off x="1018570" y="1855556"/>
            <a:ext cx="98650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Firm Delisting (Technology Firms)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  <a:t>:</a:t>
            </a: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  <a:t>In previous study, high earnings volatility firm could be reluctant to pay dividend.</a:t>
            </a:r>
            <a:r>
              <a:rPr lang="zh-TW" altLang="en-US" sz="2800" b="0" i="0" dirty="0">
                <a:solidFill>
                  <a:srgbClr val="000000"/>
                </a:solidFill>
                <a:effectLst/>
                <a:latin typeface="Gulliver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Gulliver"/>
              </a:rPr>
              <a:t>So technology bubble might cause dividend reappearing. Yet </a:t>
            </a:r>
            <a:r>
              <a:rPr lang="en-US" altLang="zh-TW" sz="2800" u="sng" dirty="0">
                <a:solidFill>
                  <a:srgbClr val="000000"/>
                </a:solidFill>
                <a:latin typeface="Gulliver"/>
              </a:rPr>
              <a:t>little technology firms where forced to delist </a:t>
            </a:r>
            <a:r>
              <a:rPr lang="en-US" altLang="zh-TW" sz="2800" dirty="0">
                <a:solidFill>
                  <a:srgbClr val="000000"/>
                </a:solidFill>
                <a:latin typeface="Gulliver"/>
              </a:rPr>
              <a:t>meaning that reoccurring dividend may not occur due to the technology bubble . </a:t>
            </a: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endParaRPr lang="en-US" altLang="zh-TW" sz="2800" b="0" i="0" dirty="0">
              <a:solidFill>
                <a:srgbClr val="000000"/>
              </a:solidFill>
              <a:effectLst/>
              <a:latin typeface="Gulliv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rgbClr val="000000"/>
              </a:solidFill>
              <a:latin typeface="Gulliver"/>
            </a:endParaRPr>
          </a:p>
        </p:txBody>
      </p:sp>
    </p:spTree>
    <p:extLst>
      <p:ext uri="{BB962C8B-B14F-4D97-AF65-F5344CB8AC3E}">
        <p14:creationId xmlns:p14="http://schemas.microsoft.com/office/powerpoint/2010/main" val="236879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57895A-955F-4819-B480-FF901947DFB2}"/>
              </a:ext>
            </a:extLst>
          </p:cNvPr>
          <p:cNvSpPr txBox="1"/>
          <p:nvPr/>
        </p:nvSpPr>
        <p:spPr>
          <a:xfrm>
            <a:off x="1018571" y="462986"/>
            <a:ext cx="1117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Likely Explanation of Reappearing Dividends </a:t>
            </a:r>
            <a:endParaRPr lang="zh-TW" altLang="en-US" sz="3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1ADC8C8-AD14-435B-9FB4-78CAE6F0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127" y="1340668"/>
            <a:ext cx="7296106" cy="5322991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2DB3CDF1-D2BC-4D02-98E8-79E9E61BEE01}"/>
              </a:ext>
            </a:extLst>
          </p:cNvPr>
          <p:cNvSpPr/>
          <p:nvPr/>
        </p:nvSpPr>
        <p:spPr>
          <a:xfrm>
            <a:off x="5207618" y="1851102"/>
            <a:ext cx="356840" cy="6579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32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57895A-955F-4819-B480-FF901947DFB2}"/>
              </a:ext>
            </a:extLst>
          </p:cNvPr>
          <p:cNvSpPr txBox="1"/>
          <p:nvPr/>
        </p:nvSpPr>
        <p:spPr>
          <a:xfrm>
            <a:off x="1018571" y="462986"/>
            <a:ext cx="1117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Likely Explanation of Reappearing Dividends 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943111-1A50-4F29-BFF1-109948DF76F4}"/>
              </a:ext>
            </a:extLst>
          </p:cNvPr>
          <p:cNvSpPr txBox="1"/>
          <p:nvPr/>
        </p:nvSpPr>
        <p:spPr>
          <a:xfrm>
            <a:off x="1018570" y="1855556"/>
            <a:ext cx="98650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Firm Delisting</a:t>
            </a:r>
            <a:r>
              <a:rPr lang="zh-TW" altLang="en-US" sz="2800" dirty="0"/>
              <a:t> </a:t>
            </a:r>
            <a:r>
              <a:rPr lang="en-US" altLang="zh-TW" sz="2800" dirty="0"/>
              <a:t>(Merger or Acquisition)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  <a:t>:</a:t>
            </a: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br>
              <a:rPr lang="en-US" altLang="zh-TW" sz="2800" dirty="0"/>
            </a:br>
            <a:r>
              <a:rPr lang="en-US" altLang="zh-TW" sz="2800" dirty="0"/>
              <a:t>mergers and acquisitions account for approximately two-thirds of the reappearing-dividends phenomenon </a:t>
            </a:r>
            <a:br>
              <a:rPr lang="en-US" altLang="zh-TW" sz="2800" dirty="0"/>
            </a:b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endParaRPr lang="en-US" altLang="zh-TW" sz="2800" b="0" i="0" dirty="0">
              <a:solidFill>
                <a:srgbClr val="000000"/>
              </a:solidFill>
              <a:effectLst/>
              <a:latin typeface="Gulliv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rgbClr val="000000"/>
              </a:solidFill>
              <a:latin typeface="Gulliver"/>
            </a:endParaRPr>
          </a:p>
        </p:txBody>
      </p:sp>
    </p:spTree>
    <p:extLst>
      <p:ext uri="{BB962C8B-B14F-4D97-AF65-F5344CB8AC3E}">
        <p14:creationId xmlns:p14="http://schemas.microsoft.com/office/powerpoint/2010/main" val="152935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90D9207-272E-4DD0-AC84-2D69D6C4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54" y="1109317"/>
            <a:ext cx="7277731" cy="549449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257895A-955F-4819-B480-FF901947DFB2}"/>
              </a:ext>
            </a:extLst>
          </p:cNvPr>
          <p:cNvSpPr txBox="1"/>
          <p:nvPr/>
        </p:nvSpPr>
        <p:spPr>
          <a:xfrm>
            <a:off x="1018571" y="462986"/>
            <a:ext cx="1117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Likely Explanation of Reappearing Dividends </a:t>
            </a:r>
            <a:endParaRPr lang="zh-TW" altLang="en-US" sz="36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DB3CDF1-D2BC-4D02-98E8-79E9E61BEE01}"/>
              </a:ext>
            </a:extLst>
          </p:cNvPr>
          <p:cNvSpPr/>
          <p:nvPr/>
        </p:nvSpPr>
        <p:spPr>
          <a:xfrm>
            <a:off x="6006791" y="1091922"/>
            <a:ext cx="2910470" cy="6579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6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57895A-955F-4819-B480-FF901947DFB2}"/>
              </a:ext>
            </a:extLst>
          </p:cNvPr>
          <p:cNvSpPr txBox="1"/>
          <p:nvPr/>
        </p:nvSpPr>
        <p:spPr>
          <a:xfrm>
            <a:off x="1018571" y="462986"/>
            <a:ext cx="1117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Likely Explanation of Reappearing Dividends 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9433A8-32FA-4EFB-85DD-D0868F9C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42" y="1447035"/>
            <a:ext cx="4967985" cy="49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57895A-955F-4819-B480-FF901947DFB2}"/>
              </a:ext>
            </a:extLst>
          </p:cNvPr>
          <p:cNvSpPr txBox="1"/>
          <p:nvPr/>
        </p:nvSpPr>
        <p:spPr>
          <a:xfrm>
            <a:off x="5054348" y="284000"/>
            <a:ext cx="233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Summary</a:t>
            </a:r>
            <a:r>
              <a:rPr lang="en-US" altLang="zh-TW" sz="3600" dirty="0"/>
              <a:t> </a:t>
            </a:r>
            <a:endParaRPr lang="zh-TW" altLang="en-US" sz="3600" dirty="0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F4EA225E-0AFE-4A8B-A6CF-EB475BDA6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79631"/>
              </p:ext>
            </p:extLst>
          </p:nvPr>
        </p:nvGraphicFramePr>
        <p:xfrm>
          <a:off x="1148877" y="1034199"/>
          <a:ext cx="9894245" cy="42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849">
                  <a:extLst>
                    <a:ext uri="{9D8B030D-6E8A-4147-A177-3AD203B41FA5}">
                      <a16:colId xmlns:a16="http://schemas.microsoft.com/office/drawing/2014/main" val="2006586322"/>
                    </a:ext>
                  </a:extLst>
                </a:gridCol>
                <a:gridCol w="1978849">
                  <a:extLst>
                    <a:ext uri="{9D8B030D-6E8A-4147-A177-3AD203B41FA5}">
                      <a16:colId xmlns:a16="http://schemas.microsoft.com/office/drawing/2014/main" val="1714934305"/>
                    </a:ext>
                  </a:extLst>
                </a:gridCol>
                <a:gridCol w="1978849">
                  <a:extLst>
                    <a:ext uri="{9D8B030D-6E8A-4147-A177-3AD203B41FA5}">
                      <a16:colId xmlns:a16="http://schemas.microsoft.com/office/drawing/2014/main" val="3987846127"/>
                    </a:ext>
                  </a:extLst>
                </a:gridCol>
                <a:gridCol w="1978849">
                  <a:extLst>
                    <a:ext uri="{9D8B030D-6E8A-4147-A177-3AD203B41FA5}">
                      <a16:colId xmlns:a16="http://schemas.microsoft.com/office/drawing/2014/main" val="2662923754"/>
                    </a:ext>
                  </a:extLst>
                </a:gridCol>
                <a:gridCol w="1978849">
                  <a:extLst>
                    <a:ext uri="{9D8B030D-6E8A-4147-A177-3AD203B41FA5}">
                      <a16:colId xmlns:a16="http://schemas.microsoft.com/office/drawing/2014/main" val="1030508168"/>
                    </a:ext>
                  </a:extLst>
                </a:gridCol>
              </a:tblGrid>
              <a:tr h="84344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chemeClr val="tx1"/>
                          </a:solidFill>
                        </a:rPr>
                        <a:t>Disappearing Dividend</a:t>
                      </a:r>
                      <a:br>
                        <a:rPr lang="en-US" altLang="zh-TW" sz="25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2500" dirty="0">
                          <a:solidFill>
                            <a:schemeClr val="tx1"/>
                          </a:solidFill>
                        </a:rPr>
                        <a:t>(2000’s)</a:t>
                      </a:r>
                      <a:endParaRPr lang="zh-TW" alt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 marL="83470" marR="83470" marT="41735" marB="41735" anchor="ctr" anchorCtr="1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chemeClr val="tx1"/>
                          </a:solidFill>
                        </a:rPr>
                        <a:t>Reappearing Dividend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chemeClr val="tx1"/>
                          </a:solidFill>
                        </a:rPr>
                        <a:t>(2018’s)</a:t>
                      </a:r>
                      <a:endParaRPr lang="zh-TW" alt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 marL="83470" marR="83470" marT="41735" marB="41735" anchor="ctr" anchorCtr="1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30533"/>
                  </a:ext>
                </a:extLst>
              </a:tr>
              <a:tr h="956048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1350" marR="121350" marT="60675" marB="60675"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Firm Characteristics </a:t>
                      </a:r>
                      <a:endParaRPr lang="zh-TW" altLang="en-US" sz="1800" dirty="0"/>
                    </a:p>
                    <a:p>
                      <a:pPr algn="ctr"/>
                      <a:endParaRPr lang="zh-TW" altLang="en-US" sz="1800" dirty="0"/>
                    </a:p>
                  </a:txBody>
                  <a:tcPr marL="121350" marR="121350" marT="60675" marB="60675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Proclivity of paying dividends 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350" marR="121350" marT="60675" marB="60675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Firm Characteristics </a:t>
                      </a:r>
                      <a:endParaRPr lang="zh-TW" altLang="en-US" sz="1800" dirty="0"/>
                    </a:p>
                  </a:txBody>
                  <a:tcPr marL="121350" marR="121350" marT="60675" marB="60675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Proclivity of paying dividends 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350" marR="121350" marT="60675" marB="60675" anchor="ctr" anchorCtr="1"/>
                </a:tc>
                <a:extLst>
                  <a:ext uri="{0D108BD9-81ED-4DB2-BD59-A6C34878D82A}">
                    <a16:rowId xmlns:a16="http://schemas.microsoft.com/office/drawing/2014/main" val="83612533"/>
                  </a:ext>
                </a:extLst>
              </a:tr>
              <a:tr h="6812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/>
                        <a:t>Contribution</a:t>
                      </a:r>
                      <a:r>
                        <a:rPr lang="en-US" altLang="zh-TW" sz="2600" dirty="0"/>
                        <a:t> </a:t>
                      </a:r>
                      <a:endParaRPr lang="zh-TW" altLang="en-US" sz="2600" dirty="0"/>
                    </a:p>
                  </a:txBody>
                  <a:tcPr marL="121350" marR="121350" marT="60675" marB="60675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/>
                        <a:t>52%</a:t>
                      </a:r>
                      <a:endParaRPr lang="zh-TW" altLang="en-US" sz="2500" dirty="0"/>
                    </a:p>
                  </a:txBody>
                  <a:tcPr marL="121350" marR="121350" marT="60675" marB="60675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/>
                        <a:t>47.38 %</a:t>
                      </a:r>
                      <a:endParaRPr lang="zh-TW" altLang="en-US" sz="2500" dirty="0"/>
                    </a:p>
                  </a:txBody>
                  <a:tcPr marL="121350" marR="121350" marT="60675" marB="60675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/>
                        <a:t>18.28%</a:t>
                      </a:r>
                      <a:endParaRPr lang="zh-TW" altLang="en-US" sz="2500" dirty="0"/>
                    </a:p>
                  </a:txBody>
                  <a:tcPr marL="121350" marR="121350" marT="60675" marB="60675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u="none" dirty="0"/>
                        <a:t>81.72 %</a:t>
                      </a:r>
                      <a:endParaRPr lang="zh-TW" altLang="en-US" sz="2500" u="none" dirty="0"/>
                    </a:p>
                  </a:txBody>
                  <a:tcPr marL="121350" marR="121350" marT="60675" marB="60675" anchor="ctr" anchorCtr="1"/>
                </a:tc>
                <a:extLst>
                  <a:ext uri="{0D108BD9-81ED-4DB2-BD59-A6C34878D82A}">
                    <a16:rowId xmlns:a16="http://schemas.microsoft.com/office/drawing/2014/main" val="3101892895"/>
                  </a:ext>
                </a:extLst>
              </a:tr>
              <a:tr h="68121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 </a:t>
                      </a:r>
                      <a:r>
                        <a:rPr lang="en-US" altLang="zh-TW" sz="2200" dirty="0"/>
                        <a:t> </a:t>
                      </a:r>
                      <a:r>
                        <a:rPr lang="en-US" altLang="zh-TW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 </a:t>
                      </a:r>
                      <a:endParaRPr lang="zh-TW" alt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350" marR="121350" marT="60675" marB="60675" anchor="ctr" anchorCtr="1"/>
                </a:tc>
                <a:tc>
                  <a:txBody>
                    <a:bodyPr/>
                    <a:lstStyle/>
                    <a:p>
                      <a:endParaRPr lang="zh-TW" altLang="en-US" sz="2500" dirty="0"/>
                    </a:p>
                  </a:txBody>
                  <a:tcPr marL="121350" marR="121350" marT="60675" marB="60675" anchor="ctr" anchorCtr="1"/>
                </a:tc>
                <a:tc>
                  <a:txBody>
                    <a:bodyPr/>
                    <a:lstStyle/>
                    <a:p>
                      <a:endParaRPr lang="zh-TW" altLang="en-US" sz="2500" dirty="0"/>
                    </a:p>
                  </a:txBody>
                  <a:tcPr marL="121350" marR="121350" marT="60675" marB="60675" anchor="ctr" anchorCtr="1"/>
                </a:tc>
                <a:tc>
                  <a:txBody>
                    <a:bodyPr/>
                    <a:lstStyle/>
                    <a:p>
                      <a:endParaRPr lang="zh-TW" altLang="en-US" sz="2500" dirty="0"/>
                    </a:p>
                  </a:txBody>
                  <a:tcPr marL="121350" marR="121350" marT="60675" marB="60675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Firm Delisting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21350" marR="121350" marT="60675" marB="60675" anchor="ctr" anchorCtr="1"/>
                </a:tc>
                <a:extLst>
                  <a:ext uri="{0D108BD9-81ED-4DB2-BD59-A6C34878D82A}">
                    <a16:rowId xmlns:a16="http://schemas.microsoft.com/office/drawing/2014/main" val="1187736432"/>
                  </a:ext>
                </a:extLst>
              </a:tr>
              <a:tr h="1122988">
                <a:tc vMerge="1">
                  <a:txBody>
                    <a:bodyPr/>
                    <a:lstStyle/>
                    <a:p>
                      <a:endParaRPr lang="zh-TW" altLang="en-US" sz="2700" dirty="0"/>
                    </a:p>
                  </a:txBody>
                  <a:tcPr marL="132937" marR="132937" marT="66468" marB="66468"/>
                </a:tc>
                <a:tc>
                  <a:txBody>
                    <a:bodyPr/>
                    <a:lstStyle/>
                    <a:p>
                      <a:endParaRPr lang="zh-TW" altLang="en-US" sz="2500" dirty="0"/>
                    </a:p>
                  </a:txBody>
                  <a:tcPr marL="121350" marR="121350" marT="60675" marB="60675" anchor="ctr" anchorCtr="1"/>
                </a:tc>
                <a:tc>
                  <a:txBody>
                    <a:bodyPr/>
                    <a:lstStyle/>
                    <a:p>
                      <a:endParaRPr lang="zh-TW" altLang="en-US" sz="2500" dirty="0"/>
                    </a:p>
                  </a:txBody>
                  <a:tcPr marL="121350" marR="121350" marT="60675" marB="60675" anchor="ctr" anchorCtr="1"/>
                </a:tc>
                <a:tc>
                  <a:txBody>
                    <a:bodyPr/>
                    <a:lstStyle/>
                    <a:p>
                      <a:endParaRPr lang="zh-TW" altLang="en-US" sz="2500" dirty="0"/>
                    </a:p>
                  </a:txBody>
                  <a:tcPr marL="121350" marR="121350" marT="60675" marB="60675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in Regulatory structure 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350" marR="121350" marT="60675" marB="60675" anchor="ctr" anchorCtr="1"/>
                </a:tc>
                <a:extLst>
                  <a:ext uri="{0D108BD9-81ED-4DB2-BD59-A6C34878D82A}">
                    <a16:rowId xmlns:a16="http://schemas.microsoft.com/office/drawing/2014/main" val="206343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083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657AB-1F2B-4A72-A847-0206C068F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025093"/>
            <a:ext cx="8361229" cy="807814"/>
          </a:xfrm>
        </p:spPr>
        <p:txBody>
          <a:bodyPr/>
          <a:lstStyle/>
          <a:p>
            <a:r>
              <a:rPr lang="en-US" altLang="zh-TW" sz="4400" dirty="0"/>
              <a:t>High payout in 2000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EF95F7-BBEA-4F60-989B-C705092B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0327" y="5044300"/>
            <a:ext cx="6831673" cy="1086237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sz="4400" dirty="0"/>
              <a:t>JFE 2021  </a:t>
            </a:r>
            <a:r>
              <a:rPr lang="en-US" altLang="zh-TW" sz="4400" dirty="0">
                <a:solidFill>
                  <a:srgbClr val="000000"/>
                </a:solidFill>
                <a:latin typeface="Gulliver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Gulliver"/>
              </a:rPr>
              <a:t>Kathleen Kahle/ René M. </a:t>
            </a:r>
            <a:r>
              <a:rPr lang="en-US" altLang="zh-TW" sz="3600" dirty="0" err="1">
                <a:solidFill>
                  <a:srgbClr val="000000"/>
                </a:solidFill>
                <a:latin typeface="Gulliver"/>
              </a:rPr>
              <a:t>Stulz</a:t>
            </a:r>
            <a:r>
              <a:rPr lang="en-US" altLang="zh-TW" sz="3600" dirty="0">
                <a:solidFill>
                  <a:srgbClr val="000000"/>
                </a:solidFill>
                <a:latin typeface="Gulliver"/>
              </a:rPr>
              <a:t> </a:t>
            </a:r>
            <a:br>
              <a:rPr lang="en-US" altLang="zh-TW" dirty="0"/>
            </a:b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78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B2A091-61A1-4EDB-AC2D-C4DFA48B4086}"/>
              </a:ext>
            </a:extLst>
          </p:cNvPr>
          <p:cNvSpPr txBox="1"/>
          <p:nvPr/>
        </p:nvSpPr>
        <p:spPr>
          <a:xfrm>
            <a:off x="3475932" y="542314"/>
            <a:ext cx="789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Main Topic for Discussion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04AA45-7397-45EE-A7C8-AE7AF9770F8C}"/>
              </a:ext>
            </a:extLst>
          </p:cNvPr>
          <p:cNvSpPr txBox="1"/>
          <p:nvPr/>
        </p:nvSpPr>
        <p:spPr>
          <a:xfrm>
            <a:off x="2973000" y="2971547"/>
            <a:ext cx="8396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0000"/>
                </a:solidFill>
                <a:latin typeface="Gulliver"/>
              </a:rPr>
              <a:t>Why pay out are so high in 2000s?</a:t>
            </a:r>
            <a:endParaRPr lang="zh-TW" altLang="en-US" sz="3200" dirty="0">
              <a:solidFill>
                <a:srgbClr val="000000"/>
              </a:solidFill>
              <a:latin typeface="Gulliver"/>
            </a:endParaRPr>
          </a:p>
        </p:txBody>
      </p:sp>
    </p:spTree>
    <p:extLst>
      <p:ext uri="{BB962C8B-B14F-4D97-AF65-F5344CB8AC3E}">
        <p14:creationId xmlns:p14="http://schemas.microsoft.com/office/powerpoint/2010/main" val="4804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B2A091-61A1-4EDB-AC2D-C4DFA48B4086}"/>
              </a:ext>
            </a:extLst>
          </p:cNvPr>
          <p:cNvSpPr txBox="1"/>
          <p:nvPr/>
        </p:nvSpPr>
        <p:spPr>
          <a:xfrm>
            <a:off x="3475932" y="542314"/>
            <a:ext cx="789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Main Topic for Discussion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04AA45-7397-45EE-A7C8-AE7AF9770F8C}"/>
              </a:ext>
            </a:extLst>
          </p:cNvPr>
          <p:cNvSpPr txBox="1"/>
          <p:nvPr/>
        </p:nvSpPr>
        <p:spPr>
          <a:xfrm>
            <a:off x="2321311" y="2736502"/>
            <a:ext cx="8396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Gulliver"/>
              </a:rPr>
              <a:t>W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  <a:t>hy the fraction of dividend-paying firms falls from 73% in 1978 to 23% in 2000 and then increases to 36% in 2018</a:t>
            </a:r>
            <a:r>
              <a:rPr lang="en-US" altLang="zh-TW" sz="2800" dirty="0"/>
              <a:t> ? What causes firms to change their behavior 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2269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3DA1A81-0A24-4F9D-9C22-8EB11047820F}"/>
              </a:ext>
            </a:extLst>
          </p:cNvPr>
          <p:cNvSpPr txBox="1"/>
          <p:nvPr/>
        </p:nvSpPr>
        <p:spPr>
          <a:xfrm>
            <a:off x="3475932" y="542314"/>
            <a:ext cx="789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Main Topic for Discussion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CE78A9A-A637-4286-B6E9-293FEB8E6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16" y="1499150"/>
            <a:ext cx="7687284" cy="475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B2A091-61A1-4EDB-AC2D-C4DFA48B4086}"/>
              </a:ext>
            </a:extLst>
          </p:cNvPr>
          <p:cNvSpPr txBox="1"/>
          <p:nvPr/>
        </p:nvSpPr>
        <p:spPr>
          <a:xfrm>
            <a:off x="4159640" y="631524"/>
            <a:ext cx="387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Hypothesis to Test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04AA45-7397-45EE-A7C8-AE7AF9770F8C}"/>
              </a:ext>
            </a:extLst>
          </p:cNvPr>
          <p:cNvSpPr txBox="1"/>
          <p:nvPr/>
        </p:nvSpPr>
        <p:spPr>
          <a:xfrm>
            <a:off x="1328852" y="2686918"/>
            <a:ext cx="95342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Will change in firm characteristic explain the increase in payout rate? </a:t>
            </a:r>
            <a:br>
              <a:rPr lang="en-US" altLang="zh-TW" sz="2800" dirty="0"/>
            </a:b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CB3266A-993F-4CE7-A70F-DB04731E6506}"/>
              </a:ext>
            </a:extLst>
          </p:cNvPr>
          <p:cNvSpPr txBox="1"/>
          <p:nvPr/>
        </p:nvSpPr>
        <p:spPr>
          <a:xfrm>
            <a:off x="1328852" y="3489766"/>
            <a:ext cx="100565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How much of the increase in payouts can</a:t>
            </a:r>
            <a:r>
              <a:rPr lang="zh-TW" altLang="en-US" sz="2400" dirty="0">
                <a:solidFill>
                  <a:srgbClr val="000000"/>
                </a:solidFill>
                <a:latin typeface="Gulliver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be explained by changes in firm characteristics? </a:t>
            </a: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800" dirty="0"/>
            </a:b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E83DE2-52A6-45D2-9F6F-6C7A34DC2A47}"/>
              </a:ext>
            </a:extLst>
          </p:cNvPr>
          <p:cNvSpPr txBox="1"/>
          <p:nvPr/>
        </p:nvSpPr>
        <p:spPr>
          <a:xfrm>
            <a:off x="1328852" y="4527721"/>
            <a:ext cx="8984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Other factors besides firm characteristic influencing firm payout </a:t>
            </a:r>
            <a:br>
              <a:rPr lang="en-US" altLang="zh-TW" sz="2400" dirty="0"/>
            </a:br>
            <a:br>
              <a:rPr lang="en-US" altLang="zh-TW" sz="2800" dirty="0"/>
            </a:b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04B3D2-553B-483A-B818-29B66D03D755}"/>
              </a:ext>
            </a:extLst>
          </p:cNvPr>
          <p:cNvSpPr txBox="1"/>
          <p:nvPr/>
        </p:nvSpPr>
        <p:spPr>
          <a:xfrm>
            <a:off x="1328852" y="1877564"/>
            <a:ext cx="95342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What causes payout?</a:t>
            </a:r>
            <a:br>
              <a:rPr lang="en-US" altLang="zh-TW" sz="2800" dirty="0"/>
            </a:b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7286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B2A091-61A1-4EDB-AC2D-C4DFA48B4086}"/>
              </a:ext>
            </a:extLst>
          </p:cNvPr>
          <p:cNvSpPr txBox="1"/>
          <p:nvPr/>
        </p:nvSpPr>
        <p:spPr>
          <a:xfrm>
            <a:off x="4159640" y="631524"/>
            <a:ext cx="521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0000"/>
                </a:solidFill>
                <a:latin typeface="Gulliver"/>
              </a:rPr>
              <a:t>What causes payout?</a:t>
            </a:r>
            <a:endParaRPr lang="en-US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04AA45-7397-45EE-A7C8-AE7AF9770F8C}"/>
              </a:ext>
            </a:extLst>
          </p:cNvPr>
          <p:cNvSpPr txBox="1"/>
          <p:nvPr/>
        </p:nvSpPr>
        <p:spPr>
          <a:xfrm>
            <a:off x="1592835" y="2745222"/>
            <a:ext cx="953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Payout Rate </a:t>
            </a:r>
            <a:r>
              <a:rPr lang="en-US" altLang="zh-TW" sz="2800" dirty="0">
                <a:sym typeface="Wingdings" panose="05000000000000000000" pitchFamily="2" charset="2"/>
              </a:rPr>
              <a:t> 63%</a:t>
            </a:r>
            <a:br>
              <a:rPr lang="en-US" altLang="zh-TW" sz="2800" dirty="0"/>
            </a:b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04B3D2-553B-483A-B818-29B66D03D755}"/>
              </a:ext>
            </a:extLst>
          </p:cNvPr>
          <p:cNvSpPr txBox="1"/>
          <p:nvPr/>
        </p:nvSpPr>
        <p:spPr>
          <a:xfrm>
            <a:off x="1592835" y="1935868"/>
            <a:ext cx="953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Operating income </a:t>
            </a:r>
            <a:r>
              <a:rPr lang="en-US" altLang="zh-TW" sz="2800" dirty="0">
                <a:sym typeface="Wingdings" panose="05000000000000000000" pitchFamily="2" charset="2"/>
              </a:rPr>
              <a:t> 37%</a:t>
            </a:r>
            <a:r>
              <a:rPr lang="en-US" altLang="zh-TW" sz="2800" dirty="0"/>
              <a:t>  </a:t>
            </a:r>
            <a:br>
              <a:rPr lang="en-US" altLang="zh-TW" sz="2800" dirty="0"/>
            </a:br>
            <a:endParaRPr lang="zh-TW" altLang="en-US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D4A752D-C149-46F3-96CC-10474F22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74" y="3583442"/>
            <a:ext cx="7223733" cy="8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98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B2A091-61A1-4EDB-AC2D-C4DFA48B4086}"/>
              </a:ext>
            </a:extLst>
          </p:cNvPr>
          <p:cNvSpPr txBox="1"/>
          <p:nvPr/>
        </p:nvSpPr>
        <p:spPr>
          <a:xfrm>
            <a:off x="4159640" y="631524"/>
            <a:ext cx="521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0000"/>
                </a:solidFill>
                <a:latin typeface="Gulliver"/>
              </a:rPr>
              <a:t>What causes payout?</a:t>
            </a:r>
            <a:endParaRPr lang="en-US" altLang="zh-TW" sz="3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F108167-5F71-4020-94BD-B7C6F02E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3" y="1488606"/>
            <a:ext cx="10774914" cy="45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89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B2A091-61A1-4EDB-AC2D-C4DFA48B4086}"/>
              </a:ext>
            </a:extLst>
          </p:cNvPr>
          <p:cNvSpPr txBox="1"/>
          <p:nvPr/>
        </p:nvSpPr>
        <p:spPr>
          <a:xfrm>
            <a:off x="1121433" y="469700"/>
            <a:ext cx="916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0000"/>
                </a:solidFill>
                <a:latin typeface="Gulliver"/>
              </a:rPr>
              <a:t>Can Macroeconomic Factor Explain Payout? </a:t>
            </a:r>
            <a:endParaRPr lang="en-US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8AE68CE-7723-4798-AF5A-72EC4E756D29}"/>
              </a:ext>
            </a:extLst>
          </p:cNvPr>
          <p:cNvSpPr txBox="1"/>
          <p:nvPr/>
        </p:nvSpPr>
        <p:spPr>
          <a:xfrm>
            <a:off x="1328852" y="1877564"/>
            <a:ext cx="953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The change in Macroeconomic factor might cause the operating income</a:t>
            </a:r>
            <a:br>
              <a:rPr lang="en-US" altLang="zh-TW" sz="2400" dirty="0">
                <a:solidFill>
                  <a:srgbClr val="000000"/>
                </a:solidFill>
                <a:latin typeface="Gulliver"/>
              </a:rPr>
            </a:b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to  fluctuate  leading to a change in Payout 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52EA6D-8893-45BA-874A-B1534B5E8B05}"/>
              </a:ext>
            </a:extLst>
          </p:cNvPr>
          <p:cNvSpPr txBox="1"/>
          <p:nvPr/>
        </p:nvSpPr>
        <p:spPr>
          <a:xfrm>
            <a:off x="1328852" y="4228370"/>
            <a:ext cx="953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The study has shown that macroeconomic variables do not help predict</a:t>
            </a:r>
            <a:br>
              <a:rPr lang="en-US" altLang="zh-TW" sz="2400" dirty="0">
                <a:solidFill>
                  <a:srgbClr val="000000"/>
                </a:solidFill>
                <a:latin typeface="Gulliver"/>
              </a:rPr>
            </a:b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aggregate payouts once one accounts for aggregate earnings 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5B1310-5553-4BC5-B328-28DCDF7C82F4}"/>
              </a:ext>
            </a:extLst>
          </p:cNvPr>
          <p:cNvSpPr txBox="1"/>
          <p:nvPr/>
        </p:nvSpPr>
        <p:spPr>
          <a:xfrm>
            <a:off x="1328852" y="3237633"/>
            <a:ext cx="953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The study Include Macroeconomic factor such as GDP &amp; Baa bond yield</a:t>
            </a:r>
          </a:p>
        </p:txBody>
      </p:sp>
    </p:spTree>
    <p:extLst>
      <p:ext uri="{BB962C8B-B14F-4D97-AF65-F5344CB8AC3E}">
        <p14:creationId xmlns:p14="http://schemas.microsoft.com/office/powerpoint/2010/main" val="1235395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B2A091-61A1-4EDB-AC2D-C4DFA48B4086}"/>
              </a:ext>
            </a:extLst>
          </p:cNvPr>
          <p:cNvSpPr txBox="1"/>
          <p:nvPr/>
        </p:nvSpPr>
        <p:spPr>
          <a:xfrm>
            <a:off x="1121433" y="469700"/>
            <a:ext cx="916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0000"/>
                </a:solidFill>
                <a:latin typeface="Gulliver"/>
              </a:rPr>
              <a:t>Can Macroeconomic Factor Explain Payout? </a:t>
            </a:r>
            <a:endParaRPr lang="en-US" altLang="zh-TW" sz="3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8693BB7-B938-4315-9C8D-D98F065F9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537" y="1116031"/>
            <a:ext cx="7073123" cy="52114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A133B8B-6D64-41D6-9A13-61A308B07B2F}"/>
              </a:ext>
            </a:extLst>
          </p:cNvPr>
          <p:cNvSpPr txBox="1"/>
          <p:nvPr/>
        </p:nvSpPr>
        <p:spPr>
          <a:xfrm>
            <a:off x="8924081" y="3721740"/>
            <a:ext cx="2430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Freezing earnings in 1999 level leaving the change cause by Baa bound  and GDP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51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B2A091-61A1-4EDB-AC2D-C4DFA48B4086}"/>
              </a:ext>
            </a:extLst>
          </p:cNvPr>
          <p:cNvSpPr txBox="1"/>
          <p:nvPr/>
        </p:nvSpPr>
        <p:spPr>
          <a:xfrm>
            <a:off x="1312266" y="631524"/>
            <a:ext cx="10366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Gulliver"/>
              </a:rPr>
              <a:t>Firm characteristic difference between </a:t>
            </a:r>
            <a:r>
              <a:rPr lang="en-US" altLang="zh-TW" sz="3200" u="sng" dirty="0">
                <a:solidFill>
                  <a:srgbClr val="000000"/>
                </a:solidFill>
                <a:latin typeface="Gulliver"/>
              </a:rPr>
              <a:t>Top Payers &amp; Payers</a:t>
            </a:r>
            <a:br>
              <a:rPr lang="en-US" altLang="zh-TW" sz="4000" dirty="0"/>
            </a:br>
            <a:endParaRPr lang="zh-TW" altLang="en-US" sz="40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33781B3-EAF2-45C3-806E-2DA4DC62F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11257"/>
              </p:ext>
            </p:extLst>
          </p:nvPr>
        </p:nvGraphicFramePr>
        <p:xfrm>
          <a:off x="1312266" y="1805650"/>
          <a:ext cx="9949901" cy="364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5253">
                  <a:extLst>
                    <a:ext uri="{9D8B030D-6E8A-4147-A177-3AD203B41FA5}">
                      <a16:colId xmlns:a16="http://schemas.microsoft.com/office/drawing/2014/main" val="86885787"/>
                    </a:ext>
                  </a:extLst>
                </a:gridCol>
                <a:gridCol w="3391382">
                  <a:extLst>
                    <a:ext uri="{9D8B030D-6E8A-4147-A177-3AD203B41FA5}">
                      <a16:colId xmlns:a16="http://schemas.microsoft.com/office/drawing/2014/main" val="1560167029"/>
                    </a:ext>
                  </a:extLst>
                </a:gridCol>
                <a:gridCol w="3993266">
                  <a:extLst>
                    <a:ext uri="{9D8B030D-6E8A-4147-A177-3AD203B41FA5}">
                      <a16:colId xmlns:a16="http://schemas.microsoft.com/office/drawing/2014/main" val="480897222"/>
                    </a:ext>
                  </a:extLst>
                </a:gridCol>
              </a:tblGrid>
              <a:tr h="856527">
                <a:tc>
                  <a:txBody>
                    <a:bodyPr/>
                    <a:lstStyle/>
                    <a:p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53319" marR="53319" marT="26660" marB="2666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Payers 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Payers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/>
                </a:tc>
                <a:extLst>
                  <a:ext uri="{0D108BD9-81ED-4DB2-BD59-A6C34878D82A}">
                    <a16:rowId xmlns:a16="http://schemas.microsoft.com/office/drawing/2014/main" val="1470840265"/>
                  </a:ext>
                </a:extLst>
              </a:tr>
              <a:tr h="1180618"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Operating Cash Flow &amp; Free Cash flow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/>
                </a:tc>
                <a:extLst>
                  <a:ext uri="{0D108BD9-81ED-4DB2-BD59-A6C34878D82A}">
                    <a16:rowId xmlns:a16="http://schemas.microsoft.com/office/drawing/2014/main" val="420898065"/>
                  </a:ext>
                </a:extLst>
              </a:tr>
              <a:tr h="1612739"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Capital Investment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Decrease 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Decrease 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/>
                </a:tc>
                <a:extLst>
                  <a:ext uri="{0D108BD9-81ED-4DB2-BD59-A6C34878D82A}">
                    <a16:rowId xmlns:a16="http://schemas.microsoft.com/office/drawing/2014/main" val="92864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547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EB55600-04CC-4F10-A8DA-0B2B98CF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95" y="1326833"/>
            <a:ext cx="9275609" cy="53973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3236603-6A13-467B-B3A6-B923D1D50041}"/>
              </a:ext>
            </a:extLst>
          </p:cNvPr>
          <p:cNvSpPr txBox="1"/>
          <p:nvPr/>
        </p:nvSpPr>
        <p:spPr>
          <a:xfrm>
            <a:off x="8843417" y="3656178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Decrease in capital spending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4AC86C-6A12-4206-B3A5-7412D1F54C60}"/>
              </a:ext>
            </a:extLst>
          </p:cNvPr>
          <p:cNvSpPr txBox="1"/>
          <p:nvPr/>
        </p:nvSpPr>
        <p:spPr>
          <a:xfrm>
            <a:off x="7670509" y="5050937"/>
            <a:ext cx="396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OCF &amp; FCF difference between payers 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E0BBB76-9069-43D5-8BC0-2399AF3493F1}"/>
              </a:ext>
            </a:extLst>
          </p:cNvPr>
          <p:cNvSpPr txBox="1"/>
          <p:nvPr/>
        </p:nvSpPr>
        <p:spPr>
          <a:xfrm>
            <a:off x="1312266" y="631524"/>
            <a:ext cx="10366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Gulliver"/>
              </a:rPr>
              <a:t>Firm characteristic difference between </a:t>
            </a:r>
            <a:r>
              <a:rPr lang="en-US" altLang="zh-TW" sz="3200" u="sng" dirty="0">
                <a:solidFill>
                  <a:srgbClr val="000000"/>
                </a:solidFill>
                <a:latin typeface="Gulliver"/>
              </a:rPr>
              <a:t>Top Payers &amp; Payers</a:t>
            </a:r>
            <a:br>
              <a:rPr lang="en-US" altLang="zh-TW" sz="4000" dirty="0"/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4295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33781B3-EAF2-45C3-806E-2DA4DC62F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56978"/>
              </p:ext>
            </p:extLst>
          </p:nvPr>
        </p:nvGraphicFramePr>
        <p:xfrm>
          <a:off x="1312266" y="1805650"/>
          <a:ext cx="9949901" cy="364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9815">
                  <a:extLst>
                    <a:ext uri="{9D8B030D-6E8A-4147-A177-3AD203B41FA5}">
                      <a16:colId xmlns:a16="http://schemas.microsoft.com/office/drawing/2014/main" val="86885787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1560167029"/>
                    </a:ext>
                  </a:extLst>
                </a:gridCol>
                <a:gridCol w="3993266">
                  <a:extLst>
                    <a:ext uri="{9D8B030D-6E8A-4147-A177-3AD203B41FA5}">
                      <a16:colId xmlns:a16="http://schemas.microsoft.com/office/drawing/2014/main" val="480897222"/>
                    </a:ext>
                  </a:extLst>
                </a:gridCol>
              </a:tblGrid>
              <a:tr h="856527">
                <a:tc>
                  <a:txBody>
                    <a:bodyPr/>
                    <a:lstStyle/>
                    <a:p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53319" marR="53319" marT="26660" marB="2666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Payers 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 Payers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/>
                </a:tc>
                <a:extLst>
                  <a:ext uri="{0D108BD9-81ED-4DB2-BD59-A6C34878D82A}">
                    <a16:rowId xmlns:a16="http://schemas.microsoft.com/office/drawing/2014/main" val="1470840265"/>
                  </a:ext>
                </a:extLst>
              </a:tr>
              <a:tr h="1180618"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Fund (from decrease in investment ) Usage  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Payout 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 in R&amp;D</a:t>
                      </a:r>
                    </a:p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(Research and Development )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/>
                </a:tc>
                <a:extLst>
                  <a:ext uri="{0D108BD9-81ED-4DB2-BD59-A6C34878D82A}">
                    <a16:rowId xmlns:a16="http://schemas.microsoft.com/office/drawing/2014/main" val="420898065"/>
                  </a:ext>
                </a:extLst>
              </a:tr>
              <a:tr h="1612739"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Possible Explanation 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Older firms already Built much intangible Assets 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firms building intangible Assets  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19" marR="53319" marT="26660" marB="26660" anchor="ctr" anchorCtr="1"/>
                </a:tc>
                <a:extLst>
                  <a:ext uri="{0D108BD9-81ED-4DB2-BD59-A6C34878D82A}">
                    <a16:rowId xmlns:a16="http://schemas.microsoft.com/office/drawing/2014/main" val="92864830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E0A9879-1000-41EF-9FDC-2DE4EB155326}"/>
              </a:ext>
            </a:extLst>
          </p:cNvPr>
          <p:cNvSpPr txBox="1"/>
          <p:nvPr/>
        </p:nvSpPr>
        <p:spPr>
          <a:xfrm>
            <a:off x="1312266" y="631524"/>
            <a:ext cx="10366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Gulliver"/>
              </a:rPr>
              <a:t>Firm characteristic difference between </a:t>
            </a:r>
            <a:r>
              <a:rPr lang="en-US" altLang="zh-TW" sz="3200" u="sng" dirty="0">
                <a:solidFill>
                  <a:srgbClr val="000000"/>
                </a:solidFill>
                <a:latin typeface="Gulliver"/>
              </a:rPr>
              <a:t>Payers &amp; Non Payers</a:t>
            </a:r>
            <a:br>
              <a:rPr lang="en-US" altLang="zh-TW" sz="4000" dirty="0"/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53550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89B8BDF-4B9A-4B77-94C7-D50FE359C3AA}"/>
              </a:ext>
            </a:extLst>
          </p:cNvPr>
          <p:cNvSpPr txBox="1"/>
          <p:nvPr/>
        </p:nvSpPr>
        <p:spPr>
          <a:xfrm>
            <a:off x="1312266" y="631524"/>
            <a:ext cx="10366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Gulliver"/>
              </a:rPr>
              <a:t>Firm characteristic difference between </a:t>
            </a:r>
            <a:r>
              <a:rPr lang="en-US" altLang="zh-TW" sz="3200" u="sng" dirty="0">
                <a:solidFill>
                  <a:srgbClr val="000000"/>
                </a:solidFill>
                <a:latin typeface="Gulliver"/>
              </a:rPr>
              <a:t>Payers &amp; Non Payers</a:t>
            </a:r>
            <a:br>
              <a:rPr lang="en-US" altLang="zh-TW" sz="4000" dirty="0"/>
            </a:br>
            <a:endParaRPr lang="zh-TW" altLang="en-US" sz="4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E0BA03-9991-478E-804C-69651621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09" y="1412112"/>
            <a:ext cx="10128492" cy="50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4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7B92073-F151-4DC0-B01E-4BFC369D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55" y="1580559"/>
            <a:ext cx="8193206" cy="407946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DA1A81-0A24-4F9D-9C22-8EB11047820F}"/>
              </a:ext>
            </a:extLst>
          </p:cNvPr>
          <p:cNvSpPr txBox="1"/>
          <p:nvPr/>
        </p:nvSpPr>
        <p:spPr>
          <a:xfrm>
            <a:off x="3475932" y="542314"/>
            <a:ext cx="789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Main Topic for Discussion </a:t>
            </a:r>
          </a:p>
        </p:txBody>
      </p:sp>
    </p:spTree>
    <p:extLst>
      <p:ext uri="{BB962C8B-B14F-4D97-AF65-F5344CB8AC3E}">
        <p14:creationId xmlns:p14="http://schemas.microsoft.com/office/powerpoint/2010/main" val="3695571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B2A091-61A1-4EDB-AC2D-C4DFA48B4086}"/>
              </a:ext>
            </a:extLst>
          </p:cNvPr>
          <p:cNvSpPr txBox="1"/>
          <p:nvPr/>
        </p:nvSpPr>
        <p:spPr>
          <a:xfrm>
            <a:off x="1312266" y="631524"/>
            <a:ext cx="103665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Gulliver"/>
              </a:rPr>
              <a:t>How much can change in firm characteristic explain the increase in payout rate? </a:t>
            </a:r>
            <a:br>
              <a:rPr lang="en-US" altLang="zh-TW" sz="4000" dirty="0"/>
            </a:br>
            <a:endParaRPr lang="zh-TW" altLang="en-US" sz="4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604FF7-912E-460F-A340-D21C3551810F}"/>
              </a:ext>
            </a:extLst>
          </p:cNvPr>
          <p:cNvSpPr txBox="1"/>
          <p:nvPr/>
        </p:nvSpPr>
        <p:spPr>
          <a:xfrm>
            <a:off x="1312266" y="2225382"/>
            <a:ext cx="953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After discussing the difference in firm characteristics, this study then measures the impact brought by firm characteristics.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000000"/>
              </a:solidFill>
              <a:latin typeface="Gulliv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The study shown that </a:t>
            </a:r>
            <a:r>
              <a:rPr lang="en-US" altLang="zh-TW" sz="2400" u="sng" dirty="0"/>
              <a:t>56.79% </a:t>
            </a:r>
            <a:r>
              <a:rPr lang="en-US" altLang="zh-TW" sz="2400" dirty="0"/>
              <a:t>of the increase in increasing payout rate can be explained by firm characteristics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The impact is measured by regression coefficient multiplying the rate of change</a:t>
            </a:r>
            <a:br>
              <a:rPr lang="en-US" altLang="zh-TW" sz="2400" dirty="0"/>
            </a:br>
            <a:endParaRPr lang="en-US" altLang="zh-TW" sz="2400" dirty="0">
              <a:solidFill>
                <a:srgbClr val="000000"/>
              </a:solidFill>
              <a:latin typeface="Gulliver"/>
            </a:endParaRPr>
          </a:p>
        </p:txBody>
      </p:sp>
    </p:spTree>
    <p:extLst>
      <p:ext uri="{BB962C8B-B14F-4D97-AF65-F5344CB8AC3E}">
        <p14:creationId xmlns:p14="http://schemas.microsoft.com/office/powerpoint/2010/main" val="962162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B2A091-61A1-4EDB-AC2D-C4DFA48B4086}"/>
              </a:ext>
            </a:extLst>
          </p:cNvPr>
          <p:cNvSpPr txBox="1"/>
          <p:nvPr/>
        </p:nvSpPr>
        <p:spPr>
          <a:xfrm>
            <a:off x="1312266" y="631524"/>
            <a:ext cx="103665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Gulliver"/>
              </a:rPr>
              <a:t>How much can change in firm characteristic explain the increase in payout rate? </a:t>
            </a:r>
            <a:br>
              <a:rPr lang="en-US" altLang="zh-TW" sz="4000" dirty="0"/>
            </a:br>
            <a:endParaRPr lang="zh-TW" altLang="en-US" sz="4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9E9079-8065-4C6F-9E7D-B07480AE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40" y="1805651"/>
            <a:ext cx="5987807" cy="48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1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B2A091-61A1-4EDB-AC2D-C4DFA48B4086}"/>
              </a:ext>
            </a:extLst>
          </p:cNvPr>
          <p:cNvSpPr txBox="1"/>
          <p:nvPr/>
        </p:nvSpPr>
        <p:spPr>
          <a:xfrm>
            <a:off x="1312266" y="631524"/>
            <a:ext cx="103665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Gulliver"/>
              </a:rPr>
              <a:t>How much can change in firm characteristic explain the increase in payout rate? </a:t>
            </a:r>
            <a:br>
              <a:rPr lang="en-US" altLang="zh-TW" sz="4000" dirty="0"/>
            </a:b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9ADDA9-C1E9-4348-B262-4A7575BE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66" y="1667148"/>
            <a:ext cx="6359298" cy="51908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DA2D25-7A3E-46F3-9290-9778BDCBA898}"/>
              </a:ext>
            </a:extLst>
          </p:cNvPr>
          <p:cNvSpPr txBox="1"/>
          <p:nvPr/>
        </p:nvSpPr>
        <p:spPr>
          <a:xfrm>
            <a:off x="6736466" y="4653023"/>
            <a:ext cx="111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0.0465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FDE8C31-8774-4B8C-BFF7-7A9ED3B651FA}"/>
              </a:ext>
            </a:extLst>
          </p:cNvPr>
          <p:cNvSpPr txBox="1"/>
          <p:nvPr/>
        </p:nvSpPr>
        <p:spPr>
          <a:xfrm>
            <a:off x="7847635" y="2817378"/>
            <a:ext cx="307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0.0817/0.0465 = 0.5679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21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B2A091-61A1-4EDB-AC2D-C4DFA48B4086}"/>
              </a:ext>
            </a:extLst>
          </p:cNvPr>
          <p:cNvSpPr txBox="1"/>
          <p:nvPr/>
        </p:nvSpPr>
        <p:spPr>
          <a:xfrm>
            <a:off x="1312266" y="631524"/>
            <a:ext cx="10366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Besides Firm Characteristics, Firms are more Sensitivity to Determinants of Payout in 2000s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8BE7886-CDB8-412B-A950-D3EAD480AE6E}"/>
              </a:ext>
            </a:extLst>
          </p:cNvPr>
          <p:cNvSpPr txBox="1"/>
          <p:nvPr/>
        </p:nvSpPr>
        <p:spPr>
          <a:xfrm>
            <a:off x="1328852" y="2305827"/>
            <a:ext cx="953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By performing regressing payout rate on free cash flow and it’s interaction term of time (2000ss dummy ) the study shown that firms sensitivity to determinants of Payout occurs in the 2000s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In the model with firm fixed effects, an increase in FCF from 0% to 10% increases payouts from 1.7% to 1.702%. The same change in the 2000s increases payouts to 2.76%. It thus follows that </a:t>
            </a:r>
            <a:r>
              <a:rPr lang="en-US" altLang="zh-TW" sz="2400" u="sng" dirty="0"/>
              <a:t>the sensitivity of payouts to FCF is much higher in the 2000s </a:t>
            </a:r>
            <a:br>
              <a:rPr lang="en-US" altLang="zh-TW" sz="2400" dirty="0"/>
            </a:b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935726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814011B-4C60-469D-996D-999678C7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93" y="1809966"/>
            <a:ext cx="4491614" cy="49025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B67CDFD-7801-4C7D-B529-6A355E3E9E90}"/>
              </a:ext>
            </a:extLst>
          </p:cNvPr>
          <p:cNvSpPr txBox="1"/>
          <p:nvPr/>
        </p:nvSpPr>
        <p:spPr>
          <a:xfrm>
            <a:off x="1312266" y="631524"/>
            <a:ext cx="10366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Besides Firm Characteristics, Firms are more Sensitivity to Determinants of Payout in 2000s</a:t>
            </a:r>
          </a:p>
        </p:txBody>
      </p:sp>
    </p:spTree>
    <p:extLst>
      <p:ext uri="{BB962C8B-B14F-4D97-AF65-F5344CB8AC3E}">
        <p14:creationId xmlns:p14="http://schemas.microsoft.com/office/powerpoint/2010/main" val="978930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814011B-4C60-469D-996D-999678C7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93" y="1809966"/>
            <a:ext cx="4491614" cy="49025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B67CDFD-7801-4C7D-B529-6A355E3E9E90}"/>
              </a:ext>
            </a:extLst>
          </p:cNvPr>
          <p:cNvSpPr txBox="1"/>
          <p:nvPr/>
        </p:nvSpPr>
        <p:spPr>
          <a:xfrm>
            <a:off x="1312266" y="631524"/>
            <a:ext cx="10366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Besides Firm Characteristics, Firms are more Sensitivity to Determinants of Payout in 2000s</a:t>
            </a:r>
          </a:p>
        </p:txBody>
      </p:sp>
    </p:spTree>
    <p:extLst>
      <p:ext uri="{BB962C8B-B14F-4D97-AF65-F5344CB8AC3E}">
        <p14:creationId xmlns:p14="http://schemas.microsoft.com/office/powerpoint/2010/main" val="4257426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B2A091-61A1-4EDB-AC2D-C4DFA48B4086}"/>
              </a:ext>
            </a:extLst>
          </p:cNvPr>
          <p:cNvSpPr txBox="1"/>
          <p:nvPr/>
        </p:nvSpPr>
        <p:spPr>
          <a:xfrm>
            <a:off x="4159640" y="631524"/>
            <a:ext cx="387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Summary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04B3D2-553B-483A-B818-29B66D03D755}"/>
              </a:ext>
            </a:extLst>
          </p:cNvPr>
          <p:cNvSpPr txBox="1"/>
          <p:nvPr/>
        </p:nvSpPr>
        <p:spPr>
          <a:xfrm>
            <a:off x="1328852" y="2734091"/>
            <a:ext cx="95342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What causes</a:t>
            </a:r>
            <a:r>
              <a:rPr lang="zh-TW" altLang="en-US" sz="2400" dirty="0">
                <a:solidFill>
                  <a:srgbClr val="000000"/>
                </a:solidFill>
                <a:latin typeface="Gulliver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more payout?  </a:t>
            </a:r>
            <a:r>
              <a:rPr lang="en-US" altLang="zh-TW" sz="2400" dirty="0">
                <a:solidFill>
                  <a:srgbClr val="000000"/>
                </a:solidFill>
                <a:latin typeface="Gulliver"/>
                <a:sym typeface="Wingdings" panose="05000000000000000000" pitchFamily="2" charset="2"/>
              </a:rPr>
              <a:t> Firm characteristics (e.g. cash flow / capital expenditure / leverage etc.)</a:t>
            </a:r>
            <a:r>
              <a:rPr lang="zh-TW" altLang="en-US" sz="2400" dirty="0">
                <a:solidFill>
                  <a:srgbClr val="000000"/>
                </a:solidFill>
                <a:latin typeface="Gulliver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Gulliver"/>
                <a:sym typeface="Wingdings" panose="05000000000000000000" pitchFamily="2" charset="2"/>
              </a:rPr>
              <a:t>+</a:t>
            </a:r>
            <a:r>
              <a:rPr lang="zh-TW" altLang="en-US" sz="2400" dirty="0">
                <a:solidFill>
                  <a:srgbClr val="000000"/>
                </a:solidFill>
                <a:latin typeface="Gulliver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Firms Sensitivity to Determinants of Payout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000000"/>
              </a:solidFill>
              <a:latin typeface="Gulliver"/>
            </a:endParaRPr>
          </a:p>
          <a:p>
            <a:br>
              <a:rPr lang="en-US" altLang="zh-TW" sz="2800" dirty="0"/>
            </a:b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668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B2A091-61A1-4EDB-AC2D-C4DFA48B4086}"/>
              </a:ext>
            </a:extLst>
          </p:cNvPr>
          <p:cNvSpPr txBox="1"/>
          <p:nvPr/>
        </p:nvSpPr>
        <p:spPr>
          <a:xfrm>
            <a:off x="4159640" y="631524"/>
            <a:ext cx="387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Hypothesis to Test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04AA45-7397-45EE-A7C8-AE7AF9770F8C}"/>
              </a:ext>
            </a:extLst>
          </p:cNvPr>
          <p:cNvSpPr txBox="1"/>
          <p:nvPr/>
        </p:nvSpPr>
        <p:spPr>
          <a:xfrm>
            <a:off x="1328853" y="1797784"/>
            <a:ext cx="9534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000000"/>
                </a:solidFill>
                <a:effectLst/>
                <a:latin typeface="Gulliver"/>
              </a:rPr>
              <a:t>There are a change in the relation between the fundamental characteristics and the decision to pay dividends</a:t>
            </a:r>
            <a:r>
              <a:rPr lang="en-US" altLang="zh-TW" sz="2400" dirty="0"/>
              <a:t> (e.g. decrease in proclivity to pay dividends )</a:t>
            </a:r>
            <a:br>
              <a:rPr lang="en-US" altLang="zh-TW" sz="2800" dirty="0"/>
            </a:b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CB3266A-993F-4CE7-A70F-DB04731E6506}"/>
              </a:ext>
            </a:extLst>
          </p:cNvPr>
          <p:cNvSpPr txBox="1"/>
          <p:nvPr/>
        </p:nvSpPr>
        <p:spPr>
          <a:xfrm>
            <a:off x="1328851" y="3295185"/>
            <a:ext cx="100565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changes in the distributions of fundamental characteristics, such as profitability and earnings volatility (e.g. Firm with specific characteristic</a:t>
            </a:r>
            <a:br>
              <a:rPr lang="en-US" altLang="zh-TW" sz="2400" dirty="0">
                <a:solidFill>
                  <a:srgbClr val="000000"/>
                </a:solidFill>
                <a:latin typeface="Gulliver"/>
              </a:rPr>
            </a:b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experience  a change in number )</a:t>
            </a:r>
            <a:br>
              <a:rPr lang="en-US" altLang="zh-TW" sz="2400" dirty="0"/>
            </a:br>
            <a:br>
              <a:rPr lang="en-US" altLang="zh-TW" sz="2800" dirty="0"/>
            </a:b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E83DE2-52A6-45D2-9F6F-6C7A34DC2A47}"/>
              </a:ext>
            </a:extLst>
          </p:cNvPr>
          <p:cNvSpPr txBox="1"/>
          <p:nvPr/>
        </p:nvSpPr>
        <p:spPr>
          <a:xfrm>
            <a:off x="1328853" y="4903037"/>
            <a:ext cx="8396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examine changes in market conditions (e.g. Change in SEC rule) </a:t>
            </a:r>
            <a:br>
              <a:rPr lang="en-US" altLang="zh-TW" sz="2400" dirty="0"/>
            </a:br>
            <a:br>
              <a:rPr lang="en-US" altLang="zh-TW" sz="2800" dirty="0"/>
            </a:b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600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57895A-955F-4819-B480-FF901947DFB2}"/>
              </a:ext>
            </a:extLst>
          </p:cNvPr>
          <p:cNvSpPr txBox="1"/>
          <p:nvPr/>
        </p:nvSpPr>
        <p:spPr>
          <a:xfrm>
            <a:off x="1018570" y="462986"/>
            <a:ext cx="1117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Changes in </a:t>
            </a:r>
            <a:r>
              <a:rPr lang="en-US" altLang="zh-TW" sz="3200" u="sng" dirty="0"/>
              <a:t>Firm Characteristics </a:t>
            </a:r>
            <a:r>
              <a:rPr lang="en-US" altLang="zh-TW" sz="3200" dirty="0"/>
              <a:t>&amp; </a:t>
            </a:r>
            <a:r>
              <a:rPr lang="en-US" altLang="zh-TW" sz="3200" u="sng" dirty="0"/>
              <a:t>Proclivity Paying Dividends  </a:t>
            </a:r>
            <a:endParaRPr lang="zh-TW" altLang="en-US" sz="3200" u="sng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6CE9AF7-43BC-403C-8267-66F10865B949}"/>
              </a:ext>
            </a:extLst>
          </p:cNvPr>
          <p:cNvSpPr txBox="1"/>
          <p:nvPr/>
        </p:nvSpPr>
        <p:spPr>
          <a:xfrm>
            <a:off x="1238491" y="1774522"/>
            <a:ext cx="10258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Earnings volatility has the largest</a:t>
            </a:r>
            <a:r>
              <a:rPr lang="zh-TW" altLang="en-US" sz="2400" dirty="0">
                <a:solidFill>
                  <a:srgbClr val="000000"/>
                </a:solidFill>
                <a:latin typeface="Gulliver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impact on firm characteristics </a:t>
            </a:r>
            <a:r>
              <a:rPr lang="en-US" altLang="zh-TW" sz="2400" u="sng" dirty="0">
                <a:solidFill>
                  <a:srgbClr val="000000"/>
                </a:solidFill>
                <a:latin typeface="Gulliver"/>
              </a:rPr>
              <a:t>disappearing-dividends period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D67781-29A5-4C5C-BFD7-0440B60004D9}"/>
              </a:ext>
            </a:extLst>
          </p:cNvPr>
          <p:cNvSpPr txBox="1"/>
          <p:nvPr/>
        </p:nvSpPr>
        <p:spPr>
          <a:xfrm>
            <a:off x="1238491" y="2921168"/>
            <a:ext cx="1038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profitability contributes</a:t>
            </a:r>
            <a:r>
              <a:rPr lang="zh-TW" altLang="en-US" sz="2400" dirty="0">
                <a:solidFill>
                  <a:srgbClr val="000000"/>
                </a:solidFill>
                <a:latin typeface="Gulliver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significantly to the </a:t>
            </a:r>
            <a:r>
              <a:rPr lang="en-US" altLang="zh-TW" sz="2400" u="sng" dirty="0">
                <a:solidFill>
                  <a:srgbClr val="000000"/>
                </a:solidFill>
                <a:latin typeface="Gulliver"/>
              </a:rPr>
              <a:t>dividend disappearance </a:t>
            </a:r>
            <a:br>
              <a:rPr lang="en-US" altLang="zh-TW" sz="2800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0EA769-1C9C-4B3F-BF29-4198CCD3CCB6}"/>
              </a:ext>
            </a:extLst>
          </p:cNvPr>
          <p:cNvSpPr txBox="1"/>
          <p:nvPr/>
        </p:nvSpPr>
        <p:spPr>
          <a:xfrm>
            <a:off x="1238491" y="3759439"/>
            <a:ext cx="9477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A </a:t>
            </a:r>
            <a:r>
              <a:rPr lang="en-US" altLang="zh-TW" sz="2400" u="sng" dirty="0">
                <a:solidFill>
                  <a:srgbClr val="000000"/>
                </a:solidFill>
                <a:latin typeface="Gulliver"/>
              </a:rPr>
              <a:t>Large shift in firm characteristics</a:t>
            </a:r>
            <a:r>
              <a:rPr lang="zh-TW" altLang="en-US" sz="2400" dirty="0">
                <a:solidFill>
                  <a:srgbClr val="000000"/>
                </a:solidFill>
                <a:latin typeface="Gulliver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between each period  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D58B104-FD1A-434F-97FF-64E2B899766B}"/>
              </a:ext>
            </a:extLst>
          </p:cNvPr>
          <p:cNvSpPr txBox="1"/>
          <p:nvPr/>
        </p:nvSpPr>
        <p:spPr>
          <a:xfrm>
            <a:off x="1238491" y="4690054"/>
            <a:ext cx="103810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u="sng" dirty="0">
                <a:solidFill>
                  <a:srgbClr val="000000"/>
                </a:solidFill>
                <a:latin typeface="Gulliver"/>
              </a:rPr>
              <a:t>Earnings volatility </a:t>
            </a: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is the only characteristic that contributes materially to the </a:t>
            </a:r>
            <a:r>
              <a:rPr lang="en-US" altLang="zh-TW" sz="2400" u="sng" dirty="0">
                <a:solidFill>
                  <a:srgbClr val="000000"/>
                </a:solidFill>
                <a:latin typeface="Gulliver"/>
              </a:rPr>
              <a:t>reappearing dividends </a:t>
            </a:r>
            <a:r>
              <a:rPr lang="en-US" altLang="zh-TW" sz="2400" dirty="0">
                <a:solidFill>
                  <a:srgbClr val="000000"/>
                </a:solidFill>
                <a:latin typeface="Gulliver"/>
              </a:rPr>
              <a:t>phenomenon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804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5153C2E7-7E89-4BD0-B4C6-4243D4CD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00" y="1047761"/>
            <a:ext cx="8059800" cy="5586761"/>
          </a:xfrm>
          <a:prstGeom prst="rect">
            <a:avLst/>
          </a:prstGeom>
        </p:spPr>
      </p:pic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4DD994A1-E9A2-4F8B-A2A2-1204E6F6CF81}"/>
              </a:ext>
            </a:extLst>
          </p:cNvPr>
          <p:cNvSpPr/>
          <p:nvPr/>
        </p:nvSpPr>
        <p:spPr>
          <a:xfrm>
            <a:off x="4166604" y="5810239"/>
            <a:ext cx="110537" cy="3893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6F7B32CA-92F9-43A3-8799-B33160BCEC89}"/>
              </a:ext>
            </a:extLst>
          </p:cNvPr>
          <p:cNvSpPr/>
          <p:nvPr/>
        </p:nvSpPr>
        <p:spPr>
          <a:xfrm>
            <a:off x="5477244" y="5810239"/>
            <a:ext cx="110537" cy="3893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947F33A-4B34-4508-8368-C71BD08F9F08}"/>
              </a:ext>
            </a:extLst>
          </p:cNvPr>
          <p:cNvSpPr/>
          <p:nvPr/>
        </p:nvSpPr>
        <p:spPr>
          <a:xfrm>
            <a:off x="5250710" y="6154907"/>
            <a:ext cx="576257" cy="240107"/>
          </a:xfrm>
          <a:prstGeom prst="roundRect">
            <a:avLst/>
          </a:prstGeom>
          <a:noFill/>
          <a:ln>
            <a:solidFill>
              <a:srgbClr val="000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F0F70A-2562-48FA-8DD8-BC66D00F52C4}"/>
              </a:ext>
            </a:extLst>
          </p:cNvPr>
          <p:cNvSpPr txBox="1"/>
          <p:nvPr/>
        </p:nvSpPr>
        <p:spPr>
          <a:xfrm>
            <a:off x="1018570" y="462986"/>
            <a:ext cx="1117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Changes in </a:t>
            </a:r>
            <a:r>
              <a:rPr lang="en-US" altLang="zh-TW" sz="3200" u="sng" dirty="0"/>
              <a:t>Firm Characteristics </a:t>
            </a:r>
            <a:r>
              <a:rPr lang="en-US" altLang="zh-TW" sz="3200" dirty="0"/>
              <a:t>&amp; </a:t>
            </a:r>
            <a:r>
              <a:rPr lang="en-US" altLang="zh-TW" sz="3200" u="sng" dirty="0"/>
              <a:t>Proclivity Paying Dividends  </a:t>
            </a:r>
            <a:endParaRPr lang="zh-TW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25378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57895A-955F-4819-B480-FF901947DFB2}"/>
              </a:ext>
            </a:extLst>
          </p:cNvPr>
          <p:cNvSpPr txBox="1"/>
          <p:nvPr/>
        </p:nvSpPr>
        <p:spPr>
          <a:xfrm>
            <a:off x="922528" y="483179"/>
            <a:ext cx="11173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Contribution of </a:t>
            </a:r>
            <a:r>
              <a:rPr lang="en-US" altLang="zh-TW" sz="2800" u="sng" dirty="0"/>
              <a:t>Firm Characteristics </a:t>
            </a:r>
            <a:r>
              <a:rPr lang="en-US" altLang="zh-TW" sz="2800" dirty="0"/>
              <a:t>and </a:t>
            </a:r>
            <a:r>
              <a:rPr lang="en-US" altLang="zh-TW" sz="2800" u="sng" dirty="0"/>
              <a:t>Proclivity of paying dividends </a:t>
            </a:r>
            <a:r>
              <a:rPr lang="en-US" altLang="zh-TW" sz="2800" dirty="0"/>
              <a:t>to the changes in payout policy </a:t>
            </a:r>
            <a:endParaRPr lang="zh-TW" altLang="en-US" sz="2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6CE9AF7-43BC-403C-8267-66F10865B949}"/>
              </a:ext>
            </a:extLst>
          </p:cNvPr>
          <p:cNvSpPr txBox="1"/>
          <p:nvPr/>
        </p:nvSpPr>
        <p:spPr>
          <a:xfrm>
            <a:off x="1238490" y="1774522"/>
            <a:ext cx="870839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  <a:t>Contribution made by each factor In 2000’s :</a:t>
            </a: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r>
              <a:rPr lang="en-US" altLang="zh-TW" sz="2400" dirty="0"/>
              <a:t>Changes in Firm Characteristics  : 52%</a:t>
            </a:r>
            <a:br>
              <a:rPr lang="en-US" altLang="zh-TW" sz="2400" dirty="0"/>
            </a:br>
            <a:r>
              <a:rPr lang="en-US" altLang="zh-TW" sz="2400" dirty="0"/>
              <a:t>Changes in Proclivity of paying dividends : 47.38 %</a:t>
            </a: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endParaRPr lang="en-US" altLang="zh-TW" sz="2800" b="0" i="0" dirty="0">
              <a:solidFill>
                <a:srgbClr val="000000"/>
              </a:solidFill>
              <a:effectLst/>
              <a:latin typeface="Gulliver"/>
            </a:endParaRPr>
          </a:p>
          <a:p>
            <a: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  <a:t>	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D67781-29A5-4C5C-BFD7-0440B60004D9}"/>
              </a:ext>
            </a:extLst>
          </p:cNvPr>
          <p:cNvSpPr txBox="1"/>
          <p:nvPr/>
        </p:nvSpPr>
        <p:spPr>
          <a:xfrm>
            <a:off x="1238490" y="3928393"/>
            <a:ext cx="98012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  <a:t>Contribution made by each factor In </a:t>
            </a:r>
            <a:r>
              <a:rPr lang="en-US" altLang="zh-TW" sz="2800" dirty="0">
                <a:solidFill>
                  <a:srgbClr val="000000"/>
                </a:solidFill>
                <a:latin typeface="Gulliver"/>
              </a:rPr>
              <a:t>2018 :</a:t>
            </a:r>
            <a:br>
              <a:rPr lang="en-US" altLang="zh-TW" sz="2800" dirty="0">
                <a:solidFill>
                  <a:srgbClr val="000000"/>
                </a:solidFill>
                <a:latin typeface="Gulliver"/>
              </a:rPr>
            </a:br>
            <a:br>
              <a:rPr lang="en-US" altLang="zh-TW" sz="2800" dirty="0">
                <a:solidFill>
                  <a:srgbClr val="000000"/>
                </a:solidFill>
                <a:latin typeface="Gulliver"/>
              </a:rPr>
            </a:br>
            <a:r>
              <a:rPr lang="en-US" altLang="zh-TW" sz="2400" dirty="0"/>
              <a:t>Changes in Firm Characteristics  : 18.28%</a:t>
            </a:r>
            <a:br>
              <a:rPr lang="en-US" altLang="zh-TW" sz="2400" dirty="0"/>
            </a:br>
            <a:r>
              <a:rPr lang="en-US" altLang="zh-TW" sz="2400" u="sng" dirty="0"/>
              <a:t>Changes in Proclivity of paying dividends : 81.72 % </a:t>
            </a:r>
            <a:br>
              <a:rPr lang="en-US" altLang="zh-TW" sz="2800" dirty="0">
                <a:solidFill>
                  <a:srgbClr val="000000"/>
                </a:solidFill>
                <a:latin typeface="Gulliver"/>
              </a:rPr>
            </a:br>
            <a:br>
              <a:rPr lang="en-US" altLang="zh-TW" sz="2800" dirty="0"/>
            </a:br>
            <a:br>
              <a:rPr lang="en-US" altLang="zh-TW" sz="2800" dirty="0"/>
            </a:b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92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CF0A0CE-DA88-4ECD-8C18-48280933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12" y="1437286"/>
            <a:ext cx="7744975" cy="519026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512C064-E423-48B7-95A0-59DC1BABA628}"/>
              </a:ext>
            </a:extLst>
          </p:cNvPr>
          <p:cNvSpPr txBox="1"/>
          <p:nvPr/>
        </p:nvSpPr>
        <p:spPr>
          <a:xfrm>
            <a:off x="922528" y="483179"/>
            <a:ext cx="11173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Contribution of </a:t>
            </a:r>
            <a:r>
              <a:rPr lang="en-US" altLang="zh-TW" sz="2800" u="sng" dirty="0"/>
              <a:t>Firm Characteristics </a:t>
            </a:r>
            <a:r>
              <a:rPr lang="en-US" altLang="zh-TW" sz="2800" dirty="0"/>
              <a:t>and </a:t>
            </a:r>
            <a:r>
              <a:rPr lang="en-US" altLang="zh-TW" sz="2800" u="sng" dirty="0"/>
              <a:t>Proclivity of paying dividends </a:t>
            </a:r>
            <a:r>
              <a:rPr lang="en-US" altLang="zh-TW" sz="2800" dirty="0"/>
              <a:t>to the changes in payout policy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76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57895A-955F-4819-B480-FF901947DFB2}"/>
              </a:ext>
            </a:extLst>
          </p:cNvPr>
          <p:cNvSpPr txBox="1"/>
          <p:nvPr/>
        </p:nvSpPr>
        <p:spPr>
          <a:xfrm>
            <a:off x="922528" y="483179"/>
            <a:ext cx="1117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When we Dig Deeper Into the Changes in </a:t>
            </a:r>
            <a:r>
              <a:rPr lang="en-US" altLang="zh-TW" sz="2800" u="sng" dirty="0"/>
              <a:t>Proclivity of paying dividends</a:t>
            </a:r>
            <a:r>
              <a:rPr lang="en-US" altLang="zh-TW" sz="2800" dirty="0"/>
              <a:t>   </a:t>
            </a:r>
            <a:endParaRPr lang="zh-TW" altLang="en-US" sz="2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6CE9AF7-43BC-403C-8267-66F10865B949}"/>
              </a:ext>
            </a:extLst>
          </p:cNvPr>
          <p:cNvSpPr txBox="1"/>
          <p:nvPr/>
        </p:nvSpPr>
        <p:spPr>
          <a:xfrm>
            <a:off x="1400536" y="1748909"/>
            <a:ext cx="870839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There are two main source of Changes in </a:t>
            </a:r>
            <a:r>
              <a:rPr lang="en-US" altLang="zh-TW" sz="2800" u="sng" dirty="0"/>
              <a:t>Proclivity of paying dividends </a:t>
            </a:r>
            <a:r>
              <a:rPr lang="en-US" altLang="zh-TW" sz="2800" dirty="0"/>
              <a:t>: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1. Change in Regulatory structure 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2. Firm Delisting </a:t>
            </a:r>
            <a:br>
              <a:rPr lang="en-US" altLang="zh-TW" sz="2800" dirty="0"/>
            </a:br>
            <a:br>
              <a:rPr lang="en-US" altLang="zh-TW" sz="2800" dirty="0"/>
            </a:br>
            <a:br>
              <a:rPr lang="en-US" altLang="zh-TW" sz="2800" u="sng" dirty="0"/>
            </a:b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b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Gulliver"/>
              </a:rPr>
              <a:t>	 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89715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2070</TotalTime>
  <Words>1074</Words>
  <Application>Microsoft Office PowerPoint</Application>
  <PresentationFormat>寬螢幕</PresentationFormat>
  <Paragraphs>115</Paragraphs>
  <Slides>36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Gulliver</vt:lpstr>
      <vt:lpstr>Arial</vt:lpstr>
      <vt:lpstr>Calibri</vt:lpstr>
      <vt:lpstr>Franklin Gothic Book</vt:lpstr>
      <vt:lpstr>裁剪</vt:lpstr>
      <vt:lpstr>Reappearing dividend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High payout in 2000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364</cp:revision>
  <dcterms:created xsi:type="dcterms:W3CDTF">2021-11-22T10:30:08Z</dcterms:created>
  <dcterms:modified xsi:type="dcterms:W3CDTF">2021-12-06T13:37:03Z</dcterms:modified>
</cp:coreProperties>
</file>