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35"/>
  </p:notesMasterIdLst>
  <p:handoutMasterIdLst>
    <p:handoutMasterId r:id="rId36"/>
  </p:handoutMasterIdLst>
  <p:sldIdLst>
    <p:sldId id="355" r:id="rId2"/>
    <p:sldId id="547" r:id="rId3"/>
    <p:sldId id="548" r:id="rId4"/>
    <p:sldId id="564" r:id="rId5"/>
    <p:sldId id="565" r:id="rId6"/>
    <p:sldId id="568" r:id="rId7"/>
    <p:sldId id="566" r:id="rId8"/>
    <p:sldId id="567" r:id="rId9"/>
    <p:sldId id="569" r:id="rId10"/>
    <p:sldId id="570" r:id="rId11"/>
    <p:sldId id="571" r:id="rId12"/>
    <p:sldId id="572" r:id="rId13"/>
    <p:sldId id="573" r:id="rId14"/>
    <p:sldId id="562" r:id="rId15"/>
    <p:sldId id="575" r:id="rId16"/>
    <p:sldId id="576" r:id="rId17"/>
    <p:sldId id="578" r:id="rId18"/>
    <p:sldId id="579" r:id="rId19"/>
    <p:sldId id="581" r:id="rId20"/>
    <p:sldId id="582" r:id="rId21"/>
    <p:sldId id="583" r:id="rId22"/>
    <p:sldId id="584" r:id="rId23"/>
    <p:sldId id="585" r:id="rId24"/>
    <p:sldId id="586" r:id="rId25"/>
    <p:sldId id="587" r:id="rId26"/>
    <p:sldId id="588" r:id="rId27"/>
    <p:sldId id="589" r:id="rId28"/>
    <p:sldId id="590" r:id="rId29"/>
    <p:sldId id="591" r:id="rId30"/>
    <p:sldId id="594" r:id="rId31"/>
    <p:sldId id="592" r:id="rId32"/>
    <p:sldId id="593" r:id="rId33"/>
    <p:sldId id="577" r:id="rId34"/>
  </p:sldIdLst>
  <p:sldSz cx="9144000" cy="6858000" type="screen4x3"/>
  <p:notesSz cx="7099300" cy="10234613"/>
  <p:kinsoku lang="zh-TW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E8BB"/>
    <a:srgbClr val="000000"/>
    <a:srgbClr val="3366CC"/>
    <a:srgbClr val="3333CC"/>
    <a:srgbClr val="993366"/>
    <a:srgbClr val="FF99FF"/>
    <a:srgbClr val="660033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51" autoAdjust="0"/>
    <p:restoredTop sz="94758" autoAdjust="0"/>
  </p:normalViewPr>
  <p:slideViewPr>
    <p:cSldViewPr>
      <p:cViewPr varScale="1">
        <p:scale>
          <a:sx n="78" d="100"/>
          <a:sy n="78" d="100"/>
        </p:scale>
        <p:origin x="1718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3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963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0125" y="774700"/>
            <a:ext cx="5099050" cy="3824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574" y="4861441"/>
            <a:ext cx="5206153" cy="46055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8017" tIns="48148" rIns="98017" bIns="481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43902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8"/>
          <p:cNvGrpSpPr>
            <a:grpSpLocks/>
          </p:cNvGrpSpPr>
          <p:nvPr/>
        </p:nvGrpSpPr>
        <p:grpSpPr bwMode="auto">
          <a:xfrm>
            <a:off x="0" y="0"/>
            <a:ext cx="990600" cy="6713538"/>
            <a:chOff x="0" y="43"/>
            <a:chExt cx="624" cy="4229"/>
          </a:xfrm>
        </p:grpSpPr>
        <p:sp>
          <p:nvSpPr>
            <p:cNvPr id="5" name="Line 1029"/>
            <p:cNvSpPr>
              <a:spLocks noChangeShapeType="1"/>
            </p:cNvSpPr>
            <p:nvPr userDrawn="1"/>
          </p:nvSpPr>
          <p:spPr bwMode="auto">
            <a:xfrm>
              <a:off x="0" y="4203"/>
              <a:ext cx="62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6" name="Line 1030"/>
            <p:cNvSpPr>
              <a:spLocks noChangeShapeType="1"/>
            </p:cNvSpPr>
            <p:nvPr userDrawn="1"/>
          </p:nvSpPr>
          <p:spPr bwMode="auto">
            <a:xfrm>
              <a:off x="0" y="4239"/>
              <a:ext cx="62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7" name="Line 1031"/>
            <p:cNvSpPr>
              <a:spLocks noChangeShapeType="1"/>
            </p:cNvSpPr>
            <p:nvPr userDrawn="1"/>
          </p:nvSpPr>
          <p:spPr bwMode="auto">
            <a:xfrm>
              <a:off x="0" y="4272"/>
              <a:ext cx="624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8" name="Line 1032"/>
            <p:cNvSpPr>
              <a:spLocks noChangeShapeType="1"/>
            </p:cNvSpPr>
            <p:nvPr userDrawn="1"/>
          </p:nvSpPr>
          <p:spPr bwMode="auto">
            <a:xfrm>
              <a:off x="0" y="4113"/>
              <a:ext cx="62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9" name="Line 1033"/>
            <p:cNvSpPr>
              <a:spLocks noChangeShapeType="1"/>
            </p:cNvSpPr>
            <p:nvPr userDrawn="1"/>
          </p:nvSpPr>
          <p:spPr bwMode="auto">
            <a:xfrm>
              <a:off x="0" y="4065"/>
              <a:ext cx="624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0" name="Line 1034"/>
            <p:cNvSpPr>
              <a:spLocks noChangeShapeType="1"/>
            </p:cNvSpPr>
            <p:nvPr userDrawn="1"/>
          </p:nvSpPr>
          <p:spPr bwMode="auto">
            <a:xfrm>
              <a:off x="0" y="4158"/>
              <a:ext cx="624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1" name="Line 1035"/>
            <p:cNvSpPr>
              <a:spLocks noChangeShapeType="1"/>
            </p:cNvSpPr>
            <p:nvPr userDrawn="1"/>
          </p:nvSpPr>
          <p:spPr bwMode="auto">
            <a:xfrm>
              <a:off x="0" y="3666"/>
              <a:ext cx="62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2" name="Line 1036"/>
            <p:cNvSpPr>
              <a:spLocks noChangeShapeType="1"/>
            </p:cNvSpPr>
            <p:nvPr userDrawn="1"/>
          </p:nvSpPr>
          <p:spPr bwMode="auto">
            <a:xfrm>
              <a:off x="0" y="3639"/>
              <a:ext cx="62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3" name="Line 1037"/>
            <p:cNvSpPr>
              <a:spLocks noChangeShapeType="1"/>
            </p:cNvSpPr>
            <p:nvPr userDrawn="1"/>
          </p:nvSpPr>
          <p:spPr bwMode="auto">
            <a:xfrm>
              <a:off x="0" y="4020"/>
              <a:ext cx="624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4" name="Line 1038"/>
            <p:cNvSpPr>
              <a:spLocks noChangeShapeType="1"/>
            </p:cNvSpPr>
            <p:nvPr userDrawn="1"/>
          </p:nvSpPr>
          <p:spPr bwMode="auto">
            <a:xfrm>
              <a:off x="0" y="3894"/>
              <a:ext cx="62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5" name="Line 1039"/>
            <p:cNvSpPr>
              <a:spLocks noChangeShapeType="1"/>
            </p:cNvSpPr>
            <p:nvPr userDrawn="1"/>
          </p:nvSpPr>
          <p:spPr bwMode="auto">
            <a:xfrm>
              <a:off x="0" y="3813"/>
              <a:ext cx="624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6" name="Line 1040"/>
            <p:cNvSpPr>
              <a:spLocks noChangeShapeType="1"/>
            </p:cNvSpPr>
            <p:nvPr userDrawn="1"/>
          </p:nvSpPr>
          <p:spPr bwMode="auto">
            <a:xfrm>
              <a:off x="0" y="3999"/>
              <a:ext cx="62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7" name="Line 1041"/>
            <p:cNvSpPr>
              <a:spLocks noChangeShapeType="1"/>
            </p:cNvSpPr>
            <p:nvPr userDrawn="1"/>
          </p:nvSpPr>
          <p:spPr bwMode="auto">
            <a:xfrm>
              <a:off x="0" y="3687"/>
              <a:ext cx="624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8" name="Line 1042"/>
            <p:cNvSpPr>
              <a:spLocks noChangeShapeType="1"/>
            </p:cNvSpPr>
            <p:nvPr userDrawn="1"/>
          </p:nvSpPr>
          <p:spPr bwMode="auto">
            <a:xfrm>
              <a:off x="0" y="3741"/>
              <a:ext cx="624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9" name="Line 1043"/>
            <p:cNvSpPr>
              <a:spLocks noChangeShapeType="1"/>
            </p:cNvSpPr>
            <p:nvPr userDrawn="1"/>
          </p:nvSpPr>
          <p:spPr bwMode="auto">
            <a:xfrm>
              <a:off x="0" y="3939"/>
              <a:ext cx="624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0" name="Line 1044"/>
            <p:cNvSpPr>
              <a:spLocks noChangeShapeType="1"/>
            </p:cNvSpPr>
            <p:nvPr userDrawn="1"/>
          </p:nvSpPr>
          <p:spPr bwMode="auto">
            <a:xfrm>
              <a:off x="0" y="3918"/>
              <a:ext cx="62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" name="Line 1045"/>
            <p:cNvSpPr>
              <a:spLocks noChangeShapeType="1"/>
            </p:cNvSpPr>
            <p:nvPr userDrawn="1"/>
          </p:nvSpPr>
          <p:spPr bwMode="auto">
            <a:xfrm>
              <a:off x="0" y="3510"/>
              <a:ext cx="62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2" name="Line 1046"/>
            <p:cNvSpPr>
              <a:spLocks noChangeShapeType="1"/>
            </p:cNvSpPr>
            <p:nvPr userDrawn="1"/>
          </p:nvSpPr>
          <p:spPr bwMode="auto">
            <a:xfrm>
              <a:off x="0" y="3546"/>
              <a:ext cx="62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3" name="Line 1047"/>
            <p:cNvSpPr>
              <a:spLocks noChangeShapeType="1"/>
            </p:cNvSpPr>
            <p:nvPr userDrawn="1"/>
          </p:nvSpPr>
          <p:spPr bwMode="auto">
            <a:xfrm>
              <a:off x="0" y="3579"/>
              <a:ext cx="624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4" name="Line 1048"/>
            <p:cNvSpPr>
              <a:spLocks noChangeShapeType="1"/>
            </p:cNvSpPr>
            <p:nvPr userDrawn="1"/>
          </p:nvSpPr>
          <p:spPr bwMode="auto">
            <a:xfrm>
              <a:off x="0" y="3420"/>
              <a:ext cx="62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5" name="Line 1049"/>
            <p:cNvSpPr>
              <a:spLocks noChangeShapeType="1"/>
            </p:cNvSpPr>
            <p:nvPr userDrawn="1"/>
          </p:nvSpPr>
          <p:spPr bwMode="auto">
            <a:xfrm>
              <a:off x="0" y="3372"/>
              <a:ext cx="624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6" name="Line 1050"/>
            <p:cNvSpPr>
              <a:spLocks noChangeShapeType="1"/>
            </p:cNvSpPr>
            <p:nvPr userDrawn="1"/>
          </p:nvSpPr>
          <p:spPr bwMode="auto">
            <a:xfrm>
              <a:off x="0" y="3465"/>
              <a:ext cx="624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7" name="Line 1051"/>
            <p:cNvSpPr>
              <a:spLocks noChangeShapeType="1"/>
            </p:cNvSpPr>
            <p:nvPr userDrawn="1"/>
          </p:nvSpPr>
          <p:spPr bwMode="auto">
            <a:xfrm>
              <a:off x="0" y="2973"/>
              <a:ext cx="62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8" name="Line 1052"/>
            <p:cNvSpPr>
              <a:spLocks noChangeShapeType="1"/>
            </p:cNvSpPr>
            <p:nvPr userDrawn="1"/>
          </p:nvSpPr>
          <p:spPr bwMode="auto">
            <a:xfrm>
              <a:off x="0" y="2946"/>
              <a:ext cx="62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9" name="Line 1053"/>
            <p:cNvSpPr>
              <a:spLocks noChangeShapeType="1"/>
            </p:cNvSpPr>
            <p:nvPr userDrawn="1"/>
          </p:nvSpPr>
          <p:spPr bwMode="auto">
            <a:xfrm>
              <a:off x="0" y="3327"/>
              <a:ext cx="624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30" name="Line 1054"/>
            <p:cNvSpPr>
              <a:spLocks noChangeShapeType="1"/>
            </p:cNvSpPr>
            <p:nvPr userDrawn="1"/>
          </p:nvSpPr>
          <p:spPr bwMode="auto">
            <a:xfrm>
              <a:off x="0" y="3201"/>
              <a:ext cx="62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31" name="Line 1055"/>
            <p:cNvSpPr>
              <a:spLocks noChangeShapeType="1"/>
            </p:cNvSpPr>
            <p:nvPr userDrawn="1"/>
          </p:nvSpPr>
          <p:spPr bwMode="auto">
            <a:xfrm>
              <a:off x="0" y="3120"/>
              <a:ext cx="624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32" name="Line 1056"/>
            <p:cNvSpPr>
              <a:spLocks noChangeShapeType="1"/>
            </p:cNvSpPr>
            <p:nvPr userDrawn="1"/>
          </p:nvSpPr>
          <p:spPr bwMode="auto">
            <a:xfrm>
              <a:off x="0" y="3306"/>
              <a:ext cx="62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33" name="Line 1057"/>
            <p:cNvSpPr>
              <a:spLocks noChangeShapeType="1"/>
            </p:cNvSpPr>
            <p:nvPr userDrawn="1"/>
          </p:nvSpPr>
          <p:spPr bwMode="auto">
            <a:xfrm>
              <a:off x="0" y="2994"/>
              <a:ext cx="624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34" name="Line 1058"/>
            <p:cNvSpPr>
              <a:spLocks noChangeShapeType="1"/>
            </p:cNvSpPr>
            <p:nvPr userDrawn="1"/>
          </p:nvSpPr>
          <p:spPr bwMode="auto">
            <a:xfrm>
              <a:off x="0" y="3048"/>
              <a:ext cx="624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35" name="Line 1059"/>
            <p:cNvSpPr>
              <a:spLocks noChangeShapeType="1"/>
            </p:cNvSpPr>
            <p:nvPr userDrawn="1"/>
          </p:nvSpPr>
          <p:spPr bwMode="auto">
            <a:xfrm>
              <a:off x="0" y="3246"/>
              <a:ext cx="624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36" name="Line 1060"/>
            <p:cNvSpPr>
              <a:spLocks noChangeShapeType="1"/>
            </p:cNvSpPr>
            <p:nvPr userDrawn="1"/>
          </p:nvSpPr>
          <p:spPr bwMode="auto">
            <a:xfrm>
              <a:off x="0" y="3225"/>
              <a:ext cx="62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37" name="Line 1061"/>
            <p:cNvSpPr>
              <a:spLocks noChangeShapeType="1"/>
            </p:cNvSpPr>
            <p:nvPr userDrawn="1"/>
          </p:nvSpPr>
          <p:spPr bwMode="auto">
            <a:xfrm>
              <a:off x="0" y="2831"/>
              <a:ext cx="62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38" name="Line 1062"/>
            <p:cNvSpPr>
              <a:spLocks noChangeShapeType="1"/>
            </p:cNvSpPr>
            <p:nvPr userDrawn="1"/>
          </p:nvSpPr>
          <p:spPr bwMode="auto">
            <a:xfrm>
              <a:off x="0" y="2750"/>
              <a:ext cx="624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39" name="Line 1063"/>
            <p:cNvSpPr>
              <a:spLocks noChangeShapeType="1"/>
            </p:cNvSpPr>
            <p:nvPr userDrawn="1"/>
          </p:nvSpPr>
          <p:spPr bwMode="auto">
            <a:xfrm>
              <a:off x="0" y="2678"/>
              <a:ext cx="624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40" name="Line 1064"/>
            <p:cNvSpPr>
              <a:spLocks noChangeShapeType="1"/>
            </p:cNvSpPr>
            <p:nvPr userDrawn="1"/>
          </p:nvSpPr>
          <p:spPr bwMode="auto">
            <a:xfrm>
              <a:off x="0" y="2876"/>
              <a:ext cx="624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41" name="Line 1065"/>
            <p:cNvSpPr>
              <a:spLocks noChangeShapeType="1"/>
            </p:cNvSpPr>
            <p:nvPr userDrawn="1"/>
          </p:nvSpPr>
          <p:spPr bwMode="auto">
            <a:xfrm>
              <a:off x="0" y="2855"/>
              <a:ext cx="62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42" name="Line 1066"/>
            <p:cNvSpPr>
              <a:spLocks noChangeShapeType="1"/>
            </p:cNvSpPr>
            <p:nvPr userDrawn="1"/>
          </p:nvSpPr>
          <p:spPr bwMode="auto">
            <a:xfrm>
              <a:off x="0" y="2554"/>
              <a:ext cx="62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43" name="Line 1067"/>
            <p:cNvSpPr>
              <a:spLocks noChangeShapeType="1"/>
            </p:cNvSpPr>
            <p:nvPr userDrawn="1"/>
          </p:nvSpPr>
          <p:spPr bwMode="auto">
            <a:xfrm>
              <a:off x="0" y="2590"/>
              <a:ext cx="62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44" name="Line 1068"/>
            <p:cNvSpPr>
              <a:spLocks noChangeShapeType="1"/>
            </p:cNvSpPr>
            <p:nvPr userDrawn="1"/>
          </p:nvSpPr>
          <p:spPr bwMode="auto">
            <a:xfrm>
              <a:off x="0" y="2623"/>
              <a:ext cx="624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45" name="Line 1069"/>
            <p:cNvSpPr>
              <a:spLocks noChangeShapeType="1"/>
            </p:cNvSpPr>
            <p:nvPr userDrawn="1"/>
          </p:nvSpPr>
          <p:spPr bwMode="auto">
            <a:xfrm>
              <a:off x="0" y="2464"/>
              <a:ext cx="62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46" name="Line 1070"/>
            <p:cNvSpPr>
              <a:spLocks noChangeShapeType="1"/>
            </p:cNvSpPr>
            <p:nvPr userDrawn="1"/>
          </p:nvSpPr>
          <p:spPr bwMode="auto">
            <a:xfrm>
              <a:off x="0" y="2416"/>
              <a:ext cx="624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47" name="Line 1071"/>
            <p:cNvSpPr>
              <a:spLocks noChangeShapeType="1"/>
            </p:cNvSpPr>
            <p:nvPr userDrawn="1"/>
          </p:nvSpPr>
          <p:spPr bwMode="auto">
            <a:xfrm>
              <a:off x="0" y="2509"/>
              <a:ext cx="624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48" name="Line 1072"/>
            <p:cNvSpPr>
              <a:spLocks noChangeShapeType="1"/>
            </p:cNvSpPr>
            <p:nvPr userDrawn="1"/>
          </p:nvSpPr>
          <p:spPr bwMode="auto">
            <a:xfrm>
              <a:off x="0" y="2371"/>
              <a:ext cx="624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49" name="Line 1073"/>
            <p:cNvSpPr>
              <a:spLocks noChangeShapeType="1"/>
            </p:cNvSpPr>
            <p:nvPr userDrawn="1"/>
          </p:nvSpPr>
          <p:spPr bwMode="auto">
            <a:xfrm>
              <a:off x="0" y="2245"/>
              <a:ext cx="62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50" name="Line 1074"/>
            <p:cNvSpPr>
              <a:spLocks noChangeShapeType="1"/>
            </p:cNvSpPr>
            <p:nvPr userDrawn="1"/>
          </p:nvSpPr>
          <p:spPr bwMode="auto">
            <a:xfrm>
              <a:off x="0" y="2350"/>
              <a:ext cx="62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51" name="Line 1075"/>
            <p:cNvSpPr>
              <a:spLocks noChangeShapeType="1"/>
            </p:cNvSpPr>
            <p:nvPr userDrawn="1"/>
          </p:nvSpPr>
          <p:spPr bwMode="auto">
            <a:xfrm>
              <a:off x="0" y="2290"/>
              <a:ext cx="624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52" name="Line 1076"/>
            <p:cNvSpPr>
              <a:spLocks noChangeShapeType="1"/>
            </p:cNvSpPr>
            <p:nvPr userDrawn="1"/>
          </p:nvSpPr>
          <p:spPr bwMode="auto">
            <a:xfrm>
              <a:off x="0" y="2269"/>
              <a:ext cx="62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53" name="Line 1077"/>
            <p:cNvSpPr>
              <a:spLocks noChangeShapeType="1"/>
            </p:cNvSpPr>
            <p:nvPr userDrawn="1"/>
          </p:nvSpPr>
          <p:spPr bwMode="auto">
            <a:xfrm>
              <a:off x="0" y="2130"/>
              <a:ext cx="62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54" name="Line 1078"/>
            <p:cNvSpPr>
              <a:spLocks noChangeShapeType="1"/>
            </p:cNvSpPr>
            <p:nvPr userDrawn="1"/>
          </p:nvSpPr>
          <p:spPr bwMode="auto">
            <a:xfrm>
              <a:off x="0" y="2166"/>
              <a:ext cx="62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55" name="Line 1079"/>
            <p:cNvSpPr>
              <a:spLocks noChangeShapeType="1"/>
            </p:cNvSpPr>
            <p:nvPr userDrawn="1"/>
          </p:nvSpPr>
          <p:spPr bwMode="auto">
            <a:xfrm>
              <a:off x="0" y="2199"/>
              <a:ext cx="624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56" name="Line 1080"/>
            <p:cNvSpPr>
              <a:spLocks noChangeShapeType="1"/>
            </p:cNvSpPr>
            <p:nvPr userDrawn="1"/>
          </p:nvSpPr>
          <p:spPr bwMode="auto">
            <a:xfrm>
              <a:off x="0" y="2040"/>
              <a:ext cx="62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57" name="Line 1081"/>
            <p:cNvSpPr>
              <a:spLocks noChangeShapeType="1"/>
            </p:cNvSpPr>
            <p:nvPr userDrawn="1"/>
          </p:nvSpPr>
          <p:spPr bwMode="auto">
            <a:xfrm>
              <a:off x="0" y="1992"/>
              <a:ext cx="624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58" name="Line 1082"/>
            <p:cNvSpPr>
              <a:spLocks noChangeShapeType="1"/>
            </p:cNvSpPr>
            <p:nvPr userDrawn="1"/>
          </p:nvSpPr>
          <p:spPr bwMode="auto">
            <a:xfrm>
              <a:off x="0" y="2085"/>
              <a:ext cx="624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59" name="Line 1083"/>
            <p:cNvSpPr>
              <a:spLocks noChangeShapeType="1"/>
            </p:cNvSpPr>
            <p:nvPr userDrawn="1"/>
          </p:nvSpPr>
          <p:spPr bwMode="auto">
            <a:xfrm>
              <a:off x="0" y="1593"/>
              <a:ext cx="62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60" name="Line 1084"/>
            <p:cNvSpPr>
              <a:spLocks noChangeShapeType="1"/>
            </p:cNvSpPr>
            <p:nvPr userDrawn="1"/>
          </p:nvSpPr>
          <p:spPr bwMode="auto">
            <a:xfrm>
              <a:off x="0" y="1566"/>
              <a:ext cx="62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61" name="Line 1085"/>
            <p:cNvSpPr>
              <a:spLocks noChangeShapeType="1"/>
            </p:cNvSpPr>
            <p:nvPr userDrawn="1"/>
          </p:nvSpPr>
          <p:spPr bwMode="auto">
            <a:xfrm>
              <a:off x="0" y="1947"/>
              <a:ext cx="624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62" name="Line 1086"/>
            <p:cNvSpPr>
              <a:spLocks noChangeShapeType="1"/>
            </p:cNvSpPr>
            <p:nvPr userDrawn="1"/>
          </p:nvSpPr>
          <p:spPr bwMode="auto">
            <a:xfrm>
              <a:off x="0" y="1821"/>
              <a:ext cx="62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63" name="Line 1087"/>
            <p:cNvSpPr>
              <a:spLocks noChangeShapeType="1"/>
            </p:cNvSpPr>
            <p:nvPr userDrawn="1"/>
          </p:nvSpPr>
          <p:spPr bwMode="auto">
            <a:xfrm>
              <a:off x="0" y="1740"/>
              <a:ext cx="624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64" name="Line 1088"/>
            <p:cNvSpPr>
              <a:spLocks noChangeShapeType="1"/>
            </p:cNvSpPr>
            <p:nvPr userDrawn="1"/>
          </p:nvSpPr>
          <p:spPr bwMode="auto">
            <a:xfrm>
              <a:off x="0" y="1926"/>
              <a:ext cx="62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65" name="Line 1089"/>
            <p:cNvSpPr>
              <a:spLocks noChangeShapeType="1"/>
            </p:cNvSpPr>
            <p:nvPr userDrawn="1"/>
          </p:nvSpPr>
          <p:spPr bwMode="auto">
            <a:xfrm>
              <a:off x="0" y="1614"/>
              <a:ext cx="624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66" name="Line 1090"/>
            <p:cNvSpPr>
              <a:spLocks noChangeShapeType="1"/>
            </p:cNvSpPr>
            <p:nvPr userDrawn="1"/>
          </p:nvSpPr>
          <p:spPr bwMode="auto">
            <a:xfrm>
              <a:off x="0" y="1668"/>
              <a:ext cx="624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67" name="Line 1091"/>
            <p:cNvSpPr>
              <a:spLocks noChangeShapeType="1"/>
            </p:cNvSpPr>
            <p:nvPr userDrawn="1"/>
          </p:nvSpPr>
          <p:spPr bwMode="auto">
            <a:xfrm>
              <a:off x="0" y="1866"/>
              <a:ext cx="624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68" name="Line 1092"/>
            <p:cNvSpPr>
              <a:spLocks noChangeShapeType="1"/>
            </p:cNvSpPr>
            <p:nvPr userDrawn="1"/>
          </p:nvSpPr>
          <p:spPr bwMode="auto">
            <a:xfrm>
              <a:off x="0" y="1845"/>
              <a:ext cx="62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69" name="Line 1093"/>
            <p:cNvSpPr>
              <a:spLocks noChangeShapeType="1"/>
            </p:cNvSpPr>
            <p:nvPr userDrawn="1"/>
          </p:nvSpPr>
          <p:spPr bwMode="auto">
            <a:xfrm>
              <a:off x="0" y="1437"/>
              <a:ext cx="62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70" name="Line 1094"/>
            <p:cNvSpPr>
              <a:spLocks noChangeShapeType="1"/>
            </p:cNvSpPr>
            <p:nvPr userDrawn="1"/>
          </p:nvSpPr>
          <p:spPr bwMode="auto">
            <a:xfrm>
              <a:off x="0" y="1473"/>
              <a:ext cx="62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71" name="Line 1095"/>
            <p:cNvSpPr>
              <a:spLocks noChangeShapeType="1"/>
            </p:cNvSpPr>
            <p:nvPr userDrawn="1"/>
          </p:nvSpPr>
          <p:spPr bwMode="auto">
            <a:xfrm>
              <a:off x="0" y="1506"/>
              <a:ext cx="624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72" name="Line 1096"/>
            <p:cNvSpPr>
              <a:spLocks noChangeShapeType="1"/>
            </p:cNvSpPr>
            <p:nvPr userDrawn="1"/>
          </p:nvSpPr>
          <p:spPr bwMode="auto">
            <a:xfrm>
              <a:off x="0" y="1347"/>
              <a:ext cx="62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73" name="Line 1097"/>
            <p:cNvSpPr>
              <a:spLocks noChangeShapeType="1"/>
            </p:cNvSpPr>
            <p:nvPr userDrawn="1"/>
          </p:nvSpPr>
          <p:spPr bwMode="auto">
            <a:xfrm>
              <a:off x="0" y="1392"/>
              <a:ext cx="624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74" name="Line 1098"/>
            <p:cNvSpPr>
              <a:spLocks noChangeShapeType="1"/>
            </p:cNvSpPr>
            <p:nvPr userDrawn="1"/>
          </p:nvSpPr>
          <p:spPr bwMode="auto">
            <a:xfrm>
              <a:off x="0" y="1016"/>
              <a:ext cx="62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75" name="Line 1099"/>
            <p:cNvSpPr>
              <a:spLocks noChangeShapeType="1"/>
            </p:cNvSpPr>
            <p:nvPr userDrawn="1"/>
          </p:nvSpPr>
          <p:spPr bwMode="auto">
            <a:xfrm>
              <a:off x="0" y="989"/>
              <a:ext cx="62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76" name="Line 1100"/>
            <p:cNvSpPr>
              <a:spLocks noChangeShapeType="1"/>
            </p:cNvSpPr>
            <p:nvPr userDrawn="1"/>
          </p:nvSpPr>
          <p:spPr bwMode="auto">
            <a:xfrm>
              <a:off x="0" y="1244"/>
              <a:ext cx="62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77" name="Line 1101"/>
            <p:cNvSpPr>
              <a:spLocks noChangeShapeType="1"/>
            </p:cNvSpPr>
            <p:nvPr userDrawn="1"/>
          </p:nvSpPr>
          <p:spPr bwMode="auto">
            <a:xfrm>
              <a:off x="0" y="1163"/>
              <a:ext cx="624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78" name="Line 1102"/>
            <p:cNvSpPr>
              <a:spLocks noChangeShapeType="1"/>
            </p:cNvSpPr>
            <p:nvPr userDrawn="1"/>
          </p:nvSpPr>
          <p:spPr bwMode="auto">
            <a:xfrm>
              <a:off x="0" y="1037"/>
              <a:ext cx="624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79" name="Line 1103"/>
            <p:cNvSpPr>
              <a:spLocks noChangeShapeType="1"/>
            </p:cNvSpPr>
            <p:nvPr userDrawn="1"/>
          </p:nvSpPr>
          <p:spPr bwMode="auto">
            <a:xfrm>
              <a:off x="0" y="1091"/>
              <a:ext cx="624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80" name="Line 1104"/>
            <p:cNvSpPr>
              <a:spLocks noChangeShapeType="1"/>
            </p:cNvSpPr>
            <p:nvPr userDrawn="1"/>
          </p:nvSpPr>
          <p:spPr bwMode="auto">
            <a:xfrm>
              <a:off x="0" y="1289"/>
              <a:ext cx="624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81" name="Line 1105"/>
            <p:cNvSpPr>
              <a:spLocks noChangeShapeType="1"/>
            </p:cNvSpPr>
            <p:nvPr userDrawn="1"/>
          </p:nvSpPr>
          <p:spPr bwMode="auto">
            <a:xfrm>
              <a:off x="0" y="1268"/>
              <a:ext cx="62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82" name="Line 1106"/>
            <p:cNvSpPr>
              <a:spLocks noChangeShapeType="1"/>
            </p:cNvSpPr>
            <p:nvPr userDrawn="1"/>
          </p:nvSpPr>
          <p:spPr bwMode="auto">
            <a:xfrm>
              <a:off x="0" y="860"/>
              <a:ext cx="62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83" name="Line 1107"/>
            <p:cNvSpPr>
              <a:spLocks noChangeShapeType="1"/>
            </p:cNvSpPr>
            <p:nvPr userDrawn="1"/>
          </p:nvSpPr>
          <p:spPr bwMode="auto">
            <a:xfrm>
              <a:off x="0" y="896"/>
              <a:ext cx="62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84" name="Line 1108"/>
            <p:cNvSpPr>
              <a:spLocks noChangeShapeType="1"/>
            </p:cNvSpPr>
            <p:nvPr userDrawn="1"/>
          </p:nvSpPr>
          <p:spPr bwMode="auto">
            <a:xfrm>
              <a:off x="0" y="929"/>
              <a:ext cx="624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85" name="Line 1109"/>
            <p:cNvSpPr>
              <a:spLocks noChangeShapeType="1"/>
            </p:cNvSpPr>
            <p:nvPr userDrawn="1"/>
          </p:nvSpPr>
          <p:spPr bwMode="auto">
            <a:xfrm>
              <a:off x="0" y="770"/>
              <a:ext cx="62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86" name="Line 1110"/>
            <p:cNvSpPr>
              <a:spLocks noChangeShapeType="1"/>
            </p:cNvSpPr>
            <p:nvPr userDrawn="1"/>
          </p:nvSpPr>
          <p:spPr bwMode="auto">
            <a:xfrm>
              <a:off x="0" y="815"/>
              <a:ext cx="624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87" name="Line 1111"/>
            <p:cNvSpPr>
              <a:spLocks noChangeShapeType="1"/>
            </p:cNvSpPr>
            <p:nvPr userDrawn="1"/>
          </p:nvSpPr>
          <p:spPr bwMode="auto">
            <a:xfrm>
              <a:off x="0" y="718"/>
              <a:ext cx="624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88" name="Line 1112"/>
            <p:cNvSpPr>
              <a:spLocks noChangeShapeType="1"/>
            </p:cNvSpPr>
            <p:nvPr userDrawn="1"/>
          </p:nvSpPr>
          <p:spPr bwMode="auto">
            <a:xfrm>
              <a:off x="0" y="646"/>
              <a:ext cx="624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89" name="Line 1113"/>
            <p:cNvSpPr>
              <a:spLocks noChangeShapeType="1"/>
            </p:cNvSpPr>
            <p:nvPr userDrawn="1"/>
          </p:nvSpPr>
          <p:spPr bwMode="auto">
            <a:xfrm>
              <a:off x="0" y="522"/>
              <a:ext cx="62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90" name="Line 1114"/>
            <p:cNvSpPr>
              <a:spLocks noChangeShapeType="1"/>
            </p:cNvSpPr>
            <p:nvPr userDrawn="1"/>
          </p:nvSpPr>
          <p:spPr bwMode="auto">
            <a:xfrm>
              <a:off x="0" y="558"/>
              <a:ext cx="62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91" name="Line 1115"/>
            <p:cNvSpPr>
              <a:spLocks noChangeShapeType="1"/>
            </p:cNvSpPr>
            <p:nvPr userDrawn="1"/>
          </p:nvSpPr>
          <p:spPr bwMode="auto">
            <a:xfrm>
              <a:off x="0" y="591"/>
              <a:ext cx="624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92" name="Line 1116"/>
            <p:cNvSpPr>
              <a:spLocks noChangeShapeType="1"/>
            </p:cNvSpPr>
            <p:nvPr userDrawn="1"/>
          </p:nvSpPr>
          <p:spPr bwMode="auto">
            <a:xfrm>
              <a:off x="0" y="432"/>
              <a:ext cx="62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93" name="Line 1117"/>
            <p:cNvSpPr>
              <a:spLocks noChangeShapeType="1"/>
            </p:cNvSpPr>
            <p:nvPr userDrawn="1"/>
          </p:nvSpPr>
          <p:spPr bwMode="auto">
            <a:xfrm>
              <a:off x="0" y="384"/>
              <a:ext cx="624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94" name="Line 1118"/>
            <p:cNvSpPr>
              <a:spLocks noChangeShapeType="1"/>
            </p:cNvSpPr>
            <p:nvPr userDrawn="1"/>
          </p:nvSpPr>
          <p:spPr bwMode="auto">
            <a:xfrm>
              <a:off x="0" y="477"/>
              <a:ext cx="624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95" name="Line 1119"/>
            <p:cNvSpPr>
              <a:spLocks noChangeShapeType="1"/>
            </p:cNvSpPr>
            <p:nvPr userDrawn="1"/>
          </p:nvSpPr>
          <p:spPr bwMode="auto">
            <a:xfrm>
              <a:off x="0" y="339"/>
              <a:ext cx="624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96" name="Line 1120"/>
            <p:cNvSpPr>
              <a:spLocks noChangeShapeType="1"/>
            </p:cNvSpPr>
            <p:nvPr userDrawn="1"/>
          </p:nvSpPr>
          <p:spPr bwMode="auto">
            <a:xfrm>
              <a:off x="0" y="318"/>
              <a:ext cx="62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97" name="Line 1121"/>
            <p:cNvSpPr>
              <a:spLocks noChangeShapeType="1"/>
            </p:cNvSpPr>
            <p:nvPr userDrawn="1"/>
          </p:nvSpPr>
          <p:spPr bwMode="auto">
            <a:xfrm>
              <a:off x="0" y="258"/>
              <a:ext cx="624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98" name="Line 1122"/>
            <p:cNvSpPr>
              <a:spLocks noChangeShapeType="1"/>
            </p:cNvSpPr>
            <p:nvPr userDrawn="1"/>
          </p:nvSpPr>
          <p:spPr bwMode="auto">
            <a:xfrm>
              <a:off x="0" y="70"/>
              <a:ext cx="62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99" name="Line 1123"/>
            <p:cNvSpPr>
              <a:spLocks noChangeShapeType="1"/>
            </p:cNvSpPr>
            <p:nvPr userDrawn="1"/>
          </p:nvSpPr>
          <p:spPr bwMode="auto">
            <a:xfrm>
              <a:off x="0" y="43"/>
              <a:ext cx="62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00" name="Line 1124"/>
            <p:cNvSpPr>
              <a:spLocks noChangeShapeType="1"/>
            </p:cNvSpPr>
            <p:nvPr userDrawn="1"/>
          </p:nvSpPr>
          <p:spPr bwMode="auto">
            <a:xfrm>
              <a:off x="0" y="91"/>
              <a:ext cx="624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01" name="Line 1125"/>
            <p:cNvSpPr>
              <a:spLocks noChangeShapeType="1"/>
            </p:cNvSpPr>
            <p:nvPr userDrawn="1"/>
          </p:nvSpPr>
          <p:spPr bwMode="auto">
            <a:xfrm>
              <a:off x="0" y="145"/>
              <a:ext cx="624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02" name="Line 1126"/>
            <p:cNvSpPr>
              <a:spLocks noChangeShapeType="1"/>
            </p:cNvSpPr>
            <p:nvPr userDrawn="1"/>
          </p:nvSpPr>
          <p:spPr bwMode="auto">
            <a:xfrm>
              <a:off x="0" y="202"/>
              <a:ext cx="62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</p:grpSp>
      <p:sp>
        <p:nvSpPr>
          <p:cNvPr id="212074" name="Rectangle 1130"/>
          <p:cNvSpPr>
            <a:spLocks noGrp="1" noChangeArrowheads="1"/>
          </p:cNvSpPr>
          <p:nvPr>
            <p:ph type="ctrTitle"/>
          </p:nvPr>
        </p:nvSpPr>
        <p:spPr>
          <a:xfrm>
            <a:off x="1143000" y="1066800"/>
            <a:ext cx="7543800" cy="1828800"/>
          </a:xfrm>
        </p:spPr>
        <p:txBody>
          <a:bodyPr/>
          <a:lstStyle>
            <a:lvl1pPr>
              <a:defRPr b="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212075" name="Rectangle 1131"/>
          <p:cNvSpPr>
            <a:spLocks noGrp="1" noChangeArrowheads="1"/>
          </p:cNvSpPr>
          <p:nvPr>
            <p:ph type="subTitle" idx="1"/>
          </p:nvPr>
        </p:nvSpPr>
        <p:spPr>
          <a:xfrm>
            <a:off x="1566863" y="4191000"/>
            <a:ext cx="6662737" cy="1497013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1280505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Payout policy</a:t>
            </a:r>
          </a:p>
        </p:txBody>
      </p:sp>
      <p:sp>
        <p:nvSpPr>
          <p:cNvPr id="5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Konan Chan</a:t>
            </a:r>
          </a:p>
        </p:txBody>
      </p:sp>
      <p:sp>
        <p:nvSpPr>
          <p:cNvPr id="6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F922B-11DD-4A2B-B6B6-F7FEF74D34D5}" type="slidenum">
              <a:rPr lang="zh-TW" altLang="en-US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91317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48463" y="381000"/>
            <a:ext cx="2019300" cy="58674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910263" cy="58674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Payout policy</a:t>
            </a:r>
          </a:p>
        </p:txBody>
      </p:sp>
      <p:sp>
        <p:nvSpPr>
          <p:cNvPr id="5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Konan Chan</a:t>
            </a:r>
          </a:p>
        </p:txBody>
      </p:sp>
      <p:sp>
        <p:nvSpPr>
          <p:cNvPr id="6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82F71E-1037-4272-A2B4-013164E97FD6}" type="slidenum">
              <a:rPr lang="zh-TW" altLang="en-US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492368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962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676400"/>
            <a:ext cx="3963988" cy="4572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802188" y="1676400"/>
            <a:ext cx="3965575" cy="4572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Payout policy</a:t>
            </a:r>
          </a:p>
        </p:txBody>
      </p:sp>
      <p:sp>
        <p:nvSpPr>
          <p:cNvPr id="6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Konan Chan</a:t>
            </a:r>
          </a:p>
        </p:txBody>
      </p:sp>
      <p:sp>
        <p:nvSpPr>
          <p:cNvPr id="7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532FBE-5EB6-43C2-882C-9BC5BF5A27F4}" type="slidenum">
              <a:rPr lang="zh-TW" altLang="en-US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73572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標題及圖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962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表版面配置區 2"/>
          <p:cNvSpPr>
            <a:spLocks noGrp="1"/>
          </p:cNvSpPr>
          <p:nvPr>
            <p:ph type="chart" idx="1"/>
          </p:nvPr>
        </p:nvSpPr>
        <p:spPr>
          <a:xfrm>
            <a:off x="685800" y="1676400"/>
            <a:ext cx="8081963" cy="4572000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4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Payout policy</a:t>
            </a:r>
          </a:p>
        </p:txBody>
      </p:sp>
      <p:sp>
        <p:nvSpPr>
          <p:cNvPr id="5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Konan Chan</a:t>
            </a:r>
          </a:p>
        </p:txBody>
      </p:sp>
      <p:sp>
        <p:nvSpPr>
          <p:cNvPr id="6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5ECE23-F372-40B3-ACAC-6AE0239CECD0}" type="slidenum">
              <a:rPr lang="zh-TW" altLang="en-US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70155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Payout policy</a:t>
            </a:r>
          </a:p>
        </p:txBody>
      </p:sp>
      <p:sp>
        <p:nvSpPr>
          <p:cNvPr id="5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Konan Chan</a:t>
            </a:r>
          </a:p>
        </p:txBody>
      </p:sp>
      <p:sp>
        <p:nvSpPr>
          <p:cNvPr id="6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4929A0-75B5-4F02-9EE9-250A232C4217}" type="slidenum">
              <a:rPr lang="zh-TW" altLang="en-US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84940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Payout policy</a:t>
            </a:r>
          </a:p>
        </p:txBody>
      </p:sp>
      <p:sp>
        <p:nvSpPr>
          <p:cNvPr id="5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Konan Chan</a:t>
            </a:r>
          </a:p>
        </p:txBody>
      </p:sp>
      <p:sp>
        <p:nvSpPr>
          <p:cNvPr id="6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8353DB-94FA-4F9B-B66A-A00B3D0638A8}" type="slidenum">
              <a:rPr lang="zh-TW" altLang="en-US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68611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963988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802188" y="1676400"/>
            <a:ext cx="3965575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Payout policy</a:t>
            </a:r>
          </a:p>
        </p:txBody>
      </p:sp>
      <p:sp>
        <p:nvSpPr>
          <p:cNvPr id="6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Konan Chan</a:t>
            </a:r>
          </a:p>
        </p:txBody>
      </p:sp>
      <p:sp>
        <p:nvSpPr>
          <p:cNvPr id="7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BF0A17-2138-4245-AF21-DBB54EDC9A5C}" type="slidenum">
              <a:rPr lang="zh-TW" altLang="en-US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42469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Payout policy</a:t>
            </a:r>
          </a:p>
        </p:txBody>
      </p:sp>
      <p:sp>
        <p:nvSpPr>
          <p:cNvPr id="8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Konan Chan</a:t>
            </a:r>
          </a:p>
        </p:txBody>
      </p:sp>
      <p:sp>
        <p:nvSpPr>
          <p:cNvPr id="9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E3E739-4563-4E76-83AE-EBECAD7B0D79}" type="slidenum">
              <a:rPr lang="zh-TW" altLang="en-US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15286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Payout policy</a:t>
            </a:r>
          </a:p>
        </p:txBody>
      </p:sp>
      <p:sp>
        <p:nvSpPr>
          <p:cNvPr id="4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Konan Chan</a:t>
            </a:r>
          </a:p>
        </p:txBody>
      </p:sp>
      <p:sp>
        <p:nvSpPr>
          <p:cNvPr id="5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D7F69A-6A2E-4920-B583-A775E6C8CAF7}" type="slidenum">
              <a:rPr lang="zh-TW" altLang="en-US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14058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Payout policy</a:t>
            </a:r>
          </a:p>
        </p:txBody>
      </p:sp>
      <p:sp>
        <p:nvSpPr>
          <p:cNvPr id="3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Konan Chan</a:t>
            </a:r>
          </a:p>
        </p:txBody>
      </p:sp>
      <p:sp>
        <p:nvSpPr>
          <p:cNvPr id="4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CD6821-9CC4-493B-88B8-CA17D390A24A}" type="slidenum">
              <a:rPr lang="zh-TW" altLang="en-US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68458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Payout policy</a:t>
            </a:r>
          </a:p>
        </p:txBody>
      </p:sp>
      <p:sp>
        <p:nvSpPr>
          <p:cNvPr id="6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Konan Chan</a:t>
            </a:r>
          </a:p>
        </p:txBody>
      </p:sp>
      <p:sp>
        <p:nvSpPr>
          <p:cNvPr id="7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08BA77-494F-4465-9190-807723180E88}" type="slidenum">
              <a:rPr lang="zh-TW" altLang="en-US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03291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Payout policy</a:t>
            </a:r>
          </a:p>
        </p:txBody>
      </p:sp>
      <p:sp>
        <p:nvSpPr>
          <p:cNvPr id="6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Konan Chan</a:t>
            </a:r>
          </a:p>
        </p:txBody>
      </p:sp>
      <p:sp>
        <p:nvSpPr>
          <p:cNvPr id="7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ED7098-13DF-44E2-BA14-A0BE7F525658}" type="slidenum">
              <a:rPr lang="zh-TW" altLang="en-US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60415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Group 3"/>
          <p:cNvGrpSpPr>
            <a:grpSpLocks/>
          </p:cNvGrpSpPr>
          <p:nvPr/>
        </p:nvGrpSpPr>
        <p:grpSpPr bwMode="auto">
          <a:xfrm>
            <a:off x="0" y="68263"/>
            <a:ext cx="647700" cy="6713537"/>
            <a:chOff x="0" y="43"/>
            <a:chExt cx="5760" cy="4229"/>
          </a:xfrm>
        </p:grpSpPr>
        <p:sp>
          <p:nvSpPr>
            <p:cNvPr id="210948" name="Line 4"/>
            <p:cNvSpPr>
              <a:spLocks noChangeShapeType="1"/>
            </p:cNvSpPr>
            <p:nvPr userDrawn="1"/>
          </p:nvSpPr>
          <p:spPr bwMode="auto">
            <a:xfrm>
              <a:off x="0" y="4203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0949" name="Line 5"/>
            <p:cNvSpPr>
              <a:spLocks noChangeShapeType="1"/>
            </p:cNvSpPr>
            <p:nvPr userDrawn="1"/>
          </p:nvSpPr>
          <p:spPr bwMode="auto">
            <a:xfrm>
              <a:off x="0" y="4239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0950" name="Line 6"/>
            <p:cNvSpPr>
              <a:spLocks noChangeShapeType="1"/>
            </p:cNvSpPr>
            <p:nvPr userDrawn="1"/>
          </p:nvSpPr>
          <p:spPr bwMode="auto">
            <a:xfrm>
              <a:off x="0" y="4272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0951" name="Line 7"/>
            <p:cNvSpPr>
              <a:spLocks noChangeShapeType="1"/>
            </p:cNvSpPr>
            <p:nvPr userDrawn="1"/>
          </p:nvSpPr>
          <p:spPr bwMode="auto">
            <a:xfrm>
              <a:off x="0" y="4113"/>
              <a:ext cx="57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0952" name="Line 8"/>
            <p:cNvSpPr>
              <a:spLocks noChangeShapeType="1"/>
            </p:cNvSpPr>
            <p:nvPr userDrawn="1"/>
          </p:nvSpPr>
          <p:spPr bwMode="auto">
            <a:xfrm>
              <a:off x="0" y="4065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0953" name="Line 9"/>
            <p:cNvSpPr>
              <a:spLocks noChangeShapeType="1"/>
            </p:cNvSpPr>
            <p:nvPr userDrawn="1"/>
          </p:nvSpPr>
          <p:spPr bwMode="auto">
            <a:xfrm>
              <a:off x="0" y="4158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0954" name="Line 10"/>
            <p:cNvSpPr>
              <a:spLocks noChangeShapeType="1"/>
            </p:cNvSpPr>
            <p:nvPr userDrawn="1"/>
          </p:nvSpPr>
          <p:spPr bwMode="auto">
            <a:xfrm>
              <a:off x="0" y="3666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0955" name="Line 11"/>
            <p:cNvSpPr>
              <a:spLocks noChangeShapeType="1"/>
            </p:cNvSpPr>
            <p:nvPr userDrawn="1"/>
          </p:nvSpPr>
          <p:spPr bwMode="auto">
            <a:xfrm>
              <a:off x="0" y="3639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0956" name="Line 12"/>
            <p:cNvSpPr>
              <a:spLocks noChangeShapeType="1"/>
            </p:cNvSpPr>
            <p:nvPr userDrawn="1"/>
          </p:nvSpPr>
          <p:spPr bwMode="auto">
            <a:xfrm>
              <a:off x="0" y="4020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0957" name="Line 13"/>
            <p:cNvSpPr>
              <a:spLocks noChangeShapeType="1"/>
            </p:cNvSpPr>
            <p:nvPr userDrawn="1"/>
          </p:nvSpPr>
          <p:spPr bwMode="auto">
            <a:xfrm>
              <a:off x="0" y="3894"/>
              <a:ext cx="57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0958" name="Line 14"/>
            <p:cNvSpPr>
              <a:spLocks noChangeShapeType="1"/>
            </p:cNvSpPr>
            <p:nvPr userDrawn="1"/>
          </p:nvSpPr>
          <p:spPr bwMode="auto">
            <a:xfrm>
              <a:off x="0" y="3813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0959" name="Line 15"/>
            <p:cNvSpPr>
              <a:spLocks noChangeShapeType="1"/>
            </p:cNvSpPr>
            <p:nvPr userDrawn="1"/>
          </p:nvSpPr>
          <p:spPr bwMode="auto">
            <a:xfrm>
              <a:off x="0" y="3999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0960" name="Line 16"/>
            <p:cNvSpPr>
              <a:spLocks noChangeShapeType="1"/>
            </p:cNvSpPr>
            <p:nvPr userDrawn="1"/>
          </p:nvSpPr>
          <p:spPr bwMode="auto">
            <a:xfrm>
              <a:off x="0" y="3687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0961" name="Line 17"/>
            <p:cNvSpPr>
              <a:spLocks noChangeShapeType="1"/>
            </p:cNvSpPr>
            <p:nvPr userDrawn="1"/>
          </p:nvSpPr>
          <p:spPr bwMode="auto">
            <a:xfrm>
              <a:off x="0" y="3741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0962" name="Line 18"/>
            <p:cNvSpPr>
              <a:spLocks noChangeShapeType="1"/>
            </p:cNvSpPr>
            <p:nvPr userDrawn="1"/>
          </p:nvSpPr>
          <p:spPr bwMode="auto">
            <a:xfrm>
              <a:off x="0" y="3939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0963" name="Line 19"/>
            <p:cNvSpPr>
              <a:spLocks noChangeShapeType="1"/>
            </p:cNvSpPr>
            <p:nvPr userDrawn="1"/>
          </p:nvSpPr>
          <p:spPr bwMode="auto">
            <a:xfrm>
              <a:off x="0" y="3918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0964" name="Line 20"/>
            <p:cNvSpPr>
              <a:spLocks noChangeShapeType="1"/>
            </p:cNvSpPr>
            <p:nvPr userDrawn="1"/>
          </p:nvSpPr>
          <p:spPr bwMode="auto">
            <a:xfrm>
              <a:off x="0" y="3510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0965" name="Line 21"/>
            <p:cNvSpPr>
              <a:spLocks noChangeShapeType="1"/>
            </p:cNvSpPr>
            <p:nvPr userDrawn="1"/>
          </p:nvSpPr>
          <p:spPr bwMode="auto">
            <a:xfrm>
              <a:off x="0" y="3546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0966" name="Line 22"/>
            <p:cNvSpPr>
              <a:spLocks noChangeShapeType="1"/>
            </p:cNvSpPr>
            <p:nvPr userDrawn="1"/>
          </p:nvSpPr>
          <p:spPr bwMode="auto">
            <a:xfrm>
              <a:off x="0" y="3579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0967" name="Line 23"/>
            <p:cNvSpPr>
              <a:spLocks noChangeShapeType="1"/>
            </p:cNvSpPr>
            <p:nvPr userDrawn="1"/>
          </p:nvSpPr>
          <p:spPr bwMode="auto">
            <a:xfrm>
              <a:off x="0" y="3420"/>
              <a:ext cx="57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0968" name="Line 24"/>
            <p:cNvSpPr>
              <a:spLocks noChangeShapeType="1"/>
            </p:cNvSpPr>
            <p:nvPr userDrawn="1"/>
          </p:nvSpPr>
          <p:spPr bwMode="auto">
            <a:xfrm>
              <a:off x="0" y="3372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0969" name="Line 25"/>
            <p:cNvSpPr>
              <a:spLocks noChangeShapeType="1"/>
            </p:cNvSpPr>
            <p:nvPr userDrawn="1"/>
          </p:nvSpPr>
          <p:spPr bwMode="auto">
            <a:xfrm>
              <a:off x="0" y="3465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0970" name="Line 26"/>
            <p:cNvSpPr>
              <a:spLocks noChangeShapeType="1"/>
            </p:cNvSpPr>
            <p:nvPr userDrawn="1"/>
          </p:nvSpPr>
          <p:spPr bwMode="auto">
            <a:xfrm>
              <a:off x="0" y="2973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0971" name="Line 27"/>
            <p:cNvSpPr>
              <a:spLocks noChangeShapeType="1"/>
            </p:cNvSpPr>
            <p:nvPr userDrawn="1"/>
          </p:nvSpPr>
          <p:spPr bwMode="auto">
            <a:xfrm>
              <a:off x="0" y="2946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0972" name="Line 28"/>
            <p:cNvSpPr>
              <a:spLocks noChangeShapeType="1"/>
            </p:cNvSpPr>
            <p:nvPr userDrawn="1"/>
          </p:nvSpPr>
          <p:spPr bwMode="auto">
            <a:xfrm>
              <a:off x="0" y="3327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0973" name="Line 29"/>
            <p:cNvSpPr>
              <a:spLocks noChangeShapeType="1"/>
            </p:cNvSpPr>
            <p:nvPr userDrawn="1"/>
          </p:nvSpPr>
          <p:spPr bwMode="auto">
            <a:xfrm>
              <a:off x="0" y="3201"/>
              <a:ext cx="57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0974" name="Line 30"/>
            <p:cNvSpPr>
              <a:spLocks noChangeShapeType="1"/>
            </p:cNvSpPr>
            <p:nvPr userDrawn="1"/>
          </p:nvSpPr>
          <p:spPr bwMode="auto">
            <a:xfrm>
              <a:off x="0" y="3120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0975" name="Line 31"/>
            <p:cNvSpPr>
              <a:spLocks noChangeShapeType="1"/>
            </p:cNvSpPr>
            <p:nvPr userDrawn="1"/>
          </p:nvSpPr>
          <p:spPr bwMode="auto">
            <a:xfrm>
              <a:off x="0" y="3306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0976" name="Line 32"/>
            <p:cNvSpPr>
              <a:spLocks noChangeShapeType="1"/>
            </p:cNvSpPr>
            <p:nvPr userDrawn="1"/>
          </p:nvSpPr>
          <p:spPr bwMode="auto">
            <a:xfrm>
              <a:off x="0" y="2994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0977" name="Line 33"/>
            <p:cNvSpPr>
              <a:spLocks noChangeShapeType="1"/>
            </p:cNvSpPr>
            <p:nvPr userDrawn="1"/>
          </p:nvSpPr>
          <p:spPr bwMode="auto">
            <a:xfrm>
              <a:off x="0" y="3048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0978" name="Line 34"/>
            <p:cNvSpPr>
              <a:spLocks noChangeShapeType="1"/>
            </p:cNvSpPr>
            <p:nvPr userDrawn="1"/>
          </p:nvSpPr>
          <p:spPr bwMode="auto">
            <a:xfrm>
              <a:off x="0" y="3246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0979" name="Line 35"/>
            <p:cNvSpPr>
              <a:spLocks noChangeShapeType="1"/>
            </p:cNvSpPr>
            <p:nvPr userDrawn="1"/>
          </p:nvSpPr>
          <p:spPr bwMode="auto">
            <a:xfrm>
              <a:off x="0" y="3225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0980" name="Line 36"/>
            <p:cNvSpPr>
              <a:spLocks noChangeShapeType="1"/>
            </p:cNvSpPr>
            <p:nvPr userDrawn="1"/>
          </p:nvSpPr>
          <p:spPr bwMode="auto">
            <a:xfrm>
              <a:off x="0" y="2831"/>
              <a:ext cx="57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0981" name="Line 37"/>
            <p:cNvSpPr>
              <a:spLocks noChangeShapeType="1"/>
            </p:cNvSpPr>
            <p:nvPr userDrawn="1"/>
          </p:nvSpPr>
          <p:spPr bwMode="auto">
            <a:xfrm>
              <a:off x="0" y="2750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0982" name="Line 38"/>
            <p:cNvSpPr>
              <a:spLocks noChangeShapeType="1"/>
            </p:cNvSpPr>
            <p:nvPr userDrawn="1"/>
          </p:nvSpPr>
          <p:spPr bwMode="auto">
            <a:xfrm>
              <a:off x="0" y="2678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0983" name="Line 39"/>
            <p:cNvSpPr>
              <a:spLocks noChangeShapeType="1"/>
            </p:cNvSpPr>
            <p:nvPr userDrawn="1"/>
          </p:nvSpPr>
          <p:spPr bwMode="auto">
            <a:xfrm>
              <a:off x="0" y="2876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0984" name="Line 40"/>
            <p:cNvSpPr>
              <a:spLocks noChangeShapeType="1"/>
            </p:cNvSpPr>
            <p:nvPr userDrawn="1"/>
          </p:nvSpPr>
          <p:spPr bwMode="auto">
            <a:xfrm>
              <a:off x="0" y="2855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0985" name="Line 41"/>
            <p:cNvSpPr>
              <a:spLocks noChangeShapeType="1"/>
            </p:cNvSpPr>
            <p:nvPr userDrawn="1"/>
          </p:nvSpPr>
          <p:spPr bwMode="auto">
            <a:xfrm>
              <a:off x="0" y="2554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0986" name="Line 42"/>
            <p:cNvSpPr>
              <a:spLocks noChangeShapeType="1"/>
            </p:cNvSpPr>
            <p:nvPr userDrawn="1"/>
          </p:nvSpPr>
          <p:spPr bwMode="auto">
            <a:xfrm>
              <a:off x="0" y="2590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0987" name="Line 43"/>
            <p:cNvSpPr>
              <a:spLocks noChangeShapeType="1"/>
            </p:cNvSpPr>
            <p:nvPr userDrawn="1"/>
          </p:nvSpPr>
          <p:spPr bwMode="auto">
            <a:xfrm>
              <a:off x="0" y="2623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0988" name="Line 44"/>
            <p:cNvSpPr>
              <a:spLocks noChangeShapeType="1"/>
            </p:cNvSpPr>
            <p:nvPr userDrawn="1"/>
          </p:nvSpPr>
          <p:spPr bwMode="auto">
            <a:xfrm>
              <a:off x="0" y="2464"/>
              <a:ext cx="57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0989" name="Line 45"/>
            <p:cNvSpPr>
              <a:spLocks noChangeShapeType="1"/>
            </p:cNvSpPr>
            <p:nvPr userDrawn="1"/>
          </p:nvSpPr>
          <p:spPr bwMode="auto">
            <a:xfrm>
              <a:off x="0" y="2416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0990" name="Line 46"/>
            <p:cNvSpPr>
              <a:spLocks noChangeShapeType="1"/>
            </p:cNvSpPr>
            <p:nvPr userDrawn="1"/>
          </p:nvSpPr>
          <p:spPr bwMode="auto">
            <a:xfrm>
              <a:off x="0" y="2509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0991" name="Line 47"/>
            <p:cNvSpPr>
              <a:spLocks noChangeShapeType="1"/>
            </p:cNvSpPr>
            <p:nvPr userDrawn="1"/>
          </p:nvSpPr>
          <p:spPr bwMode="auto">
            <a:xfrm>
              <a:off x="0" y="2371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0992" name="Line 48"/>
            <p:cNvSpPr>
              <a:spLocks noChangeShapeType="1"/>
            </p:cNvSpPr>
            <p:nvPr userDrawn="1"/>
          </p:nvSpPr>
          <p:spPr bwMode="auto">
            <a:xfrm>
              <a:off x="0" y="2245"/>
              <a:ext cx="57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0993" name="Line 49"/>
            <p:cNvSpPr>
              <a:spLocks noChangeShapeType="1"/>
            </p:cNvSpPr>
            <p:nvPr userDrawn="1"/>
          </p:nvSpPr>
          <p:spPr bwMode="auto">
            <a:xfrm>
              <a:off x="0" y="2350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0994" name="Line 50"/>
            <p:cNvSpPr>
              <a:spLocks noChangeShapeType="1"/>
            </p:cNvSpPr>
            <p:nvPr userDrawn="1"/>
          </p:nvSpPr>
          <p:spPr bwMode="auto">
            <a:xfrm>
              <a:off x="0" y="2290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0995" name="Line 51"/>
            <p:cNvSpPr>
              <a:spLocks noChangeShapeType="1"/>
            </p:cNvSpPr>
            <p:nvPr userDrawn="1"/>
          </p:nvSpPr>
          <p:spPr bwMode="auto">
            <a:xfrm>
              <a:off x="0" y="2269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0996" name="Line 52"/>
            <p:cNvSpPr>
              <a:spLocks noChangeShapeType="1"/>
            </p:cNvSpPr>
            <p:nvPr userDrawn="1"/>
          </p:nvSpPr>
          <p:spPr bwMode="auto">
            <a:xfrm>
              <a:off x="0" y="2130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0997" name="Line 53"/>
            <p:cNvSpPr>
              <a:spLocks noChangeShapeType="1"/>
            </p:cNvSpPr>
            <p:nvPr userDrawn="1"/>
          </p:nvSpPr>
          <p:spPr bwMode="auto">
            <a:xfrm>
              <a:off x="0" y="2166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0998" name="Line 54"/>
            <p:cNvSpPr>
              <a:spLocks noChangeShapeType="1"/>
            </p:cNvSpPr>
            <p:nvPr userDrawn="1"/>
          </p:nvSpPr>
          <p:spPr bwMode="auto">
            <a:xfrm>
              <a:off x="0" y="2199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0999" name="Line 55"/>
            <p:cNvSpPr>
              <a:spLocks noChangeShapeType="1"/>
            </p:cNvSpPr>
            <p:nvPr userDrawn="1"/>
          </p:nvSpPr>
          <p:spPr bwMode="auto">
            <a:xfrm>
              <a:off x="0" y="2040"/>
              <a:ext cx="57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1000" name="Line 56"/>
            <p:cNvSpPr>
              <a:spLocks noChangeShapeType="1"/>
            </p:cNvSpPr>
            <p:nvPr userDrawn="1"/>
          </p:nvSpPr>
          <p:spPr bwMode="auto">
            <a:xfrm>
              <a:off x="0" y="1992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1001" name="Line 57"/>
            <p:cNvSpPr>
              <a:spLocks noChangeShapeType="1"/>
            </p:cNvSpPr>
            <p:nvPr userDrawn="1"/>
          </p:nvSpPr>
          <p:spPr bwMode="auto">
            <a:xfrm>
              <a:off x="0" y="2085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1002" name="Line 58"/>
            <p:cNvSpPr>
              <a:spLocks noChangeShapeType="1"/>
            </p:cNvSpPr>
            <p:nvPr userDrawn="1"/>
          </p:nvSpPr>
          <p:spPr bwMode="auto">
            <a:xfrm>
              <a:off x="0" y="1593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1003" name="Line 59"/>
            <p:cNvSpPr>
              <a:spLocks noChangeShapeType="1"/>
            </p:cNvSpPr>
            <p:nvPr userDrawn="1"/>
          </p:nvSpPr>
          <p:spPr bwMode="auto">
            <a:xfrm>
              <a:off x="0" y="1566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1004" name="Line 60"/>
            <p:cNvSpPr>
              <a:spLocks noChangeShapeType="1"/>
            </p:cNvSpPr>
            <p:nvPr userDrawn="1"/>
          </p:nvSpPr>
          <p:spPr bwMode="auto">
            <a:xfrm>
              <a:off x="0" y="1947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1005" name="Line 61"/>
            <p:cNvSpPr>
              <a:spLocks noChangeShapeType="1"/>
            </p:cNvSpPr>
            <p:nvPr userDrawn="1"/>
          </p:nvSpPr>
          <p:spPr bwMode="auto">
            <a:xfrm>
              <a:off x="0" y="1821"/>
              <a:ext cx="57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1006" name="Line 62"/>
            <p:cNvSpPr>
              <a:spLocks noChangeShapeType="1"/>
            </p:cNvSpPr>
            <p:nvPr userDrawn="1"/>
          </p:nvSpPr>
          <p:spPr bwMode="auto">
            <a:xfrm>
              <a:off x="0" y="1740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1007" name="Line 63"/>
            <p:cNvSpPr>
              <a:spLocks noChangeShapeType="1"/>
            </p:cNvSpPr>
            <p:nvPr userDrawn="1"/>
          </p:nvSpPr>
          <p:spPr bwMode="auto">
            <a:xfrm>
              <a:off x="0" y="1926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1008" name="Line 64"/>
            <p:cNvSpPr>
              <a:spLocks noChangeShapeType="1"/>
            </p:cNvSpPr>
            <p:nvPr userDrawn="1"/>
          </p:nvSpPr>
          <p:spPr bwMode="auto">
            <a:xfrm>
              <a:off x="0" y="1614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1009" name="Line 65"/>
            <p:cNvSpPr>
              <a:spLocks noChangeShapeType="1"/>
            </p:cNvSpPr>
            <p:nvPr userDrawn="1"/>
          </p:nvSpPr>
          <p:spPr bwMode="auto">
            <a:xfrm>
              <a:off x="0" y="1668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1010" name="Line 66"/>
            <p:cNvSpPr>
              <a:spLocks noChangeShapeType="1"/>
            </p:cNvSpPr>
            <p:nvPr userDrawn="1"/>
          </p:nvSpPr>
          <p:spPr bwMode="auto">
            <a:xfrm>
              <a:off x="0" y="1866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1011" name="Line 67"/>
            <p:cNvSpPr>
              <a:spLocks noChangeShapeType="1"/>
            </p:cNvSpPr>
            <p:nvPr userDrawn="1"/>
          </p:nvSpPr>
          <p:spPr bwMode="auto">
            <a:xfrm>
              <a:off x="0" y="1845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1012" name="Line 68"/>
            <p:cNvSpPr>
              <a:spLocks noChangeShapeType="1"/>
            </p:cNvSpPr>
            <p:nvPr userDrawn="1"/>
          </p:nvSpPr>
          <p:spPr bwMode="auto">
            <a:xfrm>
              <a:off x="0" y="1437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1013" name="Line 69"/>
            <p:cNvSpPr>
              <a:spLocks noChangeShapeType="1"/>
            </p:cNvSpPr>
            <p:nvPr userDrawn="1"/>
          </p:nvSpPr>
          <p:spPr bwMode="auto">
            <a:xfrm>
              <a:off x="0" y="1473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1014" name="Line 70"/>
            <p:cNvSpPr>
              <a:spLocks noChangeShapeType="1"/>
            </p:cNvSpPr>
            <p:nvPr userDrawn="1"/>
          </p:nvSpPr>
          <p:spPr bwMode="auto">
            <a:xfrm>
              <a:off x="0" y="1506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1015" name="Line 71"/>
            <p:cNvSpPr>
              <a:spLocks noChangeShapeType="1"/>
            </p:cNvSpPr>
            <p:nvPr userDrawn="1"/>
          </p:nvSpPr>
          <p:spPr bwMode="auto">
            <a:xfrm>
              <a:off x="0" y="1347"/>
              <a:ext cx="57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1016" name="Line 72"/>
            <p:cNvSpPr>
              <a:spLocks noChangeShapeType="1"/>
            </p:cNvSpPr>
            <p:nvPr userDrawn="1"/>
          </p:nvSpPr>
          <p:spPr bwMode="auto">
            <a:xfrm>
              <a:off x="0" y="1392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1017" name="Line 73"/>
            <p:cNvSpPr>
              <a:spLocks noChangeShapeType="1"/>
            </p:cNvSpPr>
            <p:nvPr userDrawn="1"/>
          </p:nvSpPr>
          <p:spPr bwMode="auto">
            <a:xfrm>
              <a:off x="0" y="1016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1018" name="Line 74"/>
            <p:cNvSpPr>
              <a:spLocks noChangeShapeType="1"/>
            </p:cNvSpPr>
            <p:nvPr userDrawn="1"/>
          </p:nvSpPr>
          <p:spPr bwMode="auto">
            <a:xfrm>
              <a:off x="0" y="989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1019" name="Line 75"/>
            <p:cNvSpPr>
              <a:spLocks noChangeShapeType="1"/>
            </p:cNvSpPr>
            <p:nvPr userDrawn="1"/>
          </p:nvSpPr>
          <p:spPr bwMode="auto">
            <a:xfrm>
              <a:off x="0" y="1244"/>
              <a:ext cx="57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1020" name="Line 76"/>
            <p:cNvSpPr>
              <a:spLocks noChangeShapeType="1"/>
            </p:cNvSpPr>
            <p:nvPr userDrawn="1"/>
          </p:nvSpPr>
          <p:spPr bwMode="auto">
            <a:xfrm>
              <a:off x="0" y="1163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1021" name="Line 77"/>
            <p:cNvSpPr>
              <a:spLocks noChangeShapeType="1"/>
            </p:cNvSpPr>
            <p:nvPr userDrawn="1"/>
          </p:nvSpPr>
          <p:spPr bwMode="auto">
            <a:xfrm>
              <a:off x="0" y="1037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1022" name="Line 78"/>
            <p:cNvSpPr>
              <a:spLocks noChangeShapeType="1"/>
            </p:cNvSpPr>
            <p:nvPr userDrawn="1"/>
          </p:nvSpPr>
          <p:spPr bwMode="auto">
            <a:xfrm>
              <a:off x="0" y="1091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1023" name="Line 79"/>
            <p:cNvSpPr>
              <a:spLocks noChangeShapeType="1"/>
            </p:cNvSpPr>
            <p:nvPr userDrawn="1"/>
          </p:nvSpPr>
          <p:spPr bwMode="auto">
            <a:xfrm>
              <a:off x="0" y="1289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1024" name="Line 80"/>
            <p:cNvSpPr>
              <a:spLocks noChangeShapeType="1"/>
            </p:cNvSpPr>
            <p:nvPr userDrawn="1"/>
          </p:nvSpPr>
          <p:spPr bwMode="auto">
            <a:xfrm>
              <a:off x="0" y="1268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1025" name="Line 81"/>
            <p:cNvSpPr>
              <a:spLocks noChangeShapeType="1"/>
            </p:cNvSpPr>
            <p:nvPr userDrawn="1"/>
          </p:nvSpPr>
          <p:spPr bwMode="auto">
            <a:xfrm>
              <a:off x="0" y="860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1026" name="Line 82"/>
            <p:cNvSpPr>
              <a:spLocks noChangeShapeType="1"/>
            </p:cNvSpPr>
            <p:nvPr userDrawn="1"/>
          </p:nvSpPr>
          <p:spPr bwMode="auto">
            <a:xfrm>
              <a:off x="0" y="896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1027" name="Line 83"/>
            <p:cNvSpPr>
              <a:spLocks noChangeShapeType="1"/>
            </p:cNvSpPr>
            <p:nvPr userDrawn="1"/>
          </p:nvSpPr>
          <p:spPr bwMode="auto">
            <a:xfrm>
              <a:off x="0" y="929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1028" name="Line 84"/>
            <p:cNvSpPr>
              <a:spLocks noChangeShapeType="1"/>
            </p:cNvSpPr>
            <p:nvPr userDrawn="1"/>
          </p:nvSpPr>
          <p:spPr bwMode="auto">
            <a:xfrm>
              <a:off x="0" y="770"/>
              <a:ext cx="57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1029" name="Line 85"/>
            <p:cNvSpPr>
              <a:spLocks noChangeShapeType="1"/>
            </p:cNvSpPr>
            <p:nvPr userDrawn="1"/>
          </p:nvSpPr>
          <p:spPr bwMode="auto">
            <a:xfrm>
              <a:off x="0" y="815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1030" name="Line 86"/>
            <p:cNvSpPr>
              <a:spLocks noChangeShapeType="1"/>
            </p:cNvSpPr>
            <p:nvPr userDrawn="1"/>
          </p:nvSpPr>
          <p:spPr bwMode="auto">
            <a:xfrm>
              <a:off x="0" y="718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1031" name="Line 87"/>
            <p:cNvSpPr>
              <a:spLocks noChangeShapeType="1"/>
            </p:cNvSpPr>
            <p:nvPr userDrawn="1"/>
          </p:nvSpPr>
          <p:spPr bwMode="auto">
            <a:xfrm>
              <a:off x="0" y="646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1032" name="Line 88"/>
            <p:cNvSpPr>
              <a:spLocks noChangeShapeType="1"/>
            </p:cNvSpPr>
            <p:nvPr userDrawn="1"/>
          </p:nvSpPr>
          <p:spPr bwMode="auto">
            <a:xfrm>
              <a:off x="0" y="522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1033" name="Line 89"/>
            <p:cNvSpPr>
              <a:spLocks noChangeShapeType="1"/>
            </p:cNvSpPr>
            <p:nvPr userDrawn="1"/>
          </p:nvSpPr>
          <p:spPr bwMode="auto">
            <a:xfrm>
              <a:off x="0" y="558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1034" name="Line 90"/>
            <p:cNvSpPr>
              <a:spLocks noChangeShapeType="1"/>
            </p:cNvSpPr>
            <p:nvPr userDrawn="1"/>
          </p:nvSpPr>
          <p:spPr bwMode="auto">
            <a:xfrm>
              <a:off x="0" y="591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1035" name="Line 91"/>
            <p:cNvSpPr>
              <a:spLocks noChangeShapeType="1"/>
            </p:cNvSpPr>
            <p:nvPr userDrawn="1"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1036" name="Line 92"/>
            <p:cNvSpPr>
              <a:spLocks noChangeShapeType="1"/>
            </p:cNvSpPr>
            <p:nvPr userDrawn="1"/>
          </p:nvSpPr>
          <p:spPr bwMode="auto">
            <a:xfrm>
              <a:off x="0" y="384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1037" name="Line 93"/>
            <p:cNvSpPr>
              <a:spLocks noChangeShapeType="1"/>
            </p:cNvSpPr>
            <p:nvPr userDrawn="1"/>
          </p:nvSpPr>
          <p:spPr bwMode="auto">
            <a:xfrm>
              <a:off x="0" y="477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1038" name="Line 94"/>
            <p:cNvSpPr>
              <a:spLocks noChangeShapeType="1"/>
            </p:cNvSpPr>
            <p:nvPr userDrawn="1"/>
          </p:nvSpPr>
          <p:spPr bwMode="auto">
            <a:xfrm>
              <a:off x="0" y="339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1039" name="Line 95"/>
            <p:cNvSpPr>
              <a:spLocks noChangeShapeType="1"/>
            </p:cNvSpPr>
            <p:nvPr userDrawn="1"/>
          </p:nvSpPr>
          <p:spPr bwMode="auto">
            <a:xfrm>
              <a:off x="0" y="318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1040" name="Line 96"/>
            <p:cNvSpPr>
              <a:spLocks noChangeShapeType="1"/>
            </p:cNvSpPr>
            <p:nvPr userDrawn="1"/>
          </p:nvSpPr>
          <p:spPr bwMode="auto">
            <a:xfrm>
              <a:off x="0" y="258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1041" name="Line 97"/>
            <p:cNvSpPr>
              <a:spLocks noChangeShapeType="1"/>
            </p:cNvSpPr>
            <p:nvPr userDrawn="1"/>
          </p:nvSpPr>
          <p:spPr bwMode="auto">
            <a:xfrm>
              <a:off x="0" y="70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1042" name="Line 98"/>
            <p:cNvSpPr>
              <a:spLocks noChangeShapeType="1"/>
            </p:cNvSpPr>
            <p:nvPr userDrawn="1"/>
          </p:nvSpPr>
          <p:spPr bwMode="auto">
            <a:xfrm>
              <a:off x="0" y="43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1043" name="Line 99"/>
            <p:cNvSpPr>
              <a:spLocks noChangeShapeType="1"/>
            </p:cNvSpPr>
            <p:nvPr userDrawn="1"/>
          </p:nvSpPr>
          <p:spPr bwMode="auto">
            <a:xfrm>
              <a:off x="0" y="91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1044" name="Line 100"/>
            <p:cNvSpPr>
              <a:spLocks noChangeShapeType="1"/>
            </p:cNvSpPr>
            <p:nvPr userDrawn="1"/>
          </p:nvSpPr>
          <p:spPr bwMode="auto">
            <a:xfrm>
              <a:off x="0" y="145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1045" name="Line 101"/>
            <p:cNvSpPr>
              <a:spLocks noChangeShapeType="1"/>
            </p:cNvSpPr>
            <p:nvPr userDrawn="1"/>
          </p:nvSpPr>
          <p:spPr bwMode="auto">
            <a:xfrm>
              <a:off x="0" y="202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</p:grpSp>
      <p:sp>
        <p:nvSpPr>
          <p:cNvPr id="211048" name="Rectangle 104"/>
          <p:cNvSpPr>
            <a:spLocks noChangeArrowheads="1"/>
          </p:cNvSpPr>
          <p:nvPr/>
        </p:nvSpPr>
        <p:spPr bwMode="auto">
          <a:xfrm>
            <a:off x="457200" y="228600"/>
            <a:ext cx="5662613" cy="77788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211049" name="Rectangle 105"/>
          <p:cNvSpPr>
            <a:spLocks noChangeArrowheads="1"/>
          </p:cNvSpPr>
          <p:nvPr userDrawn="1"/>
        </p:nvSpPr>
        <p:spPr bwMode="auto">
          <a:xfrm>
            <a:off x="7162800" y="1371600"/>
            <a:ext cx="1474788" cy="3381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211050" name="Rectangle 106"/>
          <p:cNvSpPr>
            <a:spLocks noChangeArrowheads="1"/>
          </p:cNvSpPr>
          <p:nvPr userDrawn="1"/>
        </p:nvSpPr>
        <p:spPr bwMode="auto">
          <a:xfrm>
            <a:off x="3048000" y="1524000"/>
            <a:ext cx="5662613" cy="77788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24583" name="Rectangle 10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8081963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211052" name="Rectangle 10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97613"/>
            <a:ext cx="32004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kumimoji="0" sz="1400" i="1" smtClean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TW" dirty="0"/>
              <a:t>Payout policy</a:t>
            </a:r>
          </a:p>
        </p:txBody>
      </p:sp>
      <p:sp>
        <p:nvSpPr>
          <p:cNvPr id="211053" name="Rectangle 10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14800" y="6297613"/>
            <a:ext cx="2286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400" smtClean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TW" dirty="0"/>
              <a:t>Konan Chan</a:t>
            </a:r>
          </a:p>
        </p:txBody>
      </p:sp>
      <p:sp>
        <p:nvSpPr>
          <p:cNvPr id="211054" name="Rectangle 1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9713" y="6297613"/>
            <a:ext cx="21939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400" smtClean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fld id="{244CE57F-C3A0-41E1-8AA2-02FC449BA318}" type="slidenum">
              <a:rPr lang="zh-TW" altLang="en-US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24587" name="Rectangle 111"/>
          <p:cNvSpPr>
            <a:spLocks noGrp="1" noChangeArrowheads="1"/>
          </p:cNvSpPr>
          <p:nvPr>
            <p:ph type="title"/>
          </p:nvPr>
        </p:nvSpPr>
        <p:spPr bwMode="auto">
          <a:xfrm>
            <a:off x="647700" y="381000"/>
            <a:ext cx="81153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</p:sldLayoutIdLst>
  <p:hf hdr="0"/>
  <p:txStyles>
    <p:titleStyle>
      <a:lvl1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標楷體" pitchFamily="65" charset="-120"/>
        </a:defRPr>
      </a:lvl2pPr>
      <a:lvl3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標楷體" pitchFamily="65" charset="-120"/>
        </a:defRPr>
      </a:lvl3pPr>
      <a:lvl4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標楷體" pitchFamily="65" charset="-120"/>
        </a:defRPr>
      </a:lvl4pPr>
      <a:lvl5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標楷體" pitchFamily="65" charset="-120"/>
        </a:defRPr>
      </a:lvl5pPr>
      <a:lvl6pPr marL="457200"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標楷體" pitchFamily="65" charset="-120"/>
        </a:defRPr>
      </a:lvl6pPr>
      <a:lvl7pPr marL="914400"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標楷體" pitchFamily="65" charset="-120"/>
        </a:defRPr>
      </a:lvl7pPr>
      <a:lvl8pPr marL="1371600"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標楷體" pitchFamily="65" charset="-120"/>
        </a:defRPr>
      </a:lvl8pPr>
      <a:lvl9pPr marL="1828800"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10000"/>
        <a:buFont typeface="Wingdings" pitchFamily="2" charset="2"/>
        <a:buChar char="w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kumimoji="1" sz="2800">
          <a:solidFill>
            <a:schemeClr val="tx1"/>
          </a:solidFill>
          <a:latin typeface="+mn-lt"/>
          <a:ea typeface="+mn-ea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w"/>
        <a:defRPr kumimoji="1" sz="2000">
          <a:solidFill>
            <a:schemeClr val="tx1"/>
          </a:solidFill>
          <a:latin typeface="+mn-lt"/>
          <a:ea typeface="+mn-ea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4191000"/>
            <a:ext cx="7543800" cy="1497013"/>
          </a:xfrm>
        </p:spPr>
        <p:txBody>
          <a:bodyPr/>
          <a:lstStyle/>
          <a:p>
            <a:pPr eaLnBrk="1" hangingPunct="1"/>
            <a:r>
              <a:rPr lang="zh-TW" altLang="en-US" dirty="0"/>
              <a:t>湛可南</a:t>
            </a:r>
            <a:endParaRPr lang="en-US" altLang="zh-TW" dirty="0"/>
          </a:p>
          <a:p>
            <a:pPr eaLnBrk="1" hangingPunct="1"/>
            <a:r>
              <a:rPr lang="zh-TW" altLang="en-US" dirty="0"/>
              <a:t>政大財管</a:t>
            </a:r>
            <a:endParaRPr lang="en-US" altLang="zh-TW" dirty="0"/>
          </a:p>
          <a:p>
            <a:pPr eaLnBrk="1" hangingPunct="1"/>
            <a:r>
              <a:rPr lang="en-US" altLang="zh-TW" dirty="0"/>
              <a:t>2021</a:t>
            </a:r>
          </a:p>
        </p:txBody>
      </p:sp>
      <p:sp>
        <p:nvSpPr>
          <p:cNvPr id="440324" name="Rectangle 4"/>
          <p:cNvSpPr>
            <a:spLocks noChangeArrowheads="1"/>
          </p:cNvSpPr>
          <p:nvPr/>
        </p:nvSpPr>
        <p:spPr bwMode="auto">
          <a:xfrm>
            <a:off x="2819400" y="3581400"/>
            <a:ext cx="5662613" cy="77788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TW" altLang="en-US"/>
          </a:p>
        </p:txBody>
      </p:sp>
      <p:sp>
        <p:nvSpPr>
          <p:cNvPr id="440325" name="Rectangle 5"/>
          <p:cNvSpPr>
            <a:spLocks noChangeArrowheads="1"/>
          </p:cNvSpPr>
          <p:nvPr/>
        </p:nvSpPr>
        <p:spPr bwMode="auto">
          <a:xfrm>
            <a:off x="1066800" y="609600"/>
            <a:ext cx="5662613" cy="77788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TW" altLang="en-US"/>
          </a:p>
        </p:txBody>
      </p:sp>
      <p:sp>
        <p:nvSpPr>
          <p:cNvPr id="26629" name="Rectangle 6"/>
          <p:cNvSpPr>
            <a:spLocks noChangeArrowheads="1"/>
          </p:cNvSpPr>
          <p:nvPr/>
        </p:nvSpPr>
        <p:spPr bwMode="auto">
          <a:xfrm>
            <a:off x="1066800" y="685800"/>
            <a:ext cx="7467600" cy="28956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TW" sz="4000" b="1" dirty="0">
                <a:solidFill>
                  <a:schemeClr val="tx2"/>
                </a:solidFill>
              </a:rPr>
              <a:t>Payout Policy</a:t>
            </a:r>
          </a:p>
          <a:p>
            <a:pPr algn="ctr"/>
            <a:r>
              <a:rPr lang="zh-TW" altLang="en-US" sz="4000" b="1" dirty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現金股利與股票回購</a:t>
            </a:r>
            <a:endParaRPr lang="en-US" altLang="zh-TW" sz="4000" b="1" dirty="0">
              <a:solidFill>
                <a:schemeClr val="tx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Picture 11" descr="nccu_logo_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419600"/>
            <a:ext cx="2232025" cy="220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40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440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24" grpId="0" animBg="1" autoUpdateAnimBg="0"/>
      <p:bldP spid="440325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Changes in Proclivity to pay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Two main source of changes in Proclivity of paying dividends </a:t>
            </a:r>
          </a:p>
          <a:p>
            <a:pPr lvl="1"/>
            <a:r>
              <a:rPr lang="en-US" altLang="zh-TW" dirty="0"/>
              <a:t>Change in regulatory structure </a:t>
            </a:r>
          </a:p>
          <a:p>
            <a:pPr lvl="1"/>
            <a:r>
              <a:rPr lang="en-US" altLang="zh-TW" dirty="0"/>
              <a:t>Firm delisting</a:t>
            </a:r>
            <a:br>
              <a:rPr lang="en-US" altLang="zh-TW" sz="3600" dirty="0">
                <a:solidFill>
                  <a:srgbClr val="000000"/>
                </a:solidFill>
                <a:latin typeface="Gulliver"/>
              </a:rPr>
            </a:br>
            <a:endParaRPr lang="en-US" altLang="zh-TW" sz="3600" dirty="0">
              <a:solidFill>
                <a:srgbClr val="000000"/>
              </a:solidFill>
              <a:latin typeface="Gulliver"/>
            </a:endParaRP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Payout policy</a:t>
            </a:r>
            <a:endParaRPr lang="en-US" alt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Konan Chan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4929A0-75B5-4F02-9EE9-250A232C4217}" type="slidenum">
              <a:rPr lang="zh-TW" altLang="en-US" smtClean="0"/>
              <a:pPr>
                <a:defRPr/>
              </a:pPr>
              <a:t>10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76899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Relationship between </a:t>
            </a:r>
            <a:br>
              <a:rPr lang="en-US" altLang="zh-TW" sz="4000" dirty="0"/>
            </a:br>
            <a:r>
              <a:rPr lang="en-US" altLang="zh-TW" sz="4000" dirty="0"/>
              <a:t>regulatory structure and payout 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1524000"/>
            <a:ext cx="8081963" cy="4724400"/>
          </a:xfrm>
        </p:spPr>
        <p:txBody>
          <a:bodyPr/>
          <a:lstStyle/>
          <a:p>
            <a:r>
              <a:rPr lang="en-US" altLang="zh-TW" sz="2600" dirty="0"/>
              <a:t>Regulatory structure</a:t>
            </a:r>
          </a:p>
          <a:p>
            <a:pPr lvl="1"/>
            <a:r>
              <a:rPr lang="en-US" altLang="zh-TW" sz="2200" dirty="0"/>
              <a:t>SEC rule 10b-18 (1982) makes firms easier to repurchase shares instead of paying dividends</a:t>
            </a:r>
          </a:p>
          <a:p>
            <a:pPr lvl="1"/>
            <a:r>
              <a:rPr lang="en-US" altLang="zh-TW" sz="2200" dirty="0"/>
              <a:t>Evidence: firms overall payout is gradually higher even while dividend reappear</a:t>
            </a:r>
          </a:p>
          <a:p>
            <a:r>
              <a:rPr lang="en-US" altLang="zh-TW" sz="2600" dirty="0"/>
              <a:t>Firm Delisting (Technology Firms):</a:t>
            </a:r>
          </a:p>
          <a:p>
            <a:pPr lvl="1"/>
            <a:r>
              <a:rPr lang="en-US" altLang="zh-TW" sz="2200" dirty="0"/>
              <a:t>Prior research: high earnings volatility firm could be reluctant to pay dividend.</a:t>
            </a:r>
            <a:r>
              <a:rPr lang="zh-TW" altLang="en-US" sz="2200" dirty="0"/>
              <a:t> </a:t>
            </a:r>
            <a:r>
              <a:rPr lang="en-US" altLang="zh-TW" sz="2200" dirty="0"/>
              <a:t>So technology bubble might cause dividend reappearing. </a:t>
            </a:r>
          </a:p>
          <a:p>
            <a:pPr lvl="1"/>
            <a:r>
              <a:rPr lang="en-US" altLang="zh-TW" sz="2200" dirty="0"/>
              <a:t>Few technology firms were forced to delist. Reappearing dividend may not be due to technology bubble.</a:t>
            </a:r>
          </a:p>
          <a:p>
            <a:pPr lvl="1"/>
            <a:r>
              <a:rPr lang="en-US" altLang="zh-TW" sz="2200" dirty="0"/>
              <a:t>mergers and acquisitions account for approximately two-thirds of the reappearing-dividends phenomenon</a:t>
            </a:r>
            <a:endParaRPr lang="zh-TW" altLang="en-US" sz="22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Payout policy</a:t>
            </a:r>
            <a:endParaRPr lang="en-US" alt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Konan Chan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4929A0-75B5-4F02-9EE9-250A232C4217}" type="slidenum">
              <a:rPr lang="zh-TW" altLang="en-US" smtClean="0"/>
              <a:pPr>
                <a:defRPr/>
              </a:pPr>
              <a:t>11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31799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Regulatory 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Payout policy</a:t>
            </a:r>
            <a:endParaRPr lang="en-US" alt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Konan Chan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4929A0-75B5-4F02-9EE9-250A232C4217}" type="slidenum">
              <a:rPr lang="zh-TW" altLang="en-US" smtClean="0"/>
              <a:pPr>
                <a:defRPr/>
              </a:pPr>
              <a:t>12</a:t>
            </a:fld>
            <a:endParaRPr lang="en-US" altLang="zh-TW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9973756-215C-4DD8-A1C0-FC3B31D89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874" y="1264097"/>
            <a:ext cx="4361057" cy="529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470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Firm delisting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Payout policy</a:t>
            </a:r>
            <a:endParaRPr lang="en-US" alt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Konan Chan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4929A0-75B5-4F02-9EE9-250A232C4217}" type="slidenum">
              <a:rPr lang="zh-TW" altLang="en-US" smtClean="0"/>
              <a:pPr>
                <a:defRPr/>
              </a:pPr>
              <a:t>13</a:t>
            </a:fld>
            <a:endParaRPr lang="en-US" altLang="zh-TW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1ADC8C8-AD14-435B-9FB4-78CAE6F0D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840" y="1628317"/>
            <a:ext cx="6177882" cy="4507172"/>
          </a:xfrm>
          <a:prstGeom prst="rect">
            <a:avLst/>
          </a:prstGeom>
        </p:spPr>
      </p:pic>
      <p:sp>
        <p:nvSpPr>
          <p:cNvPr id="8" name="矩形: 圓角 7">
            <a:extLst>
              <a:ext uri="{FF2B5EF4-FFF2-40B4-BE49-F238E27FC236}">
                <a16:creationId xmlns:a16="http://schemas.microsoft.com/office/drawing/2014/main" id="{2DB3CDF1-D2BC-4D02-98E8-79E9E61BEE01}"/>
              </a:ext>
            </a:extLst>
          </p:cNvPr>
          <p:cNvSpPr/>
          <p:nvPr/>
        </p:nvSpPr>
        <p:spPr>
          <a:xfrm>
            <a:off x="5105400" y="1679028"/>
            <a:ext cx="2286000" cy="53077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4078724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4257895A-955F-4819-B480-FF901947DFB2}"/>
              </a:ext>
            </a:extLst>
          </p:cNvPr>
          <p:cNvSpPr txBox="1"/>
          <p:nvPr/>
        </p:nvSpPr>
        <p:spPr>
          <a:xfrm>
            <a:off x="838200" y="755253"/>
            <a:ext cx="83800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700" dirty="0"/>
              <a:t>Likely Explanation of Reappearing Dividends </a:t>
            </a:r>
            <a:endParaRPr lang="zh-TW" altLang="en-US" sz="27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C9433A8-32FA-4EFB-85DD-D0868F9C6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207" y="1942527"/>
            <a:ext cx="3725989" cy="371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17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371600"/>
            <a:ext cx="7543800" cy="2057400"/>
          </a:xfrm>
        </p:spPr>
        <p:txBody>
          <a:bodyPr/>
          <a:lstStyle/>
          <a:p>
            <a:pPr eaLnBrk="1" hangingPunct="1"/>
            <a:r>
              <a:rPr lang="en-US" altLang="zh-TW" sz="4000" dirty="0"/>
              <a:t>High payout in 2000</a:t>
            </a:r>
            <a:endParaRPr lang="en-US" altLang="zh-TW" b="1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09800" y="3581400"/>
            <a:ext cx="58674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sz="3200" dirty="0"/>
              <a:t>Kathleen Kahle/ René M. </a:t>
            </a:r>
            <a:r>
              <a:rPr lang="en-US" altLang="zh-TW" sz="3200" dirty="0" err="1"/>
              <a:t>Stulz</a:t>
            </a:r>
            <a:r>
              <a:rPr lang="en-US" altLang="zh-TW" sz="3200" dirty="0"/>
              <a:t> and </a:t>
            </a:r>
            <a:r>
              <a:rPr lang="en-US" altLang="zh-TW" sz="3200" dirty="0" err="1"/>
              <a:t>Moin</a:t>
            </a:r>
            <a:r>
              <a:rPr lang="en-US" altLang="zh-TW" sz="3200" dirty="0"/>
              <a:t>, JFE 2021</a:t>
            </a:r>
            <a:endParaRPr lang="zh-TW" altLang="en-US" sz="3200" dirty="0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110000"/>
              <a:buFont typeface="Wingdings" pitchFamily="2" charset="2"/>
              <a:buChar char="w"/>
            </a:pPr>
            <a:endParaRPr lang="en-US" altLang="zh-TW" sz="3200" dirty="0"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19988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059B02-0A8A-4545-95AB-D88EBA541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/>
              <a:t>Main Topic for Discussion 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B05BAC-6E4E-4154-9192-A03EA6A8C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3200400"/>
            <a:ext cx="8081963" cy="4572000"/>
          </a:xfrm>
        </p:spPr>
        <p:txBody>
          <a:bodyPr/>
          <a:lstStyle/>
          <a:p>
            <a:r>
              <a:rPr lang="en-US" altLang="zh-TW" dirty="0"/>
              <a:t>Why pay out are so high in 2000s?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C81994C-3A9B-4CC6-A368-478F23A20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Payout policy</a:t>
            </a:r>
            <a:endParaRPr lang="en-US" altLang="zh-TW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9B263A-6461-41E5-9D70-7ED19311C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Konan Chan</a:t>
            </a:r>
            <a:endParaRPr lang="en-US" altLang="zh-TW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C1FF05-7DA7-466F-800E-C07DB7723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4929A0-75B5-4F02-9EE9-250A232C4217}" type="slidenum">
              <a:rPr lang="zh-TW" altLang="en-US" smtClean="0"/>
              <a:pPr>
                <a:defRPr/>
              </a:pPr>
              <a:t>16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52493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059B02-0A8A-4545-95AB-D88EBA541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/>
              <a:t>Main Topic for Discussion 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C81994C-3A9B-4CC6-A368-478F23A20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Payout policy</a:t>
            </a:r>
            <a:endParaRPr lang="en-US" altLang="zh-TW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9B263A-6461-41E5-9D70-7ED19311C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Konan Chan</a:t>
            </a:r>
            <a:endParaRPr lang="en-US" altLang="zh-TW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C1FF05-7DA7-466F-800E-C07DB7723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4929A0-75B5-4F02-9EE9-250A232C4217}" type="slidenum">
              <a:rPr lang="zh-TW" altLang="en-US" smtClean="0"/>
              <a:pPr>
                <a:defRPr/>
              </a:pPr>
              <a:t>17</a:t>
            </a:fld>
            <a:endParaRPr lang="en-US" altLang="zh-TW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DE81E2ED-AD98-4C7C-9B45-73962EB4B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A7EAC1E-F299-4A0E-A2FB-AB7859EBD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716" y="1676400"/>
            <a:ext cx="7687284" cy="475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224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Ideas that need to verified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What causes payout? </a:t>
            </a:r>
          </a:p>
          <a:p>
            <a:r>
              <a:rPr lang="en-US" altLang="zh-TW" dirty="0"/>
              <a:t>Will change in firm characteristic explain the increase in payout rate? </a:t>
            </a:r>
          </a:p>
          <a:p>
            <a:r>
              <a:rPr lang="en-US" altLang="zh-TW" dirty="0"/>
              <a:t>How much of the increase in payouts can</a:t>
            </a:r>
            <a:r>
              <a:rPr lang="zh-TW" altLang="en-US" dirty="0"/>
              <a:t> </a:t>
            </a:r>
            <a:r>
              <a:rPr lang="en-US" altLang="zh-TW" dirty="0"/>
              <a:t>be explained by changes in firm characteristics?</a:t>
            </a:r>
          </a:p>
          <a:p>
            <a:r>
              <a:rPr lang="en-US" altLang="zh-TW" sz="3200" dirty="0"/>
              <a:t>Other factors besides firm characteristic influencing firm payout</a:t>
            </a:r>
            <a:r>
              <a:rPr lang="en-US" altLang="zh-TW" sz="3200" dirty="0">
                <a:solidFill>
                  <a:srgbClr val="000000"/>
                </a:solidFill>
                <a:latin typeface="Gulliver"/>
              </a:rPr>
              <a:t> </a:t>
            </a:r>
            <a:br>
              <a:rPr lang="en-US" altLang="zh-TW" sz="3200" dirty="0"/>
            </a:b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Payout policy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Konan Chan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4929A0-75B5-4F02-9EE9-250A232C4217}" type="slidenum">
              <a:rPr lang="zh-TW" altLang="en-US" smtClean="0"/>
              <a:pPr>
                <a:defRPr/>
              </a:pPr>
              <a:t>18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00142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What causes payout 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2057400"/>
            <a:ext cx="8081963" cy="4572000"/>
          </a:xfrm>
        </p:spPr>
        <p:txBody>
          <a:bodyPr/>
          <a:lstStyle/>
          <a:p>
            <a:r>
              <a:rPr lang="en-US" altLang="zh-TW" dirty="0"/>
              <a:t>Operating Income </a:t>
            </a:r>
            <a:r>
              <a:rPr lang="en-US" altLang="zh-TW" dirty="0">
                <a:sym typeface="Wingdings" panose="05000000000000000000" pitchFamily="2" charset="2"/>
              </a:rPr>
              <a:t> 37 %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Payout Rate  63%</a:t>
            </a:r>
            <a:br>
              <a:rPr lang="en-US" altLang="zh-TW" sz="3200" dirty="0"/>
            </a:b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Payout policy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Konan Chan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4929A0-75B5-4F02-9EE9-250A232C4217}" type="slidenum">
              <a:rPr lang="zh-TW" altLang="en-US" smtClean="0"/>
              <a:pPr>
                <a:defRPr/>
              </a:pPr>
              <a:t>19</a:t>
            </a:fld>
            <a:endParaRPr lang="en-US" altLang="zh-TW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F87F63C-3BAB-4853-B4F3-E3F4DDF23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4191000"/>
            <a:ext cx="7223733" cy="82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22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371600"/>
            <a:ext cx="7543800" cy="2057400"/>
          </a:xfrm>
        </p:spPr>
        <p:txBody>
          <a:bodyPr/>
          <a:lstStyle/>
          <a:p>
            <a:pPr eaLnBrk="1" hangingPunct="1"/>
            <a:r>
              <a:rPr lang="en-US" altLang="zh-TW" sz="4000" b="1" dirty="0"/>
              <a:t>Reappearing dividends</a:t>
            </a:r>
            <a:endParaRPr lang="en-US" altLang="zh-TW" b="1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09800" y="3581400"/>
            <a:ext cx="58674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sz="3200" dirty="0" err="1"/>
              <a:t>Michaely</a:t>
            </a:r>
            <a:r>
              <a:rPr lang="en-US" altLang="zh-TW" sz="3200" dirty="0"/>
              <a:t> and </a:t>
            </a:r>
            <a:r>
              <a:rPr lang="en-US" altLang="zh-TW" sz="3200" dirty="0" err="1"/>
              <a:t>Moin</a:t>
            </a:r>
            <a:r>
              <a:rPr lang="en-US" altLang="zh-TW" sz="3200" dirty="0"/>
              <a:t>, JFE 2022</a:t>
            </a:r>
            <a:endParaRPr lang="zh-TW" altLang="en-US" sz="3200" dirty="0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110000"/>
              <a:buFont typeface="Wingdings" pitchFamily="2" charset="2"/>
              <a:buChar char="w"/>
            </a:pPr>
            <a:endParaRPr lang="en-US" altLang="zh-TW" sz="3200" dirty="0"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875159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What causes payout ?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Payout policy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Konan Chan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4929A0-75B5-4F02-9EE9-250A232C4217}" type="slidenum">
              <a:rPr lang="zh-TW" altLang="en-US" smtClean="0"/>
              <a:pPr>
                <a:defRPr/>
              </a:pPr>
              <a:t>20</a:t>
            </a:fld>
            <a:endParaRPr lang="en-US" altLang="zh-TW" dirty="0"/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2863DF9A-68FD-4D9A-B4A5-9A5ED6B92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E100C45B-9A7F-4405-BB9C-832F88DA9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26" y="1905000"/>
            <a:ext cx="8876148" cy="377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491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Can Macroeconomic Factor Explain Payout? 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Payout policy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Konan Chan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4929A0-75B5-4F02-9EE9-250A232C4217}" type="slidenum">
              <a:rPr lang="zh-TW" altLang="en-US" smtClean="0"/>
              <a:pPr>
                <a:defRPr/>
              </a:pPr>
              <a:t>21</a:t>
            </a:fld>
            <a:endParaRPr lang="en-US" altLang="zh-TW" dirty="0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D3CDD7B2-3070-46E9-B7E9-64B93AEDD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8081963" cy="4572000"/>
          </a:xfrm>
        </p:spPr>
        <p:txBody>
          <a:bodyPr/>
          <a:lstStyle/>
          <a:p>
            <a:r>
              <a:rPr lang="en-US" altLang="zh-TW" dirty="0"/>
              <a:t>The change in Macroeconomic factor might cause the operating income</a:t>
            </a:r>
            <a:r>
              <a:rPr lang="zh-TW" altLang="en-US" dirty="0"/>
              <a:t> </a:t>
            </a:r>
            <a:r>
              <a:rPr lang="en-US" altLang="zh-TW" dirty="0"/>
              <a:t>to  fluctuate  leading to a change in Payout </a:t>
            </a:r>
          </a:p>
          <a:p>
            <a:r>
              <a:rPr lang="en-US" altLang="zh-TW" dirty="0"/>
              <a:t>The study Include Macroeconomic factor such as GDP </a:t>
            </a:r>
          </a:p>
          <a:p>
            <a:r>
              <a:rPr lang="en-US" altLang="zh-TW" dirty="0"/>
              <a:t>The study has shown that macroeconomic variables do not help predict</a:t>
            </a:r>
            <a:r>
              <a:rPr lang="zh-TW" altLang="en-US" dirty="0"/>
              <a:t> </a:t>
            </a:r>
            <a:r>
              <a:rPr lang="en-US" altLang="zh-TW" dirty="0"/>
              <a:t>aggregate payouts once one accounts for aggregate earnings </a:t>
            </a:r>
            <a:endParaRPr lang="zh-TW" altLang="en-US" dirty="0"/>
          </a:p>
          <a:p>
            <a:br>
              <a:rPr lang="en-US" altLang="zh-TW" sz="3200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000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Can Macroeconomic Factor Explain Payout? 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Payout policy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Konan Chan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4929A0-75B5-4F02-9EE9-250A232C4217}" type="slidenum">
              <a:rPr lang="zh-TW" altLang="en-US" smtClean="0"/>
              <a:pPr>
                <a:defRPr/>
              </a:pPr>
              <a:t>22</a:t>
            </a:fld>
            <a:endParaRPr lang="en-US" alt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BD8B6C-5885-428C-B049-44DDA2A0D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B31C8004-7BFF-4E0C-A387-FC7CA7ABE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7995"/>
            <a:ext cx="7073123" cy="521141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D2D04E2A-88A6-47D5-86E6-17000FA96720}"/>
              </a:ext>
            </a:extLst>
          </p:cNvPr>
          <p:cNvSpPr txBox="1"/>
          <p:nvPr/>
        </p:nvSpPr>
        <p:spPr>
          <a:xfrm>
            <a:off x="6352954" y="4519880"/>
            <a:ext cx="24306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</a:rPr>
              <a:t>Freezing earnings in 1999 level leaving the change cause by Baa bound  and GDP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5759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Firm characteristic difference between Top Payers &amp; Payers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Payout policy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Konan Chan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4929A0-75B5-4F02-9EE9-250A232C4217}" type="slidenum">
              <a:rPr lang="zh-TW" altLang="en-US" smtClean="0"/>
              <a:pPr>
                <a:defRPr/>
              </a:pPr>
              <a:t>23</a:t>
            </a:fld>
            <a:endParaRPr lang="en-US" altLang="zh-TW" dirty="0"/>
          </a:p>
        </p:txBody>
      </p:sp>
      <p:graphicFrame>
        <p:nvGraphicFramePr>
          <p:cNvPr id="11" name="表格 5">
            <a:extLst>
              <a:ext uri="{FF2B5EF4-FFF2-40B4-BE49-F238E27FC236}">
                <a16:creationId xmlns:a16="http://schemas.microsoft.com/office/drawing/2014/main" id="{E3C349F8-5D56-46A6-A8D3-E0313E049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048257"/>
              </p:ext>
            </p:extLst>
          </p:nvPr>
        </p:nvGraphicFramePr>
        <p:xfrm>
          <a:off x="914401" y="2331152"/>
          <a:ext cx="7901082" cy="291755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7033">
                  <a:extLst>
                    <a:ext uri="{9D8B030D-6E8A-4147-A177-3AD203B41FA5}">
                      <a16:colId xmlns:a16="http://schemas.microsoft.com/office/drawing/2014/main" val="86885787"/>
                    </a:ext>
                  </a:extLst>
                </a:gridCol>
                <a:gridCol w="2693051">
                  <a:extLst>
                    <a:ext uri="{9D8B030D-6E8A-4147-A177-3AD203B41FA5}">
                      <a16:colId xmlns:a16="http://schemas.microsoft.com/office/drawing/2014/main" val="1560167029"/>
                    </a:ext>
                  </a:extLst>
                </a:gridCol>
                <a:gridCol w="3170998">
                  <a:extLst>
                    <a:ext uri="{9D8B030D-6E8A-4147-A177-3AD203B41FA5}">
                      <a16:colId xmlns:a16="http://schemas.microsoft.com/office/drawing/2014/main" val="480897222"/>
                    </a:ext>
                  </a:extLst>
                </a:gridCol>
              </a:tblGrid>
              <a:tr h="680157">
                <a:tc>
                  <a:txBody>
                    <a:bodyPr/>
                    <a:lstStyle/>
                    <a:p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42340" marR="42340" marT="21171" marB="21171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kern="1200" dirty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Top Payers </a:t>
                      </a:r>
                      <a:endParaRPr lang="zh-TW" altLang="en-US" sz="2000" b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0" marR="42340" marT="21171" marB="21171" anchor="ctr" anchorCtr="1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kern="1200" dirty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Payers</a:t>
                      </a:r>
                      <a:endParaRPr lang="zh-TW" altLang="en-US" sz="2000" b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0" marR="42340" marT="21171" marB="21171" anchor="ctr" anchorCtr="1"/>
                </a:tc>
                <a:extLst>
                  <a:ext uri="{0D108BD9-81ED-4DB2-BD59-A6C34878D82A}">
                    <a16:rowId xmlns:a16="http://schemas.microsoft.com/office/drawing/2014/main" val="1470840265"/>
                  </a:ext>
                </a:extLst>
              </a:tr>
              <a:tr h="944319">
                <a:tc>
                  <a:txBody>
                    <a:bodyPr/>
                    <a:lstStyle/>
                    <a:p>
                      <a:r>
                        <a:rPr lang="en-US" altLang="zh-TW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Operating Cash Flow &amp; Free Cash flow</a:t>
                      </a:r>
                      <a:endParaRPr lang="zh-TW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0" marR="42340" marT="21171" marB="21171" anchor="ctr" anchorCtr="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lang="zh-TW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0" marR="42340" marT="21171" marB="21171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TW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  <a:endParaRPr lang="zh-TW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0" marR="42340" marT="21171" marB="21171" anchor="ctr" anchorCtr="1"/>
                </a:tc>
                <a:extLst>
                  <a:ext uri="{0D108BD9-81ED-4DB2-BD59-A6C34878D82A}">
                    <a16:rowId xmlns:a16="http://schemas.microsoft.com/office/drawing/2014/main" val="420898065"/>
                  </a:ext>
                </a:extLst>
              </a:tr>
              <a:tr h="1280655">
                <a:tc>
                  <a:txBody>
                    <a:bodyPr/>
                    <a:lstStyle/>
                    <a:p>
                      <a:r>
                        <a:rPr lang="en-US" altLang="zh-TW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Capital Investment</a:t>
                      </a:r>
                      <a:endParaRPr lang="zh-TW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0" marR="42340" marT="21171" marB="21171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TW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Decrease </a:t>
                      </a:r>
                      <a:endParaRPr lang="zh-TW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0" marR="42340" marT="21171" marB="21171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TW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Decrease </a:t>
                      </a:r>
                      <a:endParaRPr lang="zh-TW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0" marR="42340" marT="21171" marB="21171" anchor="ctr" anchorCtr="1"/>
                </a:tc>
                <a:extLst>
                  <a:ext uri="{0D108BD9-81ED-4DB2-BD59-A6C34878D82A}">
                    <a16:rowId xmlns:a16="http://schemas.microsoft.com/office/drawing/2014/main" val="928648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16409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Firm characteristic difference between Top Payers &amp; Payers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Payout policy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Konan Chan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4929A0-75B5-4F02-9EE9-250A232C4217}" type="slidenum">
              <a:rPr lang="zh-TW" altLang="en-US" smtClean="0"/>
              <a:pPr>
                <a:defRPr/>
              </a:pPr>
              <a:t>24</a:t>
            </a:fld>
            <a:endParaRPr lang="en-US" altLang="zh-TW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D259936-1354-4A94-AB49-D9997191A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60" y="1524000"/>
            <a:ext cx="8666009" cy="5042636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3AF25B98-3346-40CF-9FCB-ED3B3F4374A0}"/>
              </a:ext>
            </a:extLst>
          </p:cNvPr>
          <p:cNvSpPr txBox="1"/>
          <p:nvPr/>
        </p:nvSpPr>
        <p:spPr>
          <a:xfrm>
            <a:off x="6858000" y="3518068"/>
            <a:ext cx="2857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1" dirty="0">
                <a:solidFill>
                  <a:srgbClr val="C00000"/>
                </a:solidFill>
              </a:rPr>
              <a:t>Decrease in capital spending </a:t>
            </a:r>
            <a:endParaRPr lang="zh-TW" altLang="en-US" sz="1800" b="1" dirty="0">
              <a:solidFill>
                <a:srgbClr val="C0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B39CEC6-7141-4756-888F-EC65B5DB74A0}"/>
              </a:ext>
            </a:extLst>
          </p:cNvPr>
          <p:cNvSpPr txBox="1"/>
          <p:nvPr/>
        </p:nvSpPr>
        <p:spPr>
          <a:xfrm>
            <a:off x="5542383" y="5069224"/>
            <a:ext cx="3701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solidFill>
                  <a:srgbClr val="C00000"/>
                </a:solidFill>
              </a:rPr>
              <a:t>OCF &amp; FCF difference between payers  </a:t>
            </a:r>
            <a:endParaRPr lang="zh-TW" altLang="en-US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2910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Firm characteristic difference between Payers &amp; Non Payers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Payout policy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Konan Chan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4929A0-75B5-4F02-9EE9-250A232C4217}" type="slidenum">
              <a:rPr lang="zh-TW" altLang="en-US" smtClean="0"/>
              <a:pPr>
                <a:defRPr/>
              </a:pPr>
              <a:t>25</a:t>
            </a:fld>
            <a:endParaRPr lang="en-US" altLang="zh-TW" dirty="0"/>
          </a:p>
        </p:txBody>
      </p:sp>
      <p:graphicFrame>
        <p:nvGraphicFramePr>
          <p:cNvPr id="12" name="表格 5">
            <a:extLst>
              <a:ext uri="{FF2B5EF4-FFF2-40B4-BE49-F238E27FC236}">
                <a16:creationId xmlns:a16="http://schemas.microsoft.com/office/drawing/2014/main" id="{51A69C4C-17B7-4137-B154-52DD65874F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501267"/>
              </p:ext>
            </p:extLst>
          </p:nvPr>
        </p:nvGraphicFramePr>
        <p:xfrm>
          <a:off x="914400" y="2517664"/>
          <a:ext cx="7543800" cy="276726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04722">
                  <a:extLst>
                    <a:ext uri="{9D8B030D-6E8A-4147-A177-3AD203B41FA5}">
                      <a16:colId xmlns:a16="http://schemas.microsoft.com/office/drawing/2014/main" val="86885787"/>
                    </a:ext>
                  </a:extLst>
                </a:gridCol>
                <a:gridCol w="2211470">
                  <a:extLst>
                    <a:ext uri="{9D8B030D-6E8A-4147-A177-3AD203B41FA5}">
                      <a16:colId xmlns:a16="http://schemas.microsoft.com/office/drawing/2014/main" val="1560167029"/>
                    </a:ext>
                  </a:extLst>
                </a:gridCol>
                <a:gridCol w="3027608">
                  <a:extLst>
                    <a:ext uri="{9D8B030D-6E8A-4147-A177-3AD203B41FA5}">
                      <a16:colId xmlns:a16="http://schemas.microsoft.com/office/drawing/2014/main" val="480897222"/>
                    </a:ext>
                  </a:extLst>
                </a:gridCol>
              </a:tblGrid>
              <a:tr h="649400">
                <a:tc>
                  <a:txBody>
                    <a:bodyPr/>
                    <a:lstStyle/>
                    <a:p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40425" marR="40425" marT="20213" marB="20213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Payers </a:t>
                      </a:r>
                      <a:endParaRPr lang="zh-TW" altLang="en-US" sz="1800" b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0425" marR="40425" marT="20213" marB="20213" anchor="ctr" anchorCtr="1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Non Payers</a:t>
                      </a:r>
                      <a:endParaRPr lang="zh-TW" altLang="en-US" sz="1800" b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0425" marR="40425" marT="20213" marB="20213" anchor="ctr" anchorCtr="1"/>
                </a:tc>
                <a:extLst>
                  <a:ext uri="{0D108BD9-81ED-4DB2-BD59-A6C34878D82A}">
                    <a16:rowId xmlns:a16="http://schemas.microsoft.com/office/drawing/2014/main" val="1470840265"/>
                  </a:ext>
                </a:extLst>
              </a:tr>
              <a:tr h="895119">
                <a:tc>
                  <a:txBody>
                    <a:bodyPr/>
                    <a:lstStyle/>
                    <a:p>
                      <a:r>
                        <a:rPr lang="en-US" altLang="zh-TW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Fund (from decrease in investment ) Usage  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0425" marR="40425" marT="20213" marB="20213" anchor="ctr" anchorCtr="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Payout 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0425" marR="40425" marT="20213" marB="20213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Increase in R&amp;D</a:t>
                      </a:r>
                    </a:p>
                    <a:p>
                      <a:pPr algn="ctr"/>
                      <a:r>
                        <a:rPr lang="en-US" altLang="zh-TW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(Research and Development )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0425" marR="40425" marT="20213" marB="20213" anchor="ctr" anchorCtr="1"/>
                </a:tc>
                <a:extLst>
                  <a:ext uri="{0D108BD9-81ED-4DB2-BD59-A6C34878D82A}">
                    <a16:rowId xmlns:a16="http://schemas.microsoft.com/office/drawing/2014/main" val="420898065"/>
                  </a:ext>
                </a:extLst>
              </a:tr>
              <a:tr h="1222744">
                <a:tc>
                  <a:txBody>
                    <a:bodyPr/>
                    <a:lstStyle/>
                    <a:p>
                      <a:r>
                        <a:rPr lang="en-US" altLang="zh-TW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Possible Explanation 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0425" marR="40425" marT="20213" marB="20213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Older firms already Built much intangible Assets 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0425" marR="40425" marT="20213" marB="20213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 firms building intangible Assets  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0425" marR="40425" marT="20213" marB="20213" anchor="ctr" anchorCtr="1"/>
                </a:tc>
                <a:extLst>
                  <a:ext uri="{0D108BD9-81ED-4DB2-BD59-A6C34878D82A}">
                    <a16:rowId xmlns:a16="http://schemas.microsoft.com/office/drawing/2014/main" val="928648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92239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Firm characteristic difference between Top Payers &amp; Payers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Payout policy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Konan Chan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4929A0-75B5-4F02-9EE9-250A232C4217}" type="slidenum">
              <a:rPr lang="zh-TW" altLang="en-US" smtClean="0"/>
              <a:pPr>
                <a:defRPr/>
              </a:pPr>
              <a:t>26</a:t>
            </a:fld>
            <a:endParaRPr lang="en-US" altLang="zh-TW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FF174B36-30B5-40A8-BDE0-65FF22725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1" y="1787594"/>
            <a:ext cx="8382000" cy="418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6664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/>
              <a:t>How much can change in firm characteristic explain the increase in payout rate?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Payout policy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Konan Chan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4929A0-75B5-4F02-9EE9-250A232C4217}" type="slidenum">
              <a:rPr lang="zh-TW" altLang="en-US" smtClean="0"/>
              <a:pPr>
                <a:defRPr/>
              </a:pPr>
              <a:t>27</a:t>
            </a:fld>
            <a:endParaRPr lang="en-US" altLang="zh-TW" dirty="0"/>
          </a:p>
        </p:txBody>
      </p:sp>
      <p:sp>
        <p:nvSpPr>
          <p:cNvPr id="7" name="內容版面配置區 8">
            <a:extLst>
              <a:ext uri="{FF2B5EF4-FFF2-40B4-BE49-F238E27FC236}">
                <a16:creationId xmlns:a16="http://schemas.microsoft.com/office/drawing/2014/main" id="{BE2ADB20-851F-4765-92FC-A1B07F430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8081963" cy="4572000"/>
          </a:xfrm>
        </p:spPr>
        <p:txBody>
          <a:bodyPr/>
          <a:lstStyle/>
          <a:p>
            <a:r>
              <a:rPr lang="en-US" altLang="zh-TW" dirty="0"/>
              <a:t>After discussing the difference in firm characteristics, this study then measures the impact brought by firm characteristics.</a:t>
            </a:r>
          </a:p>
          <a:p>
            <a:r>
              <a:rPr lang="en-US" altLang="zh-TW" sz="3200" dirty="0"/>
              <a:t>The study shown that </a:t>
            </a:r>
            <a:r>
              <a:rPr lang="en-US" altLang="zh-TW" sz="3200" u="sng" dirty="0"/>
              <a:t>56.79% </a:t>
            </a:r>
            <a:r>
              <a:rPr lang="en-US" altLang="zh-TW" sz="3200" dirty="0"/>
              <a:t>of the increase in increasing payout rate can be explained by firm characteristics</a:t>
            </a:r>
          </a:p>
          <a:p>
            <a:r>
              <a:rPr lang="en-US" altLang="zh-TW" sz="3200" dirty="0"/>
              <a:t>The impact is measured by regression coefficient multiplying the rate of change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06856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/>
              <a:t>How much can change in firm characteristic explain the increase in payout rate?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Payout policy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Konan Chan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4929A0-75B5-4F02-9EE9-250A232C4217}" type="slidenum">
              <a:rPr lang="zh-TW" altLang="en-US" smtClean="0"/>
              <a:pPr>
                <a:defRPr/>
              </a:pPr>
              <a:t>28</a:t>
            </a:fld>
            <a:endParaRPr lang="en-US" alt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498EC0-46B7-4E4A-96A2-74C4B6DA7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2A79497-F523-4704-A9E0-73A05EE7A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771" y="1352891"/>
            <a:ext cx="6422904" cy="521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7698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/>
              <a:t>How much can change in firm characteristic explain the increase in payout rate?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Payout policy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Konan Chan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4929A0-75B5-4F02-9EE9-250A232C4217}" type="slidenum">
              <a:rPr lang="zh-TW" altLang="en-US" smtClean="0"/>
              <a:pPr>
                <a:defRPr/>
              </a:pPr>
              <a:t>29</a:t>
            </a:fld>
            <a:endParaRPr lang="en-US" alt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498EC0-46B7-4E4A-96A2-74C4B6DA7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4B96209-A35A-47D9-B9F9-5DDE6C029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51" y="1447800"/>
            <a:ext cx="6359298" cy="5190852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09EA011F-C5B4-45E6-99F7-6A7F26BEF547}"/>
              </a:ext>
            </a:extLst>
          </p:cNvPr>
          <p:cNvSpPr txBox="1"/>
          <p:nvPr/>
        </p:nvSpPr>
        <p:spPr>
          <a:xfrm>
            <a:off x="6130751" y="4433675"/>
            <a:ext cx="1111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C00000"/>
                </a:solidFill>
              </a:rPr>
              <a:t>0.0465</a:t>
            </a:r>
            <a:endParaRPr lang="zh-TW" altLang="en-US" sz="2000" dirty="0">
              <a:solidFill>
                <a:srgbClr val="C00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899080D-7705-4E4B-9680-9DE2B1CA836D}"/>
              </a:ext>
            </a:extLst>
          </p:cNvPr>
          <p:cNvSpPr txBox="1"/>
          <p:nvPr/>
        </p:nvSpPr>
        <p:spPr>
          <a:xfrm>
            <a:off x="5747747" y="2205438"/>
            <a:ext cx="3078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C00000"/>
                </a:solidFill>
              </a:rPr>
              <a:t>0.0817/0.0465 = 0.5679</a:t>
            </a:r>
            <a:endParaRPr lang="zh-TW" alt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560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647700" y="381000"/>
            <a:ext cx="8115300" cy="1143000"/>
          </a:xfrm>
        </p:spPr>
        <p:txBody>
          <a:bodyPr/>
          <a:lstStyle/>
          <a:p>
            <a:r>
              <a:rPr lang="en-US" altLang="zh-TW" dirty="0"/>
              <a:t>Reappearing dividends</a:t>
            </a:r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685800" y="1676400"/>
            <a:ext cx="8081963" cy="4572000"/>
          </a:xfrm>
        </p:spPr>
        <p:txBody>
          <a:bodyPr/>
          <a:lstStyle/>
          <a:p>
            <a:r>
              <a:rPr lang="en-US" altLang="zh-TW" dirty="0"/>
              <a:t>Why the fraction of dividend-paying firms falls from 73% in 1978 to 23% in 2000 and then increases to 36% in 2018 ? What causes firms to change their behavior ?</a:t>
            </a:r>
            <a:endParaRPr lang="zh-TW" altLang="en-US" dirty="0"/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615943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7700" y="381000"/>
            <a:ext cx="7789749" cy="1143000"/>
          </a:xfrm>
        </p:spPr>
        <p:txBody>
          <a:bodyPr/>
          <a:lstStyle/>
          <a:p>
            <a:r>
              <a:rPr lang="en-US" altLang="zh-TW" sz="4000" dirty="0"/>
              <a:t>Which firm characteristic matter most? (In order of importance)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Payout policy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Konan Chan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4929A0-75B5-4F02-9EE9-250A232C4217}" type="slidenum">
              <a:rPr lang="zh-TW" altLang="en-US" smtClean="0"/>
              <a:pPr>
                <a:defRPr/>
              </a:pPr>
              <a:t>30</a:t>
            </a:fld>
            <a:endParaRPr lang="en-US" altLang="zh-TW" dirty="0"/>
          </a:p>
        </p:txBody>
      </p:sp>
      <p:sp>
        <p:nvSpPr>
          <p:cNvPr id="12" name="內容版面配置區 8">
            <a:extLst>
              <a:ext uri="{FF2B5EF4-FFF2-40B4-BE49-F238E27FC236}">
                <a16:creationId xmlns:a16="http://schemas.microsoft.com/office/drawing/2014/main" id="{2CA58C65-3B1C-4B6A-AE9A-ABCD87574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8081963" cy="4572000"/>
          </a:xfrm>
        </p:spPr>
        <p:txBody>
          <a:bodyPr/>
          <a:lstStyle/>
          <a:p>
            <a:r>
              <a:rPr lang="en-US" altLang="zh-TW" dirty="0"/>
              <a:t>cash holdings </a:t>
            </a:r>
          </a:p>
          <a:p>
            <a:r>
              <a:rPr lang="en-US" altLang="zh-TW" dirty="0"/>
              <a:t>leverage</a:t>
            </a:r>
          </a:p>
          <a:p>
            <a:r>
              <a:rPr lang="en-US" altLang="zh-TW" dirty="0"/>
              <a:t>age</a:t>
            </a:r>
          </a:p>
          <a:p>
            <a:r>
              <a:rPr lang="en-US" altLang="zh-TW" dirty="0"/>
              <a:t>capital expenditures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952579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7700" y="381000"/>
            <a:ext cx="8496300" cy="1143000"/>
          </a:xfrm>
        </p:spPr>
        <p:txBody>
          <a:bodyPr/>
          <a:lstStyle/>
          <a:p>
            <a:r>
              <a:rPr lang="en-US" altLang="zh-TW" sz="3200" dirty="0"/>
              <a:t>Besides Firm Characteristics, Firms are more Sensitivity to Determinants of Payout in 2000s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Payout policy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Konan Chan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4929A0-75B5-4F02-9EE9-250A232C4217}" type="slidenum">
              <a:rPr lang="zh-TW" altLang="en-US" smtClean="0"/>
              <a:pPr>
                <a:defRPr/>
              </a:pPr>
              <a:t>31</a:t>
            </a:fld>
            <a:endParaRPr lang="en-US" alt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498EC0-46B7-4E4A-96A2-74C4B6DA7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/>
              <a:t>By performing regressing payout rate on free cash flow and it’s interaction term of time (2000ss dummy ) the study shown that firms sensitivity to determinants of Payout occurs in the 2000s </a:t>
            </a:r>
          </a:p>
          <a:p>
            <a:r>
              <a:rPr lang="en-US" altLang="zh-TW" sz="2800" dirty="0"/>
              <a:t>In the model with firm fixed effects, an increase in FCF from 0% to 10% increases payouts from 1.7% to 1.702%. The same change in the 2000s increases payouts to 2.76%. It thus follows that </a:t>
            </a:r>
            <a:r>
              <a:rPr lang="en-US" altLang="zh-TW" sz="2800" u="sng" dirty="0"/>
              <a:t>the sensitivity of payouts to FCF is much higher in the 2000s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307742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7700" y="381000"/>
            <a:ext cx="8496300" cy="1143000"/>
          </a:xfrm>
        </p:spPr>
        <p:txBody>
          <a:bodyPr/>
          <a:lstStyle/>
          <a:p>
            <a:r>
              <a:rPr lang="en-US" altLang="zh-TW" sz="3200" dirty="0"/>
              <a:t>Besides Firm Characteristics, Firms are more Sensitivity to Determinants of Payout in 2000s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Payout policy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Konan Chan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4929A0-75B5-4F02-9EE9-250A232C4217}" type="slidenum">
              <a:rPr lang="zh-TW" altLang="en-US" smtClean="0"/>
              <a:pPr>
                <a:defRPr/>
              </a:pPr>
              <a:t>32</a:t>
            </a:fld>
            <a:endParaRPr lang="en-US" altLang="zh-TW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933D0571-9347-482E-8050-DE67DF92D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756013C-10EF-4F40-B076-8EAC71A65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193" y="1610963"/>
            <a:ext cx="4491614" cy="490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4645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96A2BE-386D-46C3-8D25-5C3534CD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 to the origin, what causes more payout 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6A0AA9-F231-45A4-8635-1589B782F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76" y="2590800"/>
            <a:ext cx="8081963" cy="4572000"/>
          </a:xfrm>
        </p:spPr>
        <p:txBody>
          <a:bodyPr/>
          <a:lstStyle/>
          <a:p>
            <a:r>
              <a:rPr lang="en-US" altLang="zh-TW" sz="2800" dirty="0">
                <a:sym typeface="Wingdings" panose="05000000000000000000" pitchFamily="2" charset="2"/>
              </a:rPr>
              <a:t>Firm characteristics (e.g. cash flow / capital expenditure / leverage etc.)</a:t>
            </a:r>
            <a:r>
              <a:rPr lang="zh-TW" altLang="en-US" sz="2800" dirty="0">
                <a:sym typeface="Wingdings" panose="05000000000000000000" pitchFamily="2" charset="2"/>
              </a:rPr>
              <a:t> </a:t>
            </a:r>
            <a:endParaRPr lang="en-US" altLang="zh-TW" sz="2800" dirty="0">
              <a:sym typeface="Wingdings" panose="05000000000000000000" pitchFamily="2" charset="2"/>
            </a:endParaRPr>
          </a:p>
          <a:p>
            <a:r>
              <a:rPr lang="zh-TW" altLang="en-US" sz="2800" dirty="0">
                <a:sym typeface="Wingdings" panose="05000000000000000000" pitchFamily="2" charset="2"/>
              </a:rPr>
              <a:t> </a:t>
            </a:r>
            <a:r>
              <a:rPr lang="en-US" altLang="zh-TW" sz="2800" dirty="0"/>
              <a:t>Firms Sensitivity to Determinants of Payout</a:t>
            </a:r>
            <a:endParaRPr lang="zh-TW" altLang="en-US" sz="28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5576843-AAF7-48C0-A832-D60180855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Payout policy</a:t>
            </a:r>
            <a:endParaRPr lang="en-US" altLang="zh-TW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8014DE1-D685-49D5-8F9A-EBCF26DFB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Konan Chan</a:t>
            </a:r>
            <a:endParaRPr lang="en-US" altLang="zh-TW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B23D67-50D1-48BD-9889-78A2B5ECB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4929A0-75B5-4F02-9EE9-250A232C4217}" type="slidenum">
              <a:rPr lang="zh-TW" altLang="en-US" smtClean="0"/>
              <a:pPr>
                <a:defRPr/>
              </a:pPr>
              <a:t>33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73434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Reappearing dividends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Payout policy</a:t>
            </a:r>
            <a:endParaRPr lang="en-US" alt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Konan Chan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4929A0-75B5-4F02-9EE9-250A232C4217}" type="slidenum">
              <a:rPr lang="zh-TW" altLang="en-US" smtClean="0"/>
              <a:pPr>
                <a:defRPr/>
              </a:pPr>
              <a:t>4</a:t>
            </a:fld>
            <a:endParaRPr lang="en-US" altLang="zh-TW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7B92073-F151-4DC0-B01E-4BFC369D0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79" y="1702676"/>
            <a:ext cx="8264179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518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Research hypotheses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changes in the relation between the fundamental characteristics and the decision to pay dividends </a:t>
            </a:r>
          </a:p>
          <a:p>
            <a:r>
              <a:rPr lang="en-US" altLang="zh-TW" dirty="0"/>
              <a:t>changes in the distributions of fundamental characteristics, such as profitability and earnings volatility</a:t>
            </a:r>
          </a:p>
          <a:p>
            <a:r>
              <a:rPr lang="en-US" altLang="zh-TW" dirty="0"/>
              <a:t>examine changes in market conditions (e.g. SEC rule 10-b)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Payout policy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Konan Chan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4929A0-75B5-4F02-9EE9-250A232C4217}" type="slidenum">
              <a:rPr lang="zh-TW" altLang="en-US" smtClean="0"/>
              <a:pPr>
                <a:defRPr/>
              </a:pPr>
              <a:t>5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56839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Contribution of changes in firm characteristics and proclivity to pay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Contribution in 2000</a:t>
            </a:r>
            <a:r>
              <a:rPr lang="en-US" altLang="zh-TW" dirty="0">
                <a:sym typeface="Wingdings" panose="05000000000000000000" pitchFamily="2" charset="2"/>
              </a:rPr>
              <a:t>:</a:t>
            </a:r>
            <a:r>
              <a:rPr lang="zh-TW" altLang="en-US" dirty="0">
                <a:sym typeface="Wingdings" panose="05000000000000000000" pitchFamily="2" charset="2"/>
              </a:rPr>
              <a:t> </a:t>
            </a:r>
            <a:r>
              <a:rPr lang="en-US" altLang="zh-TW" dirty="0">
                <a:sym typeface="Wingdings" panose="05000000000000000000" pitchFamily="2" charset="2"/>
              </a:rPr>
              <a:t>(disappearing dividend)</a:t>
            </a:r>
          </a:p>
          <a:p>
            <a:pPr lvl="1"/>
            <a:r>
              <a:rPr lang="en-US" altLang="zh-TW" dirty="0"/>
              <a:t>Changes in proclivity to pay: 47.38 %</a:t>
            </a:r>
          </a:p>
          <a:p>
            <a:pPr lvl="1"/>
            <a:r>
              <a:rPr lang="en-US" altLang="zh-TW" dirty="0"/>
              <a:t>Changes in firm characteristics: 52% </a:t>
            </a:r>
          </a:p>
          <a:p>
            <a:pPr marL="457200" lvl="1" indent="0">
              <a:buNone/>
            </a:pPr>
            <a:r>
              <a:rPr lang="en-US" altLang="zh-TW" dirty="0"/>
              <a:t>(lower profitability and higher </a:t>
            </a:r>
            <a:r>
              <a:rPr lang="en-US" altLang="zh-TW" b="1" dirty="0"/>
              <a:t>earnings volatility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Contribution in 2018: (reappearing dividend)</a:t>
            </a:r>
          </a:p>
          <a:p>
            <a:pPr lvl="1"/>
            <a:r>
              <a:rPr lang="en-US" altLang="zh-TW" dirty="0"/>
              <a:t>Changes in proclivity to pay: 81.72 %</a:t>
            </a:r>
            <a:endParaRPr lang="en-US" altLang="zh-TW" sz="3600" dirty="0">
              <a:solidFill>
                <a:srgbClr val="000000"/>
              </a:solidFill>
              <a:latin typeface="Gulliver"/>
            </a:endParaRPr>
          </a:p>
          <a:p>
            <a:pPr lvl="1"/>
            <a:r>
              <a:rPr lang="en-US" altLang="zh-TW" dirty="0"/>
              <a:t>Changes in firm characteristics: 18.28%</a:t>
            </a:r>
          </a:p>
          <a:p>
            <a:pPr marL="457200" lvl="1" indent="0">
              <a:buNone/>
            </a:pPr>
            <a:r>
              <a:rPr lang="en-US" altLang="zh-TW" dirty="0"/>
              <a:t>(</a:t>
            </a:r>
            <a:r>
              <a:rPr lang="en-US" altLang="zh-TW" b="1" dirty="0"/>
              <a:t>earnings volatility </a:t>
            </a:r>
            <a:r>
              <a:rPr lang="en-US" altLang="zh-TW" dirty="0"/>
              <a:t>drives the result)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Payout policy</a:t>
            </a:r>
            <a:endParaRPr lang="en-US" alt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Konan Chan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4929A0-75B5-4F02-9EE9-250A232C4217}" type="slidenum">
              <a:rPr lang="zh-TW" altLang="en-US" smtClean="0"/>
              <a:pPr>
                <a:defRPr/>
              </a:pPr>
              <a:t>6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79741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Changes in firm characteristics </a:t>
            </a:r>
            <a:br>
              <a:rPr lang="en-US" altLang="zh-TW" sz="4000" dirty="0"/>
            </a:br>
            <a:r>
              <a:rPr lang="en-US" altLang="zh-TW" sz="4000" dirty="0"/>
              <a:t>and proclivity to pay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Earnings volatility has the largest</a:t>
            </a:r>
            <a:r>
              <a:rPr lang="zh-TW" altLang="en-US" dirty="0"/>
              <a:t> </a:t>
            </a:r>
            <a:r>
              <a:rPr lang="en-US" altLang="zh-TW" dirty="0"/>
              <a:t>impact on firm characteristics disappearing-dividends period</a:t>
            </a:r>
          </a:p>
          <a:p>
            <a:r>
              <a:rPr lang="en-US" altLang="zh-TW" dirty="0"/>
              <a:t>profitability contributes</a:t>
            </a:r>
            <a:r>
              <a:rPr lang="zh-TW" altLang="en-US" dirty="0"/>
              <a:t> </a:t>
            </a:r>
            <a:r>
              <a:rPr lang="en-US" altLang="zh-TW" dirty="0"/>
              <a:t>significantly to the dividend disappearance</a:t>
            </a:r>
          </a:p>
          <a:p>
            <a:r>
              <a:rPr lang="en-US" altLang="zh-TW" dirty="0"/>
              <a:t>A large shift in firm characteristics</a:t>
            </a:r>
            <a:r>
              <a:rPr lang="zh-TW" altLang="en-US" dirty="0"/>
              <a:t> </a:t>
            </a:r>
            <a:r>
              <a:rPr lang="en-US" altLang="zh-TW" dirty="0"/>
              <a:t>between each period</a:t>
            </a:r>
          </a:p>
          <a:p>
            <a:r>
              <a:rPr lang="en-US" altLang="zh-TW" dirty="0"/>
              <a:t>Earnings volatility is the only characteristic that contributes materially to the reappearing dividends phenomenon</a:t>
            </a:r>
            <a:r>
              <a:rPr lang="en-US" altLang="zh-TW" dirty="0">
                <a:solidFill>
                  <a:srgbClr val="000000"/>
                </a:solidFill>
                <a:latin typeface="Gulliver"/>
              </a:rPr>
              <a:t> 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Payout policy</a:t>
            </a:r>
            <a:endParaRPr lang="en-US" alt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Konan Chan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4929A0-75B5-4F02-9EE9-250A232C4217}" type="slidenum">
              <a:rPr lang="zh-TW" altLang="en-US" smtClean="0"/>
              <a:pPr>
                <a:defRPr/>
              </a:pPr>
              <a:t>7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64557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Changes in firm characteristics </a:t>
            </a:r>
            <a:br>
              <a:rPr lang="en-US" altLang="zh-TW" sz="4000" dirty="0"/>
            </a:br>
            <a:r>
              <a:rPr lang="en-US" altLang="zh-TW" sz="4000" dirty="0"/>
              <a:t>and proclivity to pay  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Payout policy</a:t>
            </a:r>
            <a:endParaRPr lang="en-US" alt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Konan Chan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4929A0-75B5-4F02-9EE9-250A232C4217}" type="slidenum">
              <a:rPr lang="zh-TW" altLang="en-US" smtClean="0"/>
              <a:pPr>
                <a:defRPr/>
              </a:pPr>
              <a:t>8</a:t>
            </a:fld>
            <a:endParaRPr lang="en-US" altLang="zh-TW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153C2E7-7E89-4BD0-B4C6-4243D4CDD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1401901"/>
            <a:ext cx="7239000" cy="5017812"/>
          </a:xfrm>
          <a:prstGeom prst="rect">
            <a:avLst/>
          </a:prstGeom>
        </p:spPr>
      </p:pic>
      <p:sp>
        <p:nvSpPr>
          <p:cNvPr id="8" name="箭號: 向下 14">
            <a:extLst>
              <a:ext uri="{FF2B5EF4-FFF2-40B4-BE49-F238E27FC236}">
                <a16:creationId xmlns:a16="http://schemas.microsoft.com/office/drawing/2014/main" id="{4DD994A1-E9A2-4F8B-A2A2-1204E6F6CF81}"/>
              </a:ext>
            </a:extLst>
          </p:cNvPr>
          <p:cNvSpPr/>
          <p:nvPr/>
        </p:nvSpPr>
        <p:spPr>
          <a:xfrm>
            <a:off x="2971800" y="5710842"/>
            <a:ext cx="82903" cy="29204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  <p:sp>
        <p:nvSpPr>
          <p:cNvPr id="9" name="矩形: 圓角 16">
            <a:extLst>
              <a:ext uri="{FF2B5EF4-FFF2-40B4-BE49-F238E27FC236}">
                <a16:creationId xmlns:a16="http://schemas.microsoft.com/office/drawing/2014/main" id="{B947F33A-4B34-4508-8368-C71BD08F9F08}"/>
              </a:ext>
            </a:extLst>
          </p:cNvPr>
          <p:cNvSpPr/>
          <p:nvPr/>
        </p:nvSpPr>
        <p:spPr>
          <a:xfrm>
            <a:off x="3930666" y="6002887"/>
            <a:ext cx="432193" cy="180080"/>
          </a:xfrm>
          <a:prstGeom prst="roundRect">
            <a:avLst/>
          </a:prstGeom>
          <a:noFill/>
          <a:ln>
            <a:solidFill>
              <a:srgbClr val="000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  <p:sp>
        <p:nvSpPr>
          <p:cNvPr id="10" name="箭號: 向下 15">
            <a:extLst>
              <a:ext uri="{FF2B5EF4-FFF2-40B4-BE49-F238E27FC236}">
                <a16:creationId xmlns:a16="http://schemas.microsoft.com/office/drawing/2014/main" id="{6F7B32CA-92F9-43A3-8799-B33160BCEC89}"/>
              </a:ext>
            </a:extLst>
          </p:cNvPr>
          <p:cNvSpPr/>
          <p:nvPr/>
        </p:nvSpPr>
        <p:spPr>
          <a:xfrm>
            <a:off x="4161348" y="5677449"/>
            <a:ext cx="82903" cy="29204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4002480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Contribution of change in firm characteristics and proclivity to pay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Payout policy</a:t>
            </a:r>
            <a:endParaRPr lang="en-US" alt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Konan Chan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4929A0-75B5-4F02-9EE9-250A232C4217}" type="slidenum">
              <a:rPr lang="zh-TW" altLang="en-US" smtClean="0"/>
              <a:pPr>
                <a:defRPr/>
              </a:pPr>
              <a:t>9</a:t>
            </a:fld>
            <a:endParaRPr lang="en-US" altLang="zh-TW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CF0A0CE-DA88-4ECD-8C18-482809331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381" y="1510745"/>
            <a:ext cx="7162799" cy="480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523539"/>
      </p:ext>
    </p:extLst>
  </p:cSld>
  <p:clrMapOvr>
    <a:masterClrMapping/>
  </p:clrMapOvr>
</p:sld>
</file>

<file path=ppt/theme/theme1.xml><?xml version="1.0" encoding="utf-8"?>
<a:theme xmlns:a="http://schemas.openxmlformats.org/drawingml/2006/main" name="Straight Edge">
  <a:themeElements>
    <a:clrScheme name="Straight Edge 2">
      <a:dk1>
        <a:srgbClr val="003366"/>
      </a:dk1>
      <a:lt1>
        <a:srgbClr val="FFFFFF"/>
      </a:lt1>
      <a:dk2>
        <a:srgbClr val="003366"/>
      </a:dk2>
      <a:lt2>
        <a:srgbClr val="E3E2C7"/>
      </a:lt2>
      <a:accent1>
        <a:srgbClr val="CCCC99"/>
      </a:accent1>
      <a:accent2>
        <a:srgbClr val="003366"/>
      </a:accent2>
      <a:accent3>
        <a:srgbClr val="FFFFFF"/>
      </a:accent3>
      <a:accent4>
        <a:srgbClr val="002A56"/>
      </a:accent4>
      <a:accent5>
        <a:srgbClr val="E2E2CA"/>
      </a:accent5>
      <a:accent6>
        <a:srgbClr val="002D5C"/>
      </a:accent6>
      <a:hlink>
        <a:srgbClr val="003366"/>
      </a:hlink>
      <a:folHlink>
        <a:srgbClr val="800000"/>
      </a:folHlink>
    </a:clrScheme>
    <a:fontScheme name="Straight Edge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Straight Edge 1">
        <a:dk1>
          <a:srgbClr val="008080"/>
        </a:dk1>
        <a:lt1>
          <a:srgbClr val="FFFFCC"/>
        </a:lt1>
        <a:dk2>
          <a:srgbClr val="009999"/>
        </a:dk2>
        <a:lt2>
          <a:srgbClr val="FFFF99"/>
        </a:lt2>
        <a:accent1>
          <a:srgbClr val="336699"/>
        </a:accent1>
        <a:accent2>
          <a:srgbClr val="FFFF99"/>
        </a:accent2>
        <a:accent3>
          <a:srgbClr val="AACACA"/>
        </a:accent3>
        <a:accent4>
          <a:srgbClr val="DADAAE"/>
        </a:accent4>
        <a:accent5>
          <a:srgbClr val="ADB8CA"/>
        </a:accent5>
        <a:accent6>
          <a:srgbClr val="E7E78A"/>
        </a:accent6>
        <a:hlink>
          <a:srgbClr val="FFFFCC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ight Edge 2">
        <a:dk1>
          <a:srgbClr val="003366"/>
        </a:dk1>
        <a:lt1>
          <a:srgbClr val="FFFFFF"/>
        </a:lt1>
        <a:dk2>
          <a:srgbClr val="003366"/>
        </a:dk2>
        <a:lt2>
          <a:srgbClr val="E3E2C7"/>
        </a:lt2>
        <a:accent1>
          <a:srgbClr val="CCCC99"/>
        </a:accent1>
        <a:accent2>
          <a:srgbClr val="003366"/>
        </a:accent2>
        <a:accent3>
          <a:srgbClr val="FFFFFF"/>
        </a:accent3>
        <a:accent4>
          <a:srgbClr val="002A56"/>
        </a:accent4>
        <a:accent5>
          <a:srgbClr val="E2E2CA"/>
        </a:accent5>
        <a:accent6>
          <a:srgbClr val="002D5C"/>
        </a:accent6>
        <a:hlink>
          <a:srgbClr val="003366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ight Edg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333333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2D2D2D"/>
        </a:accent6>
        <a:hlink>
          <a:srgbClr val="80808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ight Edge 4">
        <a:dk1>
          <a:srgbClr val="5F5F5F"/>
        </a:dk1>
        <a:lt1>
          <a:srgbClr val="FFFFFF"/>
        </a:lt1>
        <a:dk2>
          <a:srgbClr val="003366"/>
        </a:dk2>
        <a:lt2>
          <a:srgbClr val="FFFFFF"/>
        </a:lt2>
        <a:accent1>
          <a:srgbClr val="7E003F"/>
        </a:accent1>
        <a:accent2>
          <a:srgbClr val="DDDDDD"/>
        </a:accent2>
        <a:accent3>
          <a:srgbClr val="AAADB8"/>
        </a:accent3>
        <a:accent4>
          <a:srgbClr val="DADADA"/>
        </a:accent4>
        <a:accent5>
          <a:srgbClr val="C0AAAF"/>
        </a:accent5>
        <a:accent6>
          <a:srgbClr val="C8C8C8"/>
        </a:accent6>
        <a:hlink>
          <a:srgbClr val="969696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Designs\Straight Edge.pot</Template>
  <TotalTime>11037</TotalTime>
  <Pages>8923980</Pages>
  <Words>1034</Words>
  <Application>Microsoft Office PowerPoint</Application>
  <PresentationFormat>如螢幕大小 (4:3)</PresentationFormat>
  <Paragraphs>193</Paragraphs>
  <Slides>33</Slides>
  <Notes>1</Notes>
  <HiddenSlides>1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38" baseType="lpstr">
      <vt:lpstr>Gulliver</vt:lpstr>
      <vt:lpstr>標楷體</vt:lpstr>
      <vt:lpstr>Times New Roman</vt:lpstr>
      <vt:lpstr>Wingdings</vt:lpstr>
      <vt:lpstr>Straight Edge</vt:lpstr>
      <vt:lpstr>PowerPoint 簡報</vt:lpstr>
      <vt:lpstr>Reappearing dividends</vt:lpstr>
      <vt:lpstr>Reappearing dividends</vt:lpstr>
      <vt:lpstr>Reappearing dividends</vt:lpstr>
      <vt:lpstr>Research hypotheses</vt:lpstr>
      <vt:lpstr>Contribution of changes in firm characteristics and proclivity to pay</vt:lpstr>
      <vt:lpstr>Changes in firm characteristics  and proclivity to pay</vt:lpstr>
      <vt:lpstr>Changes in firm characteristics  and proclivity to pay  </vt:lpstr>
      <vt:lpstr>Contribution of change in firm characteristics and proclivity to pay</vt:lpstr>
      <vt:lpstr>Changes in Proclivity to pay</vt:lpstr>
      <vt:lpstr>Relationship between  regulatory structure and payout </vt:lpstr>
      <vt:lpstr>Regulatory structure</vt:lpstr>
      <vt:lpstr>Firm delisting</vt:lpstr>
      <vt:lpstr>PowerPoint 簡報</vt:lpstr>
      <vt:lpstr>High payout in 2000</vt:lpstr>
      <vt:lpstr>Main Topic for Discussion </vt:lpstr>
      <vt:lpstr>Main Topic for Discussion </vt:lpstr>
      <vt:lpstr>Ideas that need to verified </vt:lpstr>
      <vt:lpstr>What causes payout ?</vt:lpstr>
      <vt:lpstr>What causes payout ?</vt:lpstr>
      <vt:lpstr>Can Macroeconomic Factor Explain Payout? </vt:lpstr>
      <vt:lpstr>Can Macroeconomic Factor Explain Payout? </vt:lpstr>
      <vt:lpstr>Firm characteristic difference between Top Payers &amp; Payers</vt:lpstr>
      <vt:lpstr>Firm characteristic difference between Top Payers &amp; Payers</vt:lpstr>
      <vt:lpstr>Firm characteristic difference between Payers &amp; Non Payers</vt:lpstr>
      <vt:lpstr>Firm characteristic difference between Top Payers &amp; Payers</vt:lpstr>
      <vt:lpstr>How much can change in firm characteristic explain the increase in payout rate?</vt:lpstr>
      <vt:lpstr>How much can change in firm characteristic explain the increase in payout rate?</vt:lpstr>
      <vt:lpstr>How much can change in firm characteristic explain the increase in payout rate?</vt:lpstr>
      <vt:lpstr>Which firm characteristic matter most? (In order of importance)</vt:lpstr>
      <vt:lpstr>Besides Firm Characteristics, Firms are more Sensitivity to Determinants of Payout in 2000s</vt:lpstr>
      <vt:lpstr>Besides Firm Characteristics, Firms are more Sensitivity to Determinants of Payout in 2000s</vt:lpstr>
      <vt:lpstr>Back to the origin, what causes more payout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Matt</dc:creator>
  <cp:lastModifiedBy>user</cp:lastModifiedBy>
  <cp:revision>345</cp:revision>
  <dcterms:created xsi:type="dcterms:W3CDTF">2000-03-10T17:01:40Z</dcterms:created>
  <dcterms:modified xsi:type="dcterms:W3CDTF">2021-12-06T14:42:20Z</dcterms:modified>
</cp:coreProperties>
</file>