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62" r:id="rId3"/>
    <p:sldId id="263" r:id="rId4"/>
    <p:sldId id="274" r:id="rId5"/>
    <p:sldId id="266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 smtClean="0"/>
              <a:t>마스터 텍스트 스타일을 편집합니다</a:t>
            </a:r>
          </a:p>
          <a:p>
            <a:pPr lvl="1" latinLnBrk="1"/>
            <a:r>
              <a:rPr lang="ko-KR" altLang="ko-KR" dirty="0" smtClean="0"/>
              <a:t>둘째 수준</a:t>
            </a:r>
          </a:p>
          <a:p>
            <a:pPr lvl="2" latinLnBrk="1"/>
            <a:r>
              <a:rPr lang="ko-KR" altLang="ko-KR" dirty="0" smtClean="0"/>
              <a:t>셋째 수준</a:t>
            </a:r>
          </a:p>
          <a:p>
            <a:pPr lvl="3" latinLnBrk="1"/>
            <a:r>
              <a:rPr lang="ko-KR" altLang="ko-KR" dirty="0" smtClean="0"/>
              <a:t>넷째 수준</a:t>
            </a:r>
          </a:p>
          <a:p>
            <a:pPr lvl="4" latinLnBrk="1"/>
            <a:r>
              <a:rPr lang="ko-KR" altLang="ko-KR" dirty="0" smtClean="0"/>
              <a:t>다섯째 수준</a:t>
            </a:r>
            <a:endParaRPr lang="ko-KR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사각형 2"/>
          <p:cNvSpPr>
            <a:spLocks noGrp="1" noChangeArrowheads="1"/>
          </p:cNvSpPr>
          <p:nvPr>
            <p:ph type="title"/>
          </p:nvPr>
        </p:nvSpPr>
        <p:spPr>
          <a:xfrm>
            <a:off x="315047" y="115329"/>
            <a:ext cx="8598907" cy="13208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왜</a:t>
            </a:r>
            <a:r>
              <a:rPr lang="en-US" altLang="ko-KR" dirty="0" smtClean="0">
                <a:latin typeface="+mn-ea"/>
                <a:ea typeface="+mn-ea"/>
              </a:rPr>
              <a:t>??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" dirty="0" smtClean="0">
                <a:latin typeface="+mn-ea"/>
                <a:ea typeface="+mn-ea"/>
              </a:rPr>
              <a:t>NOSQL</a:t>
            </a:r>
            <a:r>
              <a:rPr lang="ko-KR" altLang="en-US" dirty="0" smtClean="0">
                <a:latin typeface="+mn-ea"/>
                <a:ea typeface="+mn-ea"/>
              </a:rPr>
              <a:t>가 </a:t>
            </a:r>
            <a:r>
              <a:rPr lang="ko-KR" altLang="en-US" dirty="0">
                <a:latin typeface="+mn-ea"/>
                <a:ea typeface="+mn-ea"/>
              </a:rPr>
              <a:t>필요하게 된 이유</a:t>
            </a:r>
            <a:r>
              <a:rPr lang="en-US" altLang="ko-KR" dirty="0">
                <a:latin typeface="+mn-ea"/>
                <a:ea typeface="+mn-ea"/>
              </a:rPr>
              <a:t>?</a:t>
            </a:r>
            <a:r>
              <a:rPr lang="ko" altLang="ko-KR" dirty="0">
                <a:latin typeface="+mn-ea"/>
                <a:ea typeface="+mn-ea"/>
              </a:rPr>
              <a:t/>
            </a:r>
            <a:br>
              <a:rPr lang="ko" altLang="ko-KR" dirty="0">
                <a:latin typeface="+mn-ea"/>
                <a:ea typeface="+mn-ea"/>
              </a:rPr>
            </a:br>
            <a:endParaRPr lang="ko-KR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94" y="3403898"/>
            <a:ext cx="2036800" cy="2166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49" y="115329"/>
            <a:ext cx="1702210" cy="226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4314" y="5058032"/>
            <a:ext cx="603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 데이터 패러다임이 한정된 규모의 복잡성이 높은 데이터에서 대량의 데이터로 넘어가기 시작</a:t>
            </a:r>
          </a:p>
          <a:p>
            <a:endParaRPr lang="ko-KR" altLang="en-US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00808" y="1541203"/>
            <a:ext cx="5939481" cy="1060757"/>
            <a:chOff x="200808" y="1541203"/>
            <a:chExt cx="5939481" cy="1060757"/>
          </a:xfrm>
        </p:grpSpPr>
        <p:sp>
          <p:nvSpPr>
            <p:cNvPr id="9" name="TextBox 8"/>
            <p:cNvSpPr txBox="1"/>
            <p:nvPr/>
          </p:nvSpPr>
          <p:spPr>
            <a:xfrm>
              <a:off x="200808" y="1541203"/>
              <a:ext cx="5939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＊ </a:t>
              </a:r>
              <a:r>
                <a:rPr lang="en-US" altLang="ko-KR" dirty="0" smtClean="0">
                  <a:latin typeface="+mn-ea"/>
                </a:rPr>
                <a:t>2000</a:t>
              </a:r>
              <a:r>
                <a:rPr lang="ko-KR" altLang="en-US" dirty="0" smtClean="0">
                  <a:latin typeface="+mn-ea"/>
                </a:rPr>
                <a:t>년도 이전 </a:t>
              </a:r>
              <a:r>
                <a:rPr lang="ko-KR" altLang="en-US" dirty="0">
                  <a:latin typeface="+mn-ea"/>
                </a:rPr>
                <a:t>기업의 복잡한 데이터 저장과 데이터간 관계정의 분석하는데 </a:t>
              </a:r>
              <a:r>
                <a:rPr lang="ko-KR" altLang="en-US" dirty="0" smtClean="0">
                  <a:latin typeface="+mn-ea"/>
                </a:rPr>
                <a:t>최적화</a:t>
              </a:r>
              <a:r>
                <a:rPr lang="en-US" altLang="ko-KR" dirty="0" smtClean="0">
                  <a:latin typeface="+mn-ea"/>
                </a:rPr>
                <a:t> (</a:t>
              </a:r>
              <a:r>
                <a:rPr lang="ko-KR" altLang="en-US" dirty="0" smtClean="0">
                  <a:latin typeface="+mn-ea"/>
                </a:rPr>
                <a:t>업무시스템 </a:t>
              </a:r>
              <a:r>
                <a:rPr lang="ko-KR" altLang="en-US" dirty="0">
                  <a:latin typeface="+mn-ea"/>
                </a:rPr>
                <a:t>해당 기업 생산 판매 지원용도 즉 </a:t>
              </a:r>
              <a:r>
                <a:rPr lang="ko-KR" altLang="en-US" dirty="0" smtClean="0">
                  <a:latin typeface="+mn-ea"/>
                </a:rPr>
                <a:t>데이터 양이 </a:t>
              </a:r>
              <a:r>
                <a:rPr lang="ko-KR" altLang="en-US" dirty="0">
                  <a:latin typeface="+mn-ea"/>
                </a:rPr>
                <a:t>많지 </a:t>
              </a:r>
              <a:r>
                <a:rPr lang="ko-KR" altLang="en-US" dirty="0" smtClean="0">
                  <a:latin typeface="+mn-ea"/>
                </a:rPr>
                <a:t>않음</a:t>
              </a:r>
              <a:r>
                <a:rPr lang="en-US" altLang="ko-KR" dirty="0" smtClean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2799845" y="2496886"/>
              <a:ext cx="370703" cy="105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25577" y="2677297"/>
            <a:ext cx="8273419" cy="2308324"/>
            <a:chOff x="125577" y="2677297"/>
            <a:chExt cx="8273419" cy="2308324"/>
          </a:xfrm>
        </p:grpSpPr>
        <p:sp>
          <p:nvSpPr>
            <p:cNvPr id="10" name="TextBox 9"/>
            <p:cNvSpPr txBox="1"/>
            <p:nvPr/>
          </p:nvSpPr>
          <p:spPr>
            <a:xfrm>
              <a:off x="125577" y="2677297"/>
              <a:ext cx="827341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＊</a:t>
              </a:r>
              <a:r>
                <a:rPr lang="en-US" altLang="ko-KR" dirty="0" smtClean="0">
                  <a:latin typeface="+mn-ea"/>
                </a:rPr>
                <a:t>2000</a:t>
              </a:r>
              <a:r>
                <a:rPr lang="ko-KR" altLang="en-US" dirty="0" smtClean="0">
                  <a:latin typeface="+mn-ea"/>
                </a:rPr>
                <a:t>년 이후 </a:t>
              </a:r>
              <a:r>
                <a:rPr lang="ko-KR" altLang="en-US" dirty="0">
                  <a:latin typeface="+mn-ea"/>
                </a:rPr>
                <a:t>인터넷의 발전과 </a:t>
              </a:r>
              <a:r>
                <a:rPr lang="ko-KR" altLang="en-US" dirty="0" err="1" smtClean="0">
                  <a:latin typeface="+mn-ea"/>
                </a:rPr>
                <a:t>스마트폰의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ko-KR" altLang="en-US" dirty="0">
                  <a:latin typeface="+mn-ea"/>
                </a:rPr>
                <a:t>보급과 함께 </a:t>
              </a:r>
              <a:r>
                <a:rPr lang="en-US" altLang="ko-KR" dirty="0" smtClean="0">
                  <a:latin typeface="+mn-ea"/>
                </a:rPr>
                <a:t>SNS</a:t>
              </a:r>
              <a:r>
                <a:rPr lang="ko-KR" altLang="en-US" dirty="0" smtClean="0">
                  <a:latin typeface="+mn-ea"/>
                </a:rPr>
                <a:t>서비스가 </a:t>
              </a:r>
              <a:r>
                <a:rPr lang="ko-KR" altLang="en-US" dirty="0">
                  <a:latin typeface="+mn-ea"/>
                </a:rPr>
                <a:t>활성화</a:t>
              </a:r>
            </a:p>
            <a:p>
              <a:r>
                <a:rPr lang="en-US" altLang="ko-KR" dirty="0" smtClean="0">
                  <a:latin typeface="+mn-ea"/>
                </a:rPr>
                <a:t>SNS </a:t>
              </a:r>
              <a:r>
                <a:rPr lang="ko-KR" altLang="en-US" dirty="0">
                  <a:latin typeface="+mn-ea"/>
                </a:rPr>
                <a:t>서비스 시스템은 전세계 사용자 대상의 서비스 </a:t>
              </a:r>
              <a:r>
                <a:rPr lang="ko-KR" altLang="en-US" dirty="0" smtClean="0">
                  <a:latin typeface="+mn-ea"/>
                </a:rPr>
                <a:t>발전</a:t>
              </a:r>
              <a:r>
                <a:rPr lang="en-US" altLang="ko-KR" dirty="0" smtClean="0">
                  <a:latin typeface="+mn-ea"/>
                </a:rPr>
                <a:t>.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ko-KR" altLang="en-US" dirty="0">
                  <a:latin typeface="+mn-ea"/>
                </a:rPr>
                <a:t>＊ </a:t>
              </a:r>
              <a:r>
                <a:rPr lang="ko-KR" altLang="en-US" dirty="0" smtClean="0">
                  <a:latin typeface="+mn-ea"/>
                </a:rPr>
                <a:t>기존기업에서 볼 수 없었던 대규모 데이터를 생산</a:t>
              </a:r>
            </a:p>
            <a:p>
              <a:r>
                <a:rPr lang="ko-KR" altLang="en-US" dirty="0" smtClean="0">
                  <a:latin typeface="+mn-ea"/>
                </a:rPr>
                <a:t>이러한 </a:t>
              </a:r>
              <a:r>
                <a:rPr lang="ko-KR" altLang="en-US" dirty="0">
                  <a:latin typeface="+mn-ea"/>
                </a:rPr>
                <a:t>데이터들은 </a:t>
              </a:r>
              <a:r>
                <a:rPr lang="ko-KR" altLang="en-US" dirty="0" smtClean="0">
                  <a:latin typeface="+mn-ea"/>
                </a:rPr>
                <a:t>기존에 </a:t>
              </a:r>
              <a:r>
                <a:rPr lang="ko-KR" altLang="en-US" dirty="0">
                  <a:latin typeface="+mn-ea"/>
                </a:rPr>
                <a:t>비해 매우 단순한 </a:t>
              </a:r>
              <a:r>
                <a:rPr lang="ko-KR" altLang="en-US" dirty="0" smtClean="0">
                  <a:latin typeface="+mn-ea"/>
                </a:rPr>
                <a:t>형태를 지님</a:t>
              </a:r>
              <a:r>
                <a:rPr lang="en-US" altLang="ko-KR" dirty="0" smtClean="0">
                  <a:latin typeface="+mn-ea"/>
                </a:rPr>
                <a:t>.</a:t>
              </a:r>
              <a:endParaRPr lang="en-US" altLang="ko-KR" dirty="0">
                <a:latin typeface="+mn-ea"/>
              </a:endParaRPr>
            </a:p>
            <a:p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ex)</a:t>
              </a:r>
              <a:r>
                <a:rPr lang="ko-KR" altLang="en-US" dirty="0" err="1" smtClean="0">
                  <a:latin typeface="+mn-ea"/>
                </a:rPr>
                <a:t>구글의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Big Table      ,</a:t>
              </a:r>
              <a:r>
                <a:rPr lang="ko-KR" altLang="en-US" dirty="0" smtClean="0">
                  <a:latin typeface="+mn-ea"/>
                </a:rPr>
                <a:t>아마존 </a:t>
              </a:r>
              <a:r>
                <a:rPr lang="en-US" altLang="ko-KR" dirty="0" smtClean="0">
                  <a:latin typeface="+mn-ea"/>
                </a:rPr>
                <a:t>Dynamo     </a:t>
              </a:r>
              <a:r>
                <a:rPr lang="ko-KR" altLang="en-US" dirty="0" smtClean="0">
                  <a:latin typeface="+mn-ea"/>
                </a:rPr>
                <a:t>라는 </a:t>
              </a:r>
              <a:r>
                <a:rPr lang="ko-KR" altLang="en-US" dirty="0">
                  <a:latin typeface="+mn-ea"/>
                </a:rPr>
                <a:t>논문발표 </a:t>
              </a:r>
              <a:r>
                <a:rPr lang="ko-KR" altLang="en-US" dirty="0" smtClean="0">
                  <a:latin typeface="+mn-ea"/>
                </a:rPr>
                <a:t>시발점</a:t>
              </a:r>
              <a:endParaRPr lang="ko" altLang="ko-KR" dirty="0">
                <a:latin typeface="+mn-ea"/>
              </a:endParaRPr>
            </a:p>
            <a:p>
              <a:endParaRPr lang="ko-KR" altLang="en-US" dirty="0">
                <a:latin typeface="+mn-ea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128" y="4285254"/>
              <a:ext cx="446743" cy="40409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027" y="4304395"/>
              <a:ext cx="365818" cy="365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비교</a:t>
            </a:r>
            <a:endParaRPr lang="ko-KR" dirty="0">
              <a:latin typeface="+mn-ea"/>
              <a:ea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31800" y="2100317"/>
            <a:ext cx="1984175" cy="702617"/>
            <a:chOff x="431800" y="2100317"/>
            <a:chExt cx="1984175" cy="702617"/>
          </a:xfrm>
        </p:grpSpPr>
        <p:sp>
          <p:nvSpPr>
            <p:cNvPr id="5" name="직사각형 4" descr="왼쪽 강조 블록">
              <a:extLst>
                <a:ext uri="{FF2B5EF4-FFF2-40B4-BE49-F238E27FC236}">
                  <a16:creationId xmlns="" xmlns:a16="http://schemas.microsoft.com/office/drawing/2014/main" id="{7F65E93D-09FF-42EE-B9DD-7506389666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1800" y="2100317"/>
              <a:ext cx="1984175" cy="11482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텍스트 개체 틀 3">
              <a:extLst>
                <a:ext uri="{FF2B5EF4-FFF2-40B4-BE49-F238E27FC236}">
                  <a16:creationId xmlns="" xmlns:a16="http://schemas.microsoft.com/office/drawing/2014/main" id="{6AB259A0-0017-492F-A0DC-4B70C7052AE0}"/>
                </a:ext>
              </a:extLst>
            </p:cNvPr>
            <p:cNvSpPr txBox="1">
              <a:spLocks/>
            </p:cNvSpPr>
            <p:nvPr/>
          </p:nvSpPr>
          <p:spPr>
            <a:xfrm>
              <a:off x="432000" y="2442934"/>
              <a:ext cx="1092000" cy="36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1pPr>
              <a:lvl2pPr marL="742950" indent="-28575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3pPr>
              <a:lvl4pPr marL="1600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4pPr>
              <a:lvl5pPr marL="20574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mtClean="0">
                  <a:latin typeface="+mn-ea"/>
                  <a:ea typeface="+mn-ea"/>
                </a:rPr>
                <a:t>SQL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내용 개체 틀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67" y="3212757"/>
            <a:ext cx="3818725" cy="2857426"/>
          </a:xfrm>
        </p:spPr>
        <p:txBody>
          <a:bodyPr rtlCol="0"/>
          <a:lstStyle/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관계형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데이터베이스 언어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-row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column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테이블구조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정형화된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스키마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일체형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구조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범용적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고성능 안정적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데이터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일관성 보장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이미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성숙한 기술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데이터량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증가함에 따라      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고속처리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불가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>
              <a:buClr>
                <a:schemeClr val="accent1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복잡한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형태 쿼리도 가능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(Join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 descr="오른쪽 강조선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75674" y="1770804"/>
            <a:ext cx="1984175" cy="1148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 txBox="1">
            <a:spLocks/>
          </p:cNvSpPr>
          <p:nvPr/>
        </p:nvSpPr>
        <p:spPr>
          <a:xfrm>
            <a:off x="1075787" y="2113946"/>
            <a:ext cx="1344714" cy="358775"/>
          </a:xfrm>
          <a:prstGeom prst="rect">
            <a:avLst/>
          </a:prstGeom>
        </p:spPr>
        <p:txBody>
          <a:bodyPr rtlCol="0"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NOSQL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 txBox="1">
            <a:spLocks/>
          </p:cNvSpPr>
          <p:nvPr/>
        </p:nvSpPr>
        <p:spPr>
          <a:xfrm>
            <a:off x="932186" y="2826947"/>
            <a:ext cx="5472113" cy="3855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비관계형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데이터베이스언어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                    </a:t>
            </a:r>
          </a:p>
          <a:p>
            <a:pPr algn="l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데이터 유실우려로 여러 서버에 분산 저장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algn="l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-ex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MongoDB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Key/Value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형태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JSON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구조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유연한 스키마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분산형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구조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보안에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취약 별도 보안체계마련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방화벽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reverse, proxy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algn="l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버그가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상대적으로 많이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있는상태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데이터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일관성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x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나열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아직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진행중인 기술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얼마 되지 않아 노하우 적음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algn="l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배열형식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데이터를 고속처리 가능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복잡한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형태 쿼리는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힘듬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(join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연산 대부분 불가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algn="l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674" y="6538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+mn-ea"/>
              </a:rPr>
              <a:t>비교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7511" y="1721377"/>
            <a:ext cx="7852262" cy="702617"/>
            <a:chOff x="431800" y="2100317"/>
            <a:chExt cx="7852262" cy="702617"/>
          </a:xfrm>
        </p:grpSpPr>
        <p:sp>
          <p:nvSpPr>
            <p:cNvPr id="6" name="직사각형 5" descr="왼쪽 강조 블록">
              <a:extLst>
                <a:ext uri="{FF2B5EF4-FFF2-40B4-BE49-F238E27FC236}">
                  <a16:creationId xmlns="" xmlns:a16="http://schemas.microsoft.com/office/drawing/2014/main" id="{7F65E93D-09FF-42EE-B9DD-7506389666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1800" y="2100317"/>
              <a:ext cx="1984175" cy="11482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 descr="오른쪽 강조선&#10;">
              <a:extLst>
                <a:ext uri="{FF2B5EF4-FFF2-40B4-BE49-F238E27FC236}">
                  <a16:creationId xmlns="" xmlns:a16="http://schemas.microsoft.com/office/drawing/2014/main" id="{A7CD04AE-9A8B-4DED-855D-F51B510D0B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299887" y="2100317"/>
              <a:ext cx="1984175" cy="1148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텍스트 개체 틀 3">
              <a:extLst>
                <a:ext uri="{FF2B5EF4-FFF2-40B4-BE49-F238E27FC236}">
                  <a16:creationId xmlns="" xmlns:a16="http://schemas.microsoft.com/office/drawing/2014/main" id="{6AB259A0-0017-492F-A0DC-4B70C7052AE0}"/>
                </a:ext>
              </a:extLst>
            </p:cNvPr>
            <p:cNvSpPr txBox="1">
              <a:spLocks/>
            </p:cNvSpPr>
            <p:nvPr/>
          </p:nvSpPr>
          <p:spPr>
            <a:xfrm>
              <a:off x="432000" y="2442934"/>
              <a:ext cx="1092000" cy="36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1pPr>
              <a:lvl2pPr marL="742950" indent="-28575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3pPr>
              <a:lvl4pPr marL="1600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4pPr>
              <a:lvl5pPr marL="20574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+mn-ea"/>
                  <a:ea typeface="+mn-ea"/>
                </a:rPr>
                <a:t>SQL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9" name="텍스트 개체 틀 5">
              <a:extLst>
                <a:ext uri="{FF2B5EF4-FFF2-40B4-BE49-F238E27FC236}">
                  <a16:creationId xmlns="" xmlns:a16="http://schemas.microsoft.com/office/drawing/2014/main" id="{B237D1CA-B91A-410E-A968-D017BBE99F99}"/>
                </a:ext>
              </a:extLst>
            </p:cNvPr>
            <p:cNvSpPr txBox="1">
              <a:spLocks/>
            </p:cNvSpPr>
            <p:nvPr/>
          </p:nvSpPr>
          <p:spPr>
            <a:xfrm>
              <a:off x="6300000" y="2443459"/>
              <a:ext cx="1344714" cy="358775"/>
            </a:xfrm>
            <a:prstGeom prst="rect">
              <a:avLst/>
            </a:prstGeom>
          </p:spPr>
          <p:txBody>
            <a:bodyPr rtlCol="0"/>
            <a:lstStyle>
              <a:lvl1pPr marL="342900" indent="-3429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mtClean="0">
                  <a:latin typeface="+mn-ea"/>
                  <a:ea typeface="+mn-ea"/>
                </a:rPr>
                <a:t>NOSQL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23" y="2471956"/>
            <a:ext cx="3743800" cy="35676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2" y="2471956"/>
            <a:ext cx="3712633" cy="34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NOSQL</a:t>
            </a:r>
            <a:r>
              <a:rPr lang="ko-KR" altLang="en-US" dirty="0" smtClean="0">
                <a:latin typeface="+mn-ea"/>
                <a:ea typeface="+mn-ea"/>
              </a:rPr>
              <a:t>의 단점을 보완하기 위한 방법 </a:t>
            </a:r>
            <a:endParaRPr lang="ko-KR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6251" y="2807773"/>
            <a:ext cx="3323303" cy="1519084"/>
            <a:chOff x="1194619" y="1769806"/>
            <a:chExt cx="3323303" cy="1519084"/>
          </a:xfrm>
          <a:solidFill>
            <a:srgbClr val="00CCFF"/>
          </a:solidFill>
        </p:grpSpPr>
        <p:sp>
          <p:nvSpPr>
            <p:cNvPr id="9" name="타원 8"/>
            <p:cNvSpPr/>
            <p:nvPr/>
          </p:nvSpPr>
          <p:spPr>
            <a:xfrm>
              <a:off x="1194619" y="1769806"/>
              <a:ext cx="1371600" cy="15190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SQL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146322" y="1769806"/>
              <a:ext cx="1371600" cy="15190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NOSQL</a:t>
              </a:r>
              <a:endParaRPr lang="ko-KR" altLang="en-US" dirty="0"/>
            </a:p>
          </p:txBody>
        </p:sp>
        <p:sp>
          <p:nvSpPr>
            <p:cNvPr id="11" name="덧셈 기호 10"/>
            <p:cNvSpPr/>
            <p:nvPr/>
          </p:nvSpPr>
          <p:spPr>
            <a:xfrm>
              <a:off x="2644877" y="2263877"/>
              <a:ext cx="422787" cy="530942"/>
            </a:xfrm>
            <a:prstGeom prst="mathPl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87373" y="1998928"/>
            <a:ext cx="4489045" cy="2892420"/>
            <a:chOff x="7270955" y="1273998"/>
            <a:chExt cx="4489045" cy="2892420"/>
          </a:xfrm>
          <a:solidFill>
            <a:srgbClr val="00CCFF"/>
          </a:solidFill>
        </p:grpSpPr>
        <p:sp>
          <p:nvSpPr>
            <p:cNvPr id="13" name="직사각형 12"/>
            <p:cNvSpPr/>
            <p:nvPr/>
          </p:nvSpPr>
          <p:spPr>
            <a:xfrm>
              <a:off x="9379974" y="1939412"/>
              <a:ext cx="2380026" cy="6489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1.collection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379974" y="2757948"/>
              <a:ext cx="2380026" cy="6489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2.collection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70955" y="2021772"/>
              <a:ext cx="1209368" cy="12671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  <p:sp>
          <p:nvSpPr>
            <p:cNvPr id="16" name="U자형 화살표 15"/>
            <p:cNvSpPr/>
            <p:nvPr/>
          </p:nvSpPr>
          <p:spPr>
            <a:xfrm rot="10800000">
              <a:off x="8288594" y="3511334"/>
              <a:ext cx="1519083" cy="655084"/>
            </a:xfrm>
            <a:prstGeom prst="utur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오른쪽으로 구부러진 화살표 16"/>
            <p:cNvSpPr/>
            <p:nvPr/>
          </p:nvSpPr>
          <p:spPr>
            <a:xfrm rot="4630093">
              <a:off x="8742346" y="700902"/>
              <a:ext cx="611575" cy="1757767"/>
            </a:xfrm>
            <a:prstGeom prst="curv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2084" y="5054800"/>
            <a:ext cx="9019986" cy="369332"/>
            <a:chOff x="262084" y="5054800"/>
            <a:chExt cx="9019986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262084" y="5054800"/>
              <a:ext cx="458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&lt;</a:t>
              </a:r>
              <a:r>
                <a:rPr lang="en-US" altLang="ko-KR" dirty="0" err="1" smtClean="0">
                  <a:latin typeface="+mn-ea"/>
                </a:rPr>
                <a:t>SQl</a:t>
              </a:r>
              <a:r>
                <a:rPr lang="en-US" altLang="ko-KR" dirty="0" smtClean="0">
                  <a:latin typeface="+mn-ea"/>
                </a:rPr>
                <a:t> </a:t>
              </a:r>
              <a:r>
                <a:rPr lang="ko-KR" altLang="en-US" dirty="0" smtClean="0">
                  <a:latin typeface="+mn-ea"/>
                </a:rPr>
                <a:t>과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NOSQL</a:t>
              </a:r>
              <a:r>
                <a:rPr lang="ko-KR" altLang="en-US" dirty="0" smtClean="0">
                  <a:latin typeface="+mn-ea"/>
                </a:rPr>
                <a:t>을 상호 </a:t>
              </a:r>
              <a:r>
                <a:rPr lang="ko-KR" altLang="en-US" dirty="0" err="1" smtClean="0">
                  <a:latin typeface="+mn-ea"/>
                </a:rPr>
                <a:t>보완식으로</a:t>
              </a:r>
              <a:r>
                <a:rPr lang="ko-KR" altLang="en-US" dirty="0" smtClean="0">
                  <a:latin typeface="+mn-ea"/>
                </a:rPr>
                <a:t> 개발</a:t>
              </a:r>
              <a:r>
                <a:rPr lang="en-US" altLang="ko-KR" dirty="0" smtClean="0">
                  <a:latin typeface="+mn-ea"/>
                </a:rPr>
                <a:t>&gt;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95933" y="5054800"/>
              <a:ext cx="438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&lt;</a:t>
              </a:r>
              <a:r>
                <a:rPr lang="en-US" altLang="ko-KR" dirty="0" smtClean="0">
                  <a:latin typeface="+mn-ea"/>
                </a:rPr>
                <a:t>application</a:t>
              </a:r>
              <a:r>
                <a:rPr lang="ko-KR" altLang="en-US" dirty="0" smtClean="0">
                  <a:latin typeface="+mn-ea"/>
                </a:rPr>
                <a:t>상에서 </a:t>
              </a:r>
              <a:r>
                <a:rPr lang="en-US" altLang="ko-KR" dirty="0" smtClean="0">
                  <a:latin typeface="+mn-ea"/>
                </a:rPr>
                <a:t>Join</a:t>
              </a:r>
              <a:r>
                <a:rPr lang="ko-KR" altLang="en-US" dirty="0" smtClean="0">
                  <a:latin typeface="+mn-ea"/>
                </a:rPr>
                <a:t>하는 형태 가능</a:t>
              </a:r>
              <a:r>
                <a:rPr lang="en-US" altLang="ko-KR" dirty="0" smtClean="0">
                  <a:latin typeface="+mn-ea"/>
                </a:rPr>
                <a:t>&gt;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4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사각형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7148435" cy="823784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어떠한 프로젝트에 적합할까</a:t>
            </a:r>
            <a:r>
              <a:rPr lang="en-US" altLang="ko-KR" dirty="0" smtClean="0">
                <a:latin typeface="+mn-ea"/>
                <a:ea typeface="+mn-ea"/>
              </a:rPr>
              <a:t>??</a:t>
            </a:r>
            <a:endParaRPr lang="ko-KR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5" y="2797613"/>
            <a:ext cx="2963930" cy="2025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904" y="1734932"/>
            <a:ext cx="407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BIG DATA</a:t>
            </a:r>
            <a:r>
              <a:rPr lang="ko-KR" altLang="en-US" dirty="0" smtClean="0">
                <a:latin typeface="+mn-ea"/>
              </a:rPr>
              <a:t>를 이용한 프로젝트</a:t>
            </a:r>
            <a:endParaRPr lang="ko-KR" altLang="en-US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47" y="1725846"/>
            <a:ext cx="3594426" cy="2549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30" y="4823520"/>
            <a:ext cx="1782390" cy="17823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1" y="4680884"/>
            <a:ext cx="2023512" cy="20676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29" y="253853"/>
            <a:ext cx="2038842" cy="10667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85" y="2026690"/>
            <a:ext cx="1136087" cy="11720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97" y="3976145"/>
            <a:ext cx="1304399" cy="5989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511" y="5321644"/>
            <a:ext cx="294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등등 엄청나게 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다양하게 사용이 가능하다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59" y="4575139"/>
            <a:ext cx="1259453" cy="12594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46" y="2756934"/>
            <a:ext cx="943639" cy="10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108</TotalTime>
  <Words>254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왜?? NOSQL가 필요하게 된 이유? </vt:lpstr>
      <vt:lpstr>비교</vt:lpstr>
      <vt:lpstr>PowerPoint 프레젠테이션</vt:lpstr>
      <vt:lpstr>PowerPoint 프레젠테이션</vt:lpstr>
      <vt:lpstr>NOSQL의 단점을 보완하기 위한 방법 </vt:lpstr>
      <vt:lpstr>어떠한 프로젝트에 적합할까??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신세계 통상  &lt;연도&gt; 영업 제안</dc:title>
  <dc:creator>USER</dc:creator>
  <cp:keywords/>
  <cp:lastModifiedBy>USER</cp:lastModifiedBy>
  <cp:revision>13</cp:revision>
  <dcterms:created xsi:type="dcterms:W3CDTF">2019-04-09T06:32:23Z</dcterms:created>
  <dcterms:modified xsi:type="dcterms:W3CDTF">2019-04-09T08:24:37Z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