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F65385-F2D7-9947-809A-172F6E4EDCC3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7432-5D10-BB41-BBB2-E62C395D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377601"/>
          </a:xfrm>
        </p:spPr>
        <p:txBody>
          <a:bodyPr/>
          <a:lstStyle/>
          <a:p>
            <a:r>
              <a:rPr lang="en-US" b="1"/>
              <a:t>Citi mobile  vs  icbc mobile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DB8E-6227-8848-B97B-FBD57E1BE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/>
              <a:t> </a:t>
            </a:r>
            <a:r>
              <a:rPr lang="en-US" i="1"/>
              <a:t>Presented by JJ (Junjie Du)</a:t>
            </a:r>
          </a:p>
          <a:p>
            <a:endParaRPr lang="en-US"/>
          </a:p>
          <a:p>
            <a:r>
              <a:rPr lang="en-US" i="1"/>
              <a:t> For Citi Group Business Analyst</a:t>
            </a:r>
          </a:p>
          <a:p>
            <a:r>
              <a:rPr lang="en-US" i="1"/>
              <a:t> position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C0FF-6C46-E64A-AE84-004EE3F3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8" y="694042"/>
            <a:ext cx="2971890" cy="297189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BF2A7DE-AF66-2C4C-BB15-74F838C7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22" y="694042"/>
            <a:ext cx="2971890" cy="29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B36D-72BB-BD47-949A-D2E8C590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E468-ADB9-6540-AF3F-E4224CEE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70EF0C-BA04-DA4E-8D30-F3F2CF95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286000"/>
            <a:ext cx="9720073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3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AA803-8172-4B48-AA87-C6E6A2A3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Login Page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0A7D51CD-33CC-4328-935B-13026C21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Functions by CITI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User ID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Password (Show/Hide)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Forgot User ID/Password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Find ATM machine nearby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Activate account/card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Support/customer service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E6C8B-7835-C147-B575-C6884B07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85" y="640080"/>
            <a:ext cx="25797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2A3F8-B754-BB41-AB34-E54C9BF8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Login Page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9908CDC-8918-4F00-AC6A-B360BED5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Functions by ICBC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Phone# login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Verification by message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Activate account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Forgot Password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Support/customer service</a:t>
            </a: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accent6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369C41-46B8-9547-8304-C581EB71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85" y="640080"/>
            <a:ext cx="25797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98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A38D-17B7-4240-B9DC-3572EEE3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Login Page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667A2-3AD8-744C-AFAB-18E3C71C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5" r="1" b="2031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8A5DC1-10C9-42B3-877E-6EE0F8CC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Similarity: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FFFF"/>
                </a:solidFill>
              </a:rPr>
              <a:t>Forgot password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FFFF"/>
                </a:solidFill>
              </a:rPr>
              <a:t>Support/customer service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Unique: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FFFF"/>
                </a:solidFill>
              </a:rPr>
              <a:t>User ID login VS Phone# login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FFFF"/>
                </a:solidFill>
              </a:rPr>
              <a:t>Password VS Verification message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FFFF"/>
                </a:solidFill>
              </a:rPr>
              <a:t>Activate card VS Open new account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6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061C-2BEE-A640-B3A3-95A222D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Facts &amp; causes</a:t>
            </a:r>
          </a:p>
        </p:txBody>
      </p:sp>
      <p:sp>
        <p:nvSpPr>
          <p:cNvPr id="31" name="Content Placeholder 23">
            <a:extLst>
              <a:ext uri="{FF2B5EF4-FFF2-40B4-BE49-F238E27FC236}">
                <a16:creationId xmlns:a16="http://schemas.microsoft.com/office/drawing/2014/main" id="{D6B4BF0D-E44D-4E65-AC55-69625AA6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286000"/>
            <a:ext cx="5060633" cy="3931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Consumption Habit: mobile (phone#) login is common in China due to mobile payment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Safety/Security VS Quick/Easy Login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Traditional credit card activation VS</a:t>
            </a:r>
          </a:p>
          <a:p>
            <a:pPr marL="0" indent="0">
              <a:buNone/>
            </a:pPr>
            <a:r>
              <a:rPr lang="en-US" dirty="0"/>
              <a:t>   Mobile e-account registration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Which better suits our customer and value</a:t>
            </a:r>
            <a:r>
              <a:rPr lang="zh-CN" altLang="en-US" i="1" u="sng" dirty="0"/>
              <a:t>？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8E3DE-8C83-4641-A3E8-6BE1FC51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C5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BEC4C-7648-9A44-81CE-BCA67542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Functions &amp; services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3D06F-D1AE-5143-B072-76B81E9D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9" r="2" b="33039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5C89E-477E-AB41-A09C-DE53C7BF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73" r="2" b="31960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9C02-B94A-4A4E-B3DA-EF6DDEAA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A70B6D-EC9B-F64A-8023-345EA619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04" y="321732"/>
            <a:ext cx="3743640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>
            <a:extLst>
              <a:ext uri="{FF2B5EF4-FFF2-40B4-BE49-F238E27FC236}">
                <a16:creationId xmlns:a16="http://schemas.microsoft.com/office/drawing/2014/main" id="{AE2C40EC-C993-4407-B972-D2188E1E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4738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A0182-2BEC-DE44-B65B-2168FBF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83083" cy="1499616"/>
          </a:xfrm>
        </p:spPr>
        <p:txBody>
          <a:bodyPr>
            <a:normAutofit/>
          </a:bodyPr>
          <a:lstStyle/>
          <a:p>
            <a:r>
              <a:rPr lang="en-US" sz="4800" dirty="0"/>
              <a:t>Citi mobile app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DA49FA38-C8C8-4E54-9C34-E12E2529A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D736-6978-A74D-BFAE-02C78486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52" y="2286000"/>
            <a:ext cx="569138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Citi Mobile put effort on credit management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Credit limit increase &amp; FICO 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Credit card rewards &amp; benefit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Account transfer between internal accounts</a:t>
            </a:r>
          </a:p>
          <a:p>
            <a:pPr marL="0" indent="0">
              <a:buNone/>
            </a:pPr>
            <a:r>
              <a:rPr lang="en-US" sz="2000" dirty="0"/>
              <a:t>Pay attention to user experience on credit card services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Monthly spent analysis on credit card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Recent transactions with credit card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Online dispute status on credit card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600" dirty="0"/>
              <a:t>Encourage you to apply new credit card service online (easy apply)</a:t>
            </a:r>
          </a:p>
          <a:p>
            <a:pPr marL="516636" lvl="1" indent="-342900">
              <a:buFont typeface="+mj-lt"/>
              <a:buAutoNum type="arabicPeriod"/>
            </a:pPr>
            <a:endParaRPr lang="en-US" sz="1600" dirty="0"/>
          </a:p>
          <a:p>
            <a:pPr marL="173736" lvl="1" indent="0">
              <a:buNone/>
            </a:pPr>
            <a:endParaRPr lang="en-US" sz="1600" dirty="0"/>
          </a:p>
          <a:p>
            <a:pPr marL="173736" lvl="1" indent="0">
              <a:buNone/>
            </a:pPr>
            <a:endParaRPr lang="en-US" sz="16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5424A-C241-0245-A416-FB06E3C3E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97"/>
          <a:stretch/>
        </p:blipFill>
        <p:spPr>
          <a:xfrm>
            <a:off x="8431698" y="3264090"/>
            <a:ext cx="3760302" cy="35939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1C95E-863C-D240-BF80-9231E1EB5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77" b="31612"/>
          <a:stretch/>
        </p:blipFill>
        <p:spPr>
          <a:xfrm>
            <a:off x="6108251" y="10"/>
            <a:ext cx="3816014" cy="3920034"/>
          </a:xfrm>
          <a:custGeom>
            <a:avLst/>
            <a:gdLst>
              <a:gd name="connsiteX0" fmla="*/ 0 w 3816014"/>
              <a:gd name="connsiteY0" fmla="*/ 0 h 3920044"/>
              <a:gd name="connsiteX1" fmla="*/ 3816014 w 3816014"/>
              <a:gd name="connsiteY1" fmla="*/ 0 h 3920044"/>
              <a:gd name="connsiteX2" fmla="*/ 3816014 w 3816014"/>
              <a:gd name="connsiteY2" fmla="*/ 3103224 h 3920044"/>
              <a:gd name="connsiteX3" fmla="*/ 2157388 w 3816014"/>
              <a:gd name="connsiteY3" fmla="*/ 3103224 h 3920044"/>
              <a:gd name="connsiteX4" fmla="*/ 2157388 w 3816014"/>
              <a:gd name="connsiteY4" fmla="*/ 3920044 h 3920044"/>
              <a:gd name="connsiteX5" fmla="*/ 0 w 3816014"/>
              <a:gd name="connsiteY5" fmla="*/ 3920044 h 392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014" h="3920044">
                <a:moveTo>
                  <a:pt x="0" y="0"/>
                </a:moveTo>
                <a:lnTo>
                  <a:pt x="3816014" y="0"/>
                </a:lnTo>
                <a:lnTo>
                  <a:pt x="3816014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3B1E7-CDFA-394D-936E-7F7A7C828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5" r="-2" b="23188"/>
          <a:stretch/>
        </p:blipFill>
        <p:spPr>
          <a:xfrm>
            <a:off x="10088880" y="10"/>
            <a:ext cx="2103120" cy="311466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125E10-8CD0-BA4B-9F85-EB22087520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73" r="3" b="36847"/>
          <a:stretch/>
        </p:blipFill>
        <p:spPr>
          <a:xfrm>
            <a:off x="6108252" y="4076701"/>
            <a:ext cx="21625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CE7C-8057-4947-A94F-4BF01533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73" y="585216"/>
            <a:ext cx="4866794" cy="1499616"/>
          </a:xfrm>
        </p:spPr>
        <p:txBody>
          <a:bodyPr>
            <a:normAutofit/>
          </a:bodyPr>
          <a:lstStyle/>
          <a:p>
            <a:r>
              <a:rPr lang="en-US"/>
              <a:t>ICBC mobile app</a:t>
            </a:r>
          </a:p>
        </p:txBody>
      </p:sp>
      <p:pic>
        <p:nvPicPr>
          <p:cNvPr id="9" name="Picture 8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4937445-9915-3F47-9002-F306C3ED3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6" r="2710" b="-4"/>
          <a:stretch/>
        </p:blipFill>
        <p:spPr>
          <a:xfrm>
            <a:off x="1" y="10"/>
            <a:ext cx="2934472" cy="33157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4BBDF-7390-E34E-9EDE-313A980B4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8866"/>
          <a:stretch/>
        </p:blipFill>
        <p:spPr>
          <a:xfrm>
            <a:off x="3095339" y="10"/>
            <a:ext cx="2999073" cy="3315748"/>
          </a:xfrm>
          <a:prstGeom prst="rect">
            <a:avLst/>
          </a:prstGeom>
        </p:spPr>
      </p:pic>
      <p:cxnSp>
        <p:nvCxnSpPr>
          <p:cNvPr id="65" name="Straight Connector 51">
            <a:extLst>
              <a:ext uri="{FF2B5EF4-FFF2-40B4-BE49-F238E27FC236}">
                <a16:creationId xmlns:a16="http://schemas.microsoft.com/office/drawing/2014/main" id="{920FB216-68C6-4BA4-BE3A-D150792A2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31711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B55A-0784-E346-BCDC-3E161364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673" y="2286000"/>
            <a:ext cx="486679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Focus on functionality:</a:t>
            </a:r>
          </a:p>
          <a:p>
            <a:pPr marL="516636" lvl="1" indent="-342900">
              <a:buAutoNum type="arabicPeriod"/>
            </a:pPr>
            <a:r>
              <a:rPr lang="en-US" sz="2000"/>
              <a:t>E-transactions linked with online account (phone bill payment, water bill, electric bill, etc)</a:t>
            </a:r>
          </a:p>
          <a:p>
            <a:pPr marL="516636" lvl="1" indent="-342900">
              <a:buAutoNum type="arabicPeriod"/>
            </a:pPr>
            <a:r>
              <a:rPr lang="en-US" sz="2000"/>
              <a:t>Deposit business instead of credit services</a:t>
            </a:r>
          </a:p>
          <a:p>
            <a:pPr marL="516636" lvl="1" indent="-342900">
              <a:buAutoNum type="arabicPeriod"/>
            </a:pPr>
            <a:r>
              <a:rPr lang="en-US" sz="2000"/>
              <a:t>More options on investment and finance</a:t>
            </a:r>
          </a:p>
          <a:p>
            <a:pPr marL="516636" lvl="1" indent="-342900">
              <a:buAutoNum type="arabicPeriod"/>
            </a:pPr>
            <a:r>
              <a:rPr lang="en-US" sz="2000"/>
              <a:t>Easy to use</a:t>
            </a:r>
          </a:p>
          <a:p>
            <a:pPr marL="173736" lvl="1" indent="0">
              <a:buNone/>
            </a:pPr>
            <a:endParaRPr lang="en-US" sz="200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9D354-260C-D645-AE53-A31C74F61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94" r="1" b="40545"/>
          <a:stretch/>
        </p:blipFill>
        <p:spPr>
          <a:xfrm>
            <a:off x="20" y="3476625"/>
            <a:ext cx="609439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tore sign hanging off the side of a building&#10;&#10;Description automatically generated">
            <a:extLst>
              <a:ext uri="{FF2B5EF4-FFF2-40B4-BE49-F238E27FC236}">
                <a16:creationId xmlns:a16="http://schemas.microsoft.com/office/drawing/2014/main" id="{CC2DF939-5A38-384B-941F-C9225F3A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12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10367-CFF7-AB41-8D02-D8E15C89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Account summary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29D2-38E3-A043-920B-03AE79D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90410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Citi Mobile focus on: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FFFFFF"/>
                </a:solidFill>
              </a:rPr>
              <a:t>Credit card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services, especially build up a client friendly user experience/environment</a:t>
            </a: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FFFFFF"/>
                </a:solidFill>
              </a:rPr>
              <a:t>Detailed transactions, account balance, credit card due date/payment balance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FFFFFF"/>
                </a:solidFill>
              </a:rPr>
              <a:t>Private banking services, investment portfolio, multinational services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Improvement needed in the future: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FFFFFF"/>
                </a:solidFill>
              </a:rPr>
              <a:t>Business diversification besides credit card business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rgbClr val="FFFFFF"/>
                </a:solidFill>
              </a:rPr>
              <a:t>Develop and implement investment and financing functional e-payment with mobile app</a:t>
            </a:r>
          </a:p>
          <a:p>
            <a:pPr marL="514350" indent="-514350">
              <a:buFont typeface="+mj-lt"/>
              <a:buAutoNum type="romanUcPeriod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0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Citi mobile  vs  icbc mobile</vt:lpstr>
      <vt:lpstr>Login Page</vt:lpstr>
      <vt:lpstr>Login Page</vt:lpstr>
      <vt:lpstr>Login Page comparison</vt:lpstr>
      <vt:lpstr>Facts &amp; causes</vt:lpstr>
      <vt:lpstr>Functions &amp; services</vt:lpstr>
      <vt:lpstr>Citi mobile app</vt:lpstr>
      <vt:lpstr>ICBC mobile app</vt:lpstr>
      <vt:lpstr>Account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mobile  vs  icbc mobile</dc:title>
  <dc:creator>Junjie Du</dc:creator>
  <cp:lastModifiedBy>Junjie Du</cp:lastModifiedBy>
  <cp:revision>3</cp:revision>
  <dcterms:created xsi:type="dcterms:W3CDTF">2019-09-16T14:24:42Z</dcterms:created>
  <dcterms:modified xsi:type="dcterms:W3CDTF">2019-09-16T14:50:41Z</dcterms:modified>
</cp:coreProperties>
</file>