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y="5143500" cx="9144000"/>
  <p:notesSz cx="6858000" cy="9144000"/>
  <p:embeddedFontLst>
    <p:embeddedFont>
      <p:font typeface="Poppins"/>
      <p:regular r:id="rId68"/>
      <p:bold r:id="rId69"/>
      <p:italic r:id="rId70"/>
      <p:boldItalic r:id="rId71"/>
    </p:embeddedFont>
    <p:embeddedFont>
      <p:font typeface="Poppins Light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6" roundtripDataSignature="AMtx7mgCvrJMcGfvbfyfxR7Z4VMGcr72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PoppinsLight-bold.fntdata"/><Relationship Id="rId72" Type="http://schemas.openxmlformats.org/officeDocument/2006/relationships/font" Target="fonts/PoppinsLight-regular.fntdata"/><Relationship Id="rId31" Type="http://schemas.openxmlformats.org/officeDocument/2006/relationships/slide" Target="slides/slide27.xml"/><Relationship Id="rId75" Type="http://schemas.openxmlformats.org/officeDocument/2006/relationships/font" Target="fonts/PoppinsLight-boldItalic.fntdata"/><Relationship Id="rId30" Type="http://schemas.openxmlformats.org/officeDocument/2006/relationships/slide" Target="slides/slide26.xml"/><Relationship Id="rId74" Type="http://schemas.openxmlformats.org/officeDocument/2006/relationships/font" Target="fonts/PoppinsLight-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76" Type="http://customschemas.google.com/relationships/presentationmetadata" Target="meta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Poppins-boldItalic.fntdata"/><Relationship Id="rId70" Type="http://schemas.openxmlformats.org/officeDocument/2006/relationships/font" Target="fonts/Poppins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Poppins-regular.fntdata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Poppins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Hi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65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6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5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6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65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6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6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65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B">
  <p:cSld name="BLANK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6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" name="Google Shape;24;p66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25" name="Google Shape;25;p6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66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32" name="Google Shape;32;p6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6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6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A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8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8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8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8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9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69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49" name="Google Shape;49;p6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69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69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5" name="Google Shape;55;p69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56" name="Google Shape;56;p6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70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61" name="Google Shape;61;p7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7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70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0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8" name="Google Shape;68;p70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i="0" sz="7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7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1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71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3" name="Google Shape;73;p71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71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71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71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7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9" name="Google Shape;79;p71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0" name="Google Shape;80;p7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71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64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64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aws.amazon.com/products/storage/" TargetMode="External"/><Relationship Id="rId4" Type="http://schemas.openxmlformats.org/officeDocument/2006/relationships/hyperlink" Target="https://www.investigacionyciencia.es/blogs/tecnologia/20/posts/procesamiento-de-seal-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2507656" y="2119333"/>
            <a:ext cx="4128688" cy="90483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Proyecto 2</a:t>
            </a:r>
            <a:endParaRPr/>
          </a:p>
        </p:txBody>
      </p:sp>
      <p:grpSp>
        <p:nvGrpSpPr>
          <p:cNvPr id="87" name="Google Shape;87;p1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88" name="Google Shape;88;p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6754691" y="-7865"/>
            <a:ext cx="2389309" cy="4311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Jordan Hernández Ledezma</a:t>
            </a:r>
            <a:endParaRPr b="1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736" y="72454"/>
            <a:ext cx="5892528" cy="24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5736" y="2668172"/>
            <a:ext cx="6123697" cy="173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>
            <p:ph idx="1" type="body"/>
          </p:nvPr>
        </p:nvSpPr>
        <p:spPr>
          <a:xfrm>
            <a:off x="2385525" y="1310550"/>
            <a:ext cx="563968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Memorias RAM</a:t>
            </a:r>
            <a:endParaRPr/>
          </a:p>
        </p:txBody>
      </p:sp>
      <p:sp>
        <p:nvSpPr>
          <p:cNvPr id="241" name="Google Shape;241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295" y="0"/>
            <a:ext cx="3301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idx="1" type="body"/>
          </p:nvPr>
        </p:nvSpPr>
        <p:spPr>
          <a:xfrm>
            <a:off x="2385525" y="1310550"/>
            <a:ext cx="563968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Memorias ROM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	Memoria PROM</a:t>
            </a:r>
            <a:endParaRPr/>
          </a:p>
        </p:txBody>
      </p:sp>
      <p:sp>
        <p:nvSpPr>
          <p:cNvPr id="253" name="Google Shape;253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1391" y="1338090"/>
            <a:ext cx="4601217" cy="2467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823" y="0"/>
            <a:ext cx="52283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>
            <p:ph idx="1" type="body"/>
          </p:nvPr>
        </p:nvSpPr>
        <p:spPr>
          <a:xfrm>
            <a:off x="2385525" y="1310550"/>
            <a:ext cx="563968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Memoria Flash</a:t>
            </a:r>
            <a:endParaRPr/>
          </a:p>
        </p:txBody>
      </p:sp>
      <p:sp>
        <p:nvSpPr>
          <p:cNvPr id="271" name="Google Shape;271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7" name="Google Shape;2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573" y="952274"/>
            <a:ext cx="3953427" cy="16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552168"/>
            <a:ext cx="4039164" cy="2019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572" y="2571750"/>
            <a:ext cx="3953427" cy="214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86289" y="2571750"/>
            <a:ext cx="4010585" cy="152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idx="1" type="body"/>
          </p:nvPr>
        </p:nvSpPr>
        <p:spPr>
          <a:xfrm>
            <a:off x="2385525" y="1310550"/>
            <a:ext cx="563968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Expansión de Memoria</a:t>
            </a:r>
            <a:endParaRPr/>
          </a:p>
        </p:txBody>
      </p:sp>
      <p:sp>
        <p:nvSpPr>
          <p:cNvPr id="286" name="Google Shape;286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2" name="Google Shape;2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414" y="0"/>
            <a:ext cx="63611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b="1" i="0" lang="en" sz="9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Hola!</a:t>
            </a:r>
            <a:endParaRPr b="1" i="0" sz="9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2"/>
          <p:cNvSpPr txBox="1"/>
          <p:nvPr>
            <p:ph idx="4294967295" type="subTitle"/>
          </p:nvPr>
        </p:nvSpPr>
        <p:spPr>
          <a:xfrm>
            <a:off x="2351800" y="2265876"/>
            <a:ext cx="4607988" cy="23105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Soy Jordan,</a:t>
            </a:r>
            <a:endParaRPr b="1" i="0" sz="1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Esta presentación es para hablar acerca de los distintos tipos de memorias y su relación con respecto al funcionamiento del proceso almacenamiento en una computadora, de igual manera, también brindaré una breve introducción al mecanismo digital de las señales</a:t>
            </a:r>
            <a:endParaRPr b="1" i="0" sz="16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804239" y="1506373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idx="1" type="body"/>
          </p:nvPr>
        </p:nvSpPr>
        <p:spPr>
          <a:xfrm>
            <a:off x="2385525" y="1310550"/>
            <a:ext cx="563968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Memorias Especiales</a:t>
            </a:r>
            <a:endParaRPr/>
          </a:p>
        </p:txBody>
      </p:sp>
      <p:sp>
        <p:nvSpPr>
          <p:cNvPr id="298" name="Google Shape;298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233" y="1676275"/>
            <a:ext cx="5439534" cy="1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1"/>
          <p:cNvSpPr txBox="1"/>
          <p:nvPr/>
        </p:nvSpPr>
        <p:spPr>
          <a:xfrm>
            <a:off x="546892" y="484640"/>
            <a:ext cx="5639680" cy="449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FIFO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22"/>
          <p:cNvSpPr txBox="1"/>
          <p:nvPr/>
        </p:nvSpPr>
        <p:spPr>
          <a:xfrm>
            <a:off x="546892" y="484640"/>
            <a:ext cx="5639680" cy="449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LIFO</a:t>
            </a:r>
            <a:endParaRPr/>
          </a:p>
        </p:txBody>
      </p:sp>
      <p:pic>
        <p:nvPicPr>
          <p:cNvPr id="312" name="Google Shape;3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1838" y="1561959"/>
            <a:ext cx="4820323" cy="2019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546892" y="484640"/>
            <a:ext cx="5639680" cy="449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CCD</a:t>
            </a:r>
            <a:endParaRPr/>
          </a:p>
        </p:txBody>
      </p:sp>
      <p:pic>
        <p:nvPicPr>
          <p:cNvPr id="319" name="Google Shape;3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969" y="0"/>
            <a:ext cx="42420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 txBox="1"/>
          <p:nvPr>
            <p:ph idx="1" type="body"/>
          </p:nvPr>
        </p:nvSpPr>
        <p:spPr>
          <a:xfrm>
            <a:off x="2385525" y="1310550"/>
            <a:ext cx="563968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Almacenamiento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	Mágnetico y Óptico</a:t>
            </a:r>
            <a:endParaRPr/>
          </a:p>
        </p:txBody>
      </p:sp>
      <p:sp>
        <p:nvSpPr>
          <p:cNvPr id="325" name="Google Shape;325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25"/>
          <p:cNvSpPr txBox="1"/>
          <p:nvPr/>
        </p:nvSpPr>
        <p:spPr>
          <a:xfrm>
            <a:off x="546892" y="484640"/>
            <a:ext cx="5639680" cy="449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Magnético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4339" y="1404774"/>
            <a:ext cx="3915321" cy="233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546892" y="484640"/>
            <a:ext cx="5639680" cy="449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Óptico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022" y="328299"/>
            <a:ext cx="5591955" cy="448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idx="1" type="body"/>
          </p:nvPr>
        </p:nvSpPr>
        <p:spPr>
          <a:xfrm>
            <a:off x="2385525" y="1310550"/>
            <a:ext cx="563968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Jerarquía de Memoria</a:t>
            </a:r>
            <a:endParaRPr/>
          </a:p>
        </p:txBody>
      </p:sp>
      <p:sp>
        <p:nvSpPr>
          <p:cNvPr id="345" name="Google Shape;345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1" name="Google Shape;3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6227" y="1307690"/>
            <a:ext cx="4131545" cy="2236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idx="1" type="body"/>
          </p:nvPr>
        </p:nvSpPr>
        <p:spPr>
          <a:xfrm>
            <a:off x="2385525" y="1310550"/>
            <a:ext cx="563968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Almacenamiento en la Nube</a:t>
            </a:r>
            <a:endParaRPr/>
          </a:p>
        </p:txBody>
      </p:sp>
      <p:sp>
        <p:nvSpPr>
          <p:cNvPr id="357" name="Google Shape;357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457200" y="1166125"/>
            <a:ext cx="6118412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Agenda de Contenidos</a:t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87751" y="1849252"/>
            <a:ext cx="3123047" cy="2395650"/>
            <a:chOff x="3778727" y="4460423"/>
            <a:chExt cx="720160" cy="552426"/>
          </a:xfrm>
        </p:grpSpPr>
        <p:sp>
          <p:nvSpPr>
            <p:cNvPr id="110" name="Google Shape;110;p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Despedida</a:t>
              </a:r>
              <a:endParaRPr b="1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Presentación</a:t>
              </a:r>
              <a:endParaRPr b="1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Explicación</a:t>
              </a:r>
              <a:endParaRPr b="1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Temas</a:t>
              </a:r>
              <a:endParaRPr b="1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Conclusiones</a:t>
              </a:r>
              <a:endParaRPr b="1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116" name="Google Shape;116;p3"/>
          <p:cNvCxnSpPr/>
          <p:nvPr/>
        </p:nvCxnSpPr>
        <p:spPr>
          <a:xfrm>
            <a:off x="3641587" y="2314046"/>
            <a:ext cx="914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7" name="Google Shape;117;p3"/>
          <p:cNvSpPr txBox="1"/>
          <p:nvPr/>
        </p:nvSpPr>
        <p:spPr>
          <a:xfrm>
            <a:off x="4609690" y="2165130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Explicación de la presentación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8" name="Google Shape;118;p3"/>
          <p:cNvCxnSpPr/>
          <p:nvPr/>
        </p:nvCxnSpPr>
        <p:spPr>
          <a:xfrm>
            <a:off x="3506844" y="2730909"/>
            <a:ext cx="1049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9" name="Google Shape;119;p3"/>
          <p:cNvSpPr txBox="1"/>
          <p:nvPr/>
        </p:nvSpPr>
        <p:spPr>
          <a:xfrm>
            <a:off x="4609690" y="2581985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Introducción a los capítulos 11 y 12</a:t>
            </a:r>
            <a:endParaRPr/>
          </a:p>
        </p:txBody>
      </p:sp>
      <p:cxnSp>
        <p:nvCxnSpPr>
          <p:cNvPr id="120" name="Google Shape;120;p3"/>
          <p:cNvCxnSpPr/>
          <p:nvPr/>
        </p:nvCxnSpPr>
        <p:spPr>
          <a:xfrm>
            <a:off x="3315366" y="3147773"/>
            <a:ext cx="1240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1" name="Google Shape;121;p3"/>
          <p:cNvSpPr txBox="1"/>
          <p:nvPr/>
        </p:nvSpPr>
        <p:spPr>
          <a:xfrm>
            <a:off x="4609689" y="2998840"/>
            <a:ext cx="4381785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Explicación de los temas respectivos mediante ilustraciones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22" name="Google Shape;122;p3"/>
          <p:cNvCxnSpPr/>
          <p:nvPr/>
        </p:nvCxnSpPr>
        <p:spPr>
          <a:xfrm>
            <a:off x="3152255" y="3564615"/>
            <a:ext cx="1404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3" name="Google Shape;123;p3"/>
          <p:cNvSpPr txBox="1"/>
          <p:nvPr/>
        </p:nvSpPr>
        <p:spPr>
          <a:xfrm>
            <a:off x="4609690" y="3415695"/>
            <a:ext cx="3365962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Conclusiones finales de ambos capítulos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2974950" y="3981479"/>
            <a:ext cx="1581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5" name="Google Shape;125;p3"/>
          <p:cNvSpPr txBox="1"/>
          <p:nvPr/>
        </p:nvSpPr>
        <p:spPr>
          <a:xfrm>
            <a:off x="4609690" y="3832550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Finalización de la presentación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3" name="Google Shape;3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5287" y="1189874"/>
            <a:ext cx="4313426" cy="276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idx="1" type="body"/>
          </p:nvPr>
        </p:nvSpPr>
        <p:spPr>
          <a:xfrm>
            <a:off x="2385525" y="1310550"/>
            <a:ext cx="617035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Nube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	Servicios de 	Almacenamiento</a:t>
            </a:r>
            <a:endParaRPr/>
          </a:p>
        </p:txBody>
      </p:sp>
      <p:sp>
        <p:nvSpPr>
          <p:cNvPr id="369" name="Google Shape;369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32"/>
          <p:cNvSpPr txBox="1"/>
          <p:nvPr>
            <p:ph idx="4294967295" type="body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AWS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Cloud</a:t>
            </a:r>
            <a:endParaRPr sz="3400"/>
          </a:p>
        </p:txBody>
      </p:sp>
      <p:grpSp>
        <p:nvGrpSpPr>
          <p:cNvPr id="376" name="Google Shape;376;p32"/>
          <p:cNvGrpSpPr/>
          <p:nvPr/>
        </p:nvGrpSpPr>
        <p:grpSpPr>
          <a:xfrm>
            <a:off x="2300899" y="1241129"/>
            <a:ext cx="4542205" cy="2661224"/>
            <a:chOff x="2300899" y="1241129"/>
            <a:chExt cx="4542205" cy="2661224"/>
          </a:xfrm>
        </p:grpSpPr>
        <p:sp>
          <p:nvSpPr>
            <p:cNvPr id="377" name="Google Shape;377;p32"/>
            <p:cNvSpPr/>
            <p:nvPr/>
          </p:nvSpPr>
          <p:spPr>
            <a:xfrm>
              <a:off x="2672349" y="1241129"/>
              <a:ext cx="3797910" cy="2542169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2300899" y="3832321"/>
              <a:ext cx="4542205" cy="700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2300899" y="3776295"/>
              <a:ext cx="4541505" cy="5602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4235243" y="3776295"/>
              <a:ext cx="665106" cy="3501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1" name="Google Shape;3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2520" y="1367204"/>
            <a:ext cx="3539285" cy="230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/>
          <p:nvPr>
            <p:ph idx="1" type="body"/>
          </p:nvPr>
        </p:nvSpPr>
        <p:spPr>
          <a:xfrm>
            <a:off x="2385525" y="1310550"/>
            <a:ext cx="563968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Amazon EFS</a:t>
            </a:r>
            <a:endParaRPr/>
          </a:p>
        </p:txBody>
      </p:sp>
      <p:sp>
        <p:nvSpPr>
          <p:cNvPr id="387" name="Google Shape;387;p3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" name="Google Shape;3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45" y="929729"/>
            <a:ext cx="8141110" cy="328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idx="1" type="body"/>
          </p:nvPr>
        </p:nvSpPr>
        <p:spPr>
          <a:xfrm>
            <a:off x="2385525" y="1310550"/>
            <a:ext cx="563968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Amazon FSx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	for Windows File Server</a:t>
            </a:r>
            <a:endParaRPr/>
          </a:p>
        </p:txBody>
      </p:sp>
      <p:sp>
        <p:nvSpPr>
          <p:cNvPr id="399" name="Google Shape;399;p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5" name="Google Shape;4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103" y="999533"/>
            <a:ext cx="7983794" cy="3144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idx="1" type="body"/>
          </p:nvPr>
        </p:nvSpPr>
        <p:spPr>
          <a:xfrm>
            <a:off x="2385525" y="1310550"/>
            <a:ext cx="563968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Amazon S3</a:t>
            </a:r>
            <a:endParaRPr/>
          </a:p>
        </p:txBody>
      </p:sp>
      <p:sp>
        <p:nvSpPr>
          <p:cNvPr id="411" name="Google Shape;411;p3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7" name="Google Shape;4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187" y="1064477"/>
            <a:ext cx="7993626" cy="301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/>
          <p:nvPr>
            <p:ph idx="1" type="body"/>
          </p:nvPr>
        </p:nvSpPr>
        <p:spPr>
          <a:xfrm>
            <a:off x="2385525" y="1310550"/>
            <a:ext cx="563968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Amazon EBS</a:t>
            </a:r>
            <a:endParaRPr/>
          </a:p>
        </p:txBody>
      </p:sp>
      <p:sp>
        <p:nvSpPr>
          <p:cNvPr id="423" name="Google Shape;423;p3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idx="4294967295" type="title"/>
          </p:nvPr>
        </p:nvSpPr>
        <p:spPr>
          <a:xfrm>
            <a:off x="390898" y="410700"/>
            <a:ext cx="6489916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Memorias y Almacenamiento</a:t>
            </a:r>
            <a:endParaRPr sz="3200"/>
          </a:p>
        </p:txBody>
      </p:sp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4852739" y="2465915"/>
            <a:ext cx="4291261" cy="1011043"/>
          </a:xfrm>
          <a:custGeom>
            <a:rect b="b" l="l" r="r" t="t"/>
            <a:pathLst>
              <a:path extrusionOk="0" h="1348059" w="7402550">
                <a:moveTo>
                  <a:pt x="7402551" y="36668"/>
                </a:moveTo>
                <a:lnTo>
                  <a:pt x="6752007" y="18335"/>
                </a:lnTo>
                <a:cubicBezTo>
                  <a:pt x="6377922" y="18335"/>
                  <a:pt x="6096001" y="301773"/>
                  <a:pt x="6096001" y="674029"/>
                </a:cubicBezTo>
                <a:lnTo>
                  <a:pt x="6096001" y="674029"/>
                </a:lnTo>
                <a:cubicBezTo>
                  <a:pt x="6096001" y="1046281"/>
                  <a:pt x="5792753" y="1348059"/>
                  <a:pt x="5418668" y="1348059"/>
                </a:cubicBezTo>
                <a:lnTo>
                  <a:pt x="5418668" y="1348059"/>
                </a:lnTo>
                <a:cubicBezTo>
                  <a:pt x="5044582" y="1348059"/>
                  <a:pt x="4741334" y="1046281"/>
                  <a:pt x="4741334" y="674029"/>
                </a:cubicBezTo>
                <a:lnTo>
                  <a:pt x="4741334" y="674029"/>
                </a:lnTo>
                <a:cubicBezTo>
                  <a:pt x="4741334" y="301773"/>
                  <a:pt x="4438087" y="0"/>
                  <a:pt x="4064001" y="0"/>
                </a:cubicBezTo>
                <a:lnTo>
                  <a:pt x="4064001" y="0"/>
                </a:lnTo>
                <a:cubicBezTo>
                  <a:pt x="3689915" y="0"/>
                  <a:pt x="3386668" y="301773"/>
                  <a:pt x="3386668" y="674029"/>
                </a:cubicBezTo>
                <a:lnTo>
                  <a:pt x="3386668" y="674029"/>
                </a:lnTo>
                <a:cubicBezTo>
                  <a:pt x="3386668" y="1046281"/>
                  <a:pt x="3083410" y="1348059"/>
                  <a:pt x="2709334" y="1348059"/>
                </a:cubicBezTo>
                <a:lnTo>
                  <a:pt x="2531434" y="1338892"/>
                </a:lnTo>
                <a:cubicBezTo>
                  <a:pt x="2437981" y="1296532"/>
                  <a:pt x="2380102" y="1316242"/>
                  <a:pt x="2196052" y="1066401"/>
                </a:cubicBezTo>
                <a:cubicBezTo>
                  <a:pt x="2083163" y="954063"/>
                  <a:pt x="2079112" y="806648"/>
                  <a:pt x="2055723" y="729030"/>
                </a:cubicBezTo>
                <a:cubicBezTo>
                  <a:pt x="2051769" y="652639"/>
                  <a:pt x="1976656" y="466244"/>
                  <a:pt x="1972702" y="399020"/>
                </a:cubicBezTo>
                <a:cubicBezTo>
                  <a:pt x="1830382" y="35930"/>
                  <a:pt x="1728744" y="0"/>
                  <a:pt x="1354667" y="0"/>
                </a:cubicBezTo>
                <a:lnTo>
                  <a:pt x="1354667" y="0"/>
                </a:lnTo>
                <a:cubicBezTo>
                  <a:pt x="980591" y="0"/>
                  <a:pt x="677334" y="301773"/>
                  <a:pt x="677334" y="674029"/>
                </a:cubicBezTo>
                <a:lnTo>
                  <a:pt x="677334" y="674029"/>
                </a:lnTo>
                <a:cubicBezTo>
                  <a:pt x="677334" y="1046281"/>
                  <a:pt x="374077" y="1348059"/>
                  <a:pt x="1" y="1348059"/>
                </a:cubicBez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4"/>
          <p:cNvGrpSpPr/>
          <p:nvPr/>
        </p:nvGrpSpPr>
        <p:grpSpPr>
          <a:xfrm>
            <a:off x="797387" y="1763899"/>
            <a:ext cx="473400" cy="473400"/>
            <a:chOff x="1786339" y="1703401"/>
            <a:chExt cx="473400" cy="473400"/>
          </a:xfrm>
        </p:grpSpPr>
        <p:sp>
          <p:nvSpPr>
            <p:cNvPr id="134" name="Google Shape;134;p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36" name="Google Shape;136;p4"/>
          <p:cNvGrpSpPr/>
          <p:nvPr/>
        </p:nvGrpSpPr>
        <p:grpSpPr>
          <a:xfrm>
            <a:off x="2370625" y="1795336"/>
            <a:ext cx="473400" cy="473400"/>
            <a:chOff x="3814414" y="1703401"/>
            <a:chExt cx="473400" cy="473400"/>
          </a:xfrm>
        </p:grpSpPr>
        <p:sp>
          <p:nvSpPr>
            <p:cNvPr id="137" name="Google Shape;137;p4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39" name="Google Shape;139;p4"/>
          <p:cNvGrpSpPr/>
          <p:nvPr/>
        </p:nvGrpSpPr>
        <p:grpSpPr>
          <a:xfrm>
            <a:off x="3912219" y="1801440"/>
            <a:ext cx="473400" cy="473400"/>
            <a:chOff x="5842489" y="1703401"/>
            <a:chExt cx="473400" cy="473400"/>
          </a:xfrm>
        </p:grpSpPr>
        <p:sp>
          <p:nvSpPr>
            <p:cNvPr id="140" name="Google Shape;140;p4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42" name="Google Shape;142;p4"/>
          <p:cNvGrpSpPr/>
          <p:nvPr/>
        </p:nvGrpSpPr>
        <p:grpSpPr>
          <a:xfrm>
            <a:off x="4681577" y="3729376"/>
            <a:ext cx="473400" cy="473400"/>
            <a:chOff x="6880814" y="3576300"/>
            <a:chExt cx="473400" cy="473400"/>
          </a:xfrm>
        </p:grpSpPr>
        <p:sp>
          <p:nvSpPr>
            <p:cNvPr id="143" name="Google Shape;143;p4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45" name="Google Shape;145;p4"/>
          <p:cNvGrpSpPr/>
          <p:nvPr/>
        </p:nvGrpSpPr>
        <p:grpSpPr>
          <a:xfrm>
            <a:off x="3109104" y="3729376"/>
            <a:ext cx="473400" cy="473400"/>
            <a:chOff x="4852739" y="3576300"/>
            <a:chExt cx="473400" cy="473400"/>
          </a:xfrm>
        </p:grpSpPr>
        <p:sp>
          <p:nvSpPr>
            <p:cNvPr id="146" name="Google Shape;146;p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48" name="Google Shape;148;p4"/>
          <p:cNvGrpSpPr/>
          <p:nvPr/>
        </p:nvGrpSpPr>
        <p:grpSpPr>
          <a:xfrm>
            <a:off x="1553075" y="3709599"/>
            <a:ext cx="473400" cy="473400"/>
            <a:chOff x="2824664" y="3576300"/>
            <a:chExt cx="473400" cy="473400"/>
          </a:xfrm>
        </p:grpSpPr>
        <p:sp>
          <p:nvSpPr>
            <p:cNvPr id="149" name="Google Shape;149;p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51" name="Google Shape;151;p4"/>
          <p:cNvSpPr txBox="1"/>
          <p:nvPr/>
        </p:nvSpPr>
        <p:spPr>
          <a:xfrm>
            <a:off x="390898" y="121659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Fundamentos de las memorias semiconductoras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1933416" y="124803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Memorias de solo lectura (ROM), principales características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3505740" y="125413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Memoria flash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1146586" y="419689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Memorias de acceso aleatorio (RAM), principales características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2702620" y="42166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ROM programable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4275098" y="42166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Expansión de memoria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0" y="2465915"/>
            <a:ext cx="4907739" cy="1011044"/>
          </a:xfrm>
          <a:custGeom>
            <a:rect b="b" l="l" r="r" t="t"/>
            <a:pathLst>
              <a:path extrusionOk="0" h="1348059" w="8534376">
                <a:moveTo>
                  <a:pt x="8534376" y="1348059"/>
                </a:moveTo>
                <a:lnTo>
                  <a:pt x="8534376" y="1348059"/>
                </a:lnTo>
                <a:cubicBezTo>
                  <a:pt x="8160290" y="1348059"/>
                  <a:pt x="7857042" y="1046281"/>
                  <a:pt x="7857042" y="674029"/>
                </a:cubicBezTo>
                <a:lnTo>
                  <a:pt x="7857042" y="674029"/>
                </a:lnTo>
                <a:cubicBezTo>
                  <a:pt x="7857042" y="301773"/>
                  <a:pt x="7553795" y="0"/>
                  <a:pt x="7179709" y="0"/>
                </a:cubicBezTo>
                <a:lnTo>
                  <a:pt x="7179709" y="0"/>
                </a:lnTo>
                <a:cubicBezTo>
                  <a:pt x="6805624" y="0"/>
                  <a:pt x="6502376" y="301773"/>
                  <a:pt x="6502376" y="674029"/>
                </a:cubicBezTo>
                <a:lnTo>
                  <a:pt x="6502376" y="674029"/>
                </a:lnTo>
                <a:cubicBezTo>
                  <a:pt x="6502376" y="1046281"/>
                  <a:pt x="6199128" y="1348059"/>
                  <a:pt x="5825043" y="1348059"/>
                </a:cubicBezTo>
                <a:lnTo>
                  <a:pt x="5825043" y="1348059"/>
                </a:lnTo>
                <a:cubicBezTo>
                  <a:pt x="5450957" y="1348059"/>
                  <a:pt x="5147709" y="1046281"/>
                  <a:pt x="5147709" y="674029"/>
                </a:cubicBezTo>
                <a:lnTo>
                  <a:pt x="5147709" y="674029"/>
                </a:lnTo>
                <a:cubicBezTo>
                  <a:pt x="5147709" y="301773"/>
                  <a:pt x="4844462" y="0"/>
                  <a:pt x="4470376" y="0"/>
                </a:cubicBezTo>
                <a:lnTo>
                  <a:pt x="4470376" y="0"/>
                </a:lnTo>
                <a:cubicBezTo>
                  <a:pt x="4096290" y="0"/>
                  <a:pt x="3793043" y="301773"/>
                  <a:pt x="3793043" y="674029"/>
                </a:cubicBezTo>
                <a:lnTo>
                  <a:pt x="3793043" y="674029"/>
                </a:lnTo>
                <a:cubicBezTo>
                  <a:pt x="3793043" y="1046281"/>
                  <a:pt x="3489785" y="1348059"/>
                  <a:pt x="3115709" y="1348059"/>
                </a:cubicBezTo>
                <a:lnTo>
                  <a:pt x="3115709" y="1348059"/>
                </a:lnTo>
                <a:cubicBezTo>
                  <a:pt x="2741633" y="1348059"/>
                  <a:pt x="2438376" y="1046281"/>
                  <a:pt x="2438376" y="674029"/>
                </a:cubicBezTo>
                <a:lnTo>
                  <a:pt x="2438376" y="674029"/>
                </a:lnTo>
                <a:cubicBezTo>
                  <a:pt x="2438376" y="301773"/>
                  <a:pt x="2135119" y="0"/>
                  <a:pt x="1761042" y="0"/>
                </a:cubicBezTo>
                <a:lnTo>
                  <a:pt x="1761042" y="0"/>
                </a:lnTo>
                <a:cubicBezTo>
                  <a:pt x="1386966" y="0"/>
                  <a:pt x="1083709" y="301773"/>
                  <a:pt x="1083709" y="674029"/>
                </a:cubicBezTo>
                <a:lnTo>
                  <a:pt x="1083709" y="674029"/>
                </a:lnTo>
                <a:cubicBezTo>
                  <a:pt x="1083709" y="1046281"/>
                  <a:pt x="780452" y="1348059"/>
                  <a:pt x="406376" y="1348059"/>
                </a:cubicBezTo>
                <a:lnTo>
                  <a:pt x="0" y="1347856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19213" y="2459733"/>
            <a:ext cx="5996397" cy="1035630"/>
          </a:xfrm>
          <a:custGeom>
            <a:rect b="b" l="l" r="r" t="t"/>
            <a:pathLst>
              <a:path extrusionOk="0" h="1380841" w="11276939">
                <a:moveTo>
                  <a:pt x="11276939" y="550015"/>
                </a:moveTo>
                <a:cubicBezTo>
                  <a:pt x="11242516" y="499949"/>
                  <a:pt x="11229379" y="310733"/>
                  <a:pt x="11173842" y="231287"/>
                </a:cubicBezTo>
                <a:cubicBezTo>
                  <a:pt x="11118305" y="151841"/>
                  <a:pt x="11064390" y="108476"/>
                  <a:pt x="10943714" y="73336"/>
                </a:cubicBezTo>
                <a:cubicBezTo>
                  <a:pt x="10758446" y="-11869"/>
                  <a:pt x="10498020" y="-7862"/>
                  <a:pt x="10346342" y="38780"/>
                </a:cubicBezTo>
                <a:cubicBezTo>
                  <a:pt x="10194664" y="85422"/>
                  <a:pt x="10090071" y="120504"/>
                  <a:pt x="10007786" y="252352"/>
                </a:cubicBezTo>
                <a:lnTo>
                  <a:pt x="9826773" y="719865"/>
                </a:lnTo>
                <a:cubicBezTo>
                  <a:pt x="9658690" y="1385459"/>
                  <a:pt x="9665705" y="1063885"/>
                  <a:pt x="9485610" y="1302226"/>
                </a:cubicBezTo>
                <a:cubicBezTo>
                  <a:pt x="9364934" y="1305281"/>
                  <a:pt x="9102033" y="1381675"/>
                  <a:pt x="9123581" y="1338895"/>
                </a:cubicBezTo>
                <a:cubicBezTo>
                  <a:pt x="8749495" y="1338895"/>
                  <a:pt x="8730695" y="1247951"/>
                  <a:pt x="8549682" y="949035"/>
                </a:cubicBezTo>
                <a:lnTo>
                  <a:pt x="8407458" y="637359"/>
                </a:lnTo>
                <a:cubicBezTo>
                  <a:pt x="8407458" y="72598"/>
                  <a:pt x="7936128" y="64170"/>
                  <a:pt x="8118014" y="119168"/>
                </a:cubicBezTo>
                <a:lnTo>
                  <a:pt x="7807701" y="9168"/>
                </a:lnTo>
                <a:cubicBezTo>
                  <a:pt x="7433616" y="9168"/>
                  <a:pt x="6975214" y="182604"/>
                  <a:pt x="6975214" y="554860"/>
                </a:cubicBezTo>
                <a:cubicBezTo>
                  <a:pt x="7022623" y="646529"/>
                  <a:pt x="6940737" y="765698"/>
                  <a:pt x="6923497" y="949037"/>
                </a:cubicBezTo>
                <a:cubicBezTo>
                  <a:pt x="6755413" y="1257121"/>
                  <a:pt x="6478021" y="1348059"/>
                  <a:pt x="6103936" y="1348059"/>
                </a:cubicBezTo>
                <a:lnTo>
                  <a:pt x="6207374" y="1348060"/>
                </a:lnTo>
                <a:cubicBezTo>
                  <a:pt x="5833288" y="1348060"/>
                  <a:pt x="5517108" y="1092116"/>
                  <a:pt x="5517108" y="719864"/>
                </a:cubicBezTo>
                <a:lnTo>
                  <a:pt x="5478319" y="564027"/>
                </a:lnTo>
                <a:cubicBezTo>
                  <a:pt x="5478319" y="191771"/>
                  <a:pt x="5123355" y="0"/>
                  <a:pt x="4749269" y="0"/>
                </a:cubicBezTo>
                <a:lnTo>
                  <a:pt x="4749269" y="0"/>
                </a:lnTo>
                <a:cubicBezTo>
                  <a:pt x="4375183" y="0"/>
                  <a:pt x="4071936" y="301773"/>
                  <a:pt x="4071936" y="674029"/>
                </a:cubicBezTo>
                <a:lnTo>
                  <a:pt x="4071936" y="674029"/>
                </a:lnTo>
                <a:cubicBezTo>
                  <a:pt x="4071936" y="1046281"/>
                  <a:pt x="3768678" y="1348059"/>
                  <a:pt x="3394602" y="1348059"/>
                </a:cubicBezTo>
                <a:lnTo>
                  <a:pt x="3394602" y="1348059"/>
                </a:lnTo>
                <a:cubicBezTo>
                  <a:pt x="3020526" y="1348059"/>
                  <a:pt x="2626762" y="1156284"/>
                  <a:pt x="2626762" y="784032"/>
                </a:cubicBezTo>
                <a:lnTo>
                  <a:pt x="2562114" y="609862"/>
                </a:lnTo>
                <a:cubicBezTo>
                  <a:pt x="2562114" y="237606"/>
                  <a:pt x="2245926" y="18335"/>
                  <a:pt x="1871849" y="18335"/>
                </a:cubicBezTo>
                <a:lnTo>
                  <a:pt x="1871849" y="27500"/>
                </a:lnTo>
                <a:cubicBezTo>
                  <a:pt x="1497773" y="27500"/>
                  <a:pt x="1155729" y="155104"/>
                  <a:pt x="1155729" y="527360"/>
                </a:cubicBezTo>
                <a:lnTo>
                  <a:pt x="1129869" y="674029"/>
                </a:lnTo>
                <a:cubicBezTo>
                  <a:pt x="1129869" y="1046281"/>
                  <a:pt x="981768" y="1430561"/>
                  <a:pt x="0" y="1375560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6020401" y="2439591"/>
            <a:ext cx="3098670" cy="1035276"/>
          </a:xfrm>
          <a:custGeom>
            <a:rect b="b" l="l" r="r" t="t"/>
            <a:pathLst>
              <a:path extrusionOk="0" h="1380370" w="5827419">
                <a:moveTo>
                  <a:pt x="5827419" y="32347"/>
                </a:moveTo>
                <a:cubicBezTo>
                  <a:pt x="5530037" y="17601"/>
                  <a:pt x="5485384" y="0"/>
                  <a:pt x="5111298" y="0"/>
                </a:cubicBezTo>
                <a:lnTo>
                  <a:pt x="5150086" y="36668"/>
                </a:lnTo>
                <a:cubicBezTo>
                  <a:pt x="4776000" y="36668"/>
                  <a:pt x="4433965" y="301773"/>
                  <a:pt x="4433965" y="674029"/>
                </a:cubicBezTo>
                <a:lnTo>
                  <a:pt x="4433965" y="674029"/>
                </a:lnTo>
                <a:cubicBezTo>
                  <a:pt x="4433965" y="1046281"/>
                  <a:pt x="4130707" y="1348059"/>
                  <a:pt x="3756631" y="1348059"/>
                </a:cubicBezTo>
                <a:lnTo>
                  <a:pt x="3756631" y="1348059"/>
                </a:lnTo>
                <a:cubicBezTo>
                  <a:pt x="3382555" y="1348059"/>
                  <a:pt x="2988791" y="1156284"/>
                  <a:pt x="2988791" y="784032"/>
                </a:cubicBezTo>
                <a:lnTo>
                  <a:pt x="2924143" y="609862"/>
                </a:lnTo>
                <a:cubicBezTo>
                  <a:pt x="2924143" y="237606"/>
                  <a:pt x="2607955" y="18335"/>
                  <a:pt x="2233878" y="18335"/>
                </a:cubicBezTo>
                <a:lnTo>
                  <a:pt x="2233878" y="27500"/>
                </a:lnTo>
                <a:cubicBezTo>
                  <a:pt x="2202754" y="36911"/>
                  <a:pt x="2054555" y="45530"/>
                  <a:pt x="1969558" y="74803"/>
                </a:cubicBezTo>
                <a:cubicBezTo>
                  <a:pt x="1884561" y="104076"/>
                  <a:pt x="1812125" y="127714"/>
                  <a:pt x="1723896" y="203140"/>
                </a:cubicBezTo>
                <a:cubicBezTo>
                  <a:pt x="1635667" y="278566"/>
                  <a:pt x="1554269" y="442767"/>
                  <a:pt x="1517758" y="527360"/>
                </a:cubicBezTo>
                <a:lnTo>
                  <a:pt x="1491898" y="674029"/>
                </a:lnTo>
                <a:cubicBezTo>
                  <a:pt x="1431437" y="771247"/>
                  <a:pt x="1387847" y="1066924"/>
                  <a:pt x="1258428" y="1184003"/>
                </a:cubicBezTo>
                <a:cubicBezTo>
                  <a:pt x="1129009" y="1301083"/>
                  <a:pt x="851146" y="1356645"/>
                  <a:pt x="715386" y="1376506"/>
                </a:cubicBezTo>
                <a:cubicBezTo>
                  <a:pt x="579626" y="1396367"/>
                  <a:pt x="499892" y="1335255"/>
                  <a:pt x="418005" y="1294004"/>
                </a:cubicBezTo>
                <a:cubicBezTo>
                  <a:pt x="336118" y="1252753"/>
                  <a:pt x="298038" y="1243744"/>
                  <a:pt x="224061" y="1129000"/>
                </a:cubicBezTo>
                <a:cubicBezTo>
                  <a:pt x="104830" y="1002033"/>
                  <a:pt x="50273" y="677504"/>
                  <a:pt x="0" y="614706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4"/>
          <p:cNvGrpSpPr/>
          <p:nvPr/>
        </p:nvGrpSpPr>
        <p:grpSpPr>
          <a:xfrm>
            <a:off x="5450786" y="1803566"/>
            <a:ext cx="473400" cy="473400"/>
            <a:chOff x="1786339" y="1703401"/>
            <a:chExt cx="473400" cy="473400"/>
          </a:xfrm>
        </p:grpSpPr>
        <p:sp>
          <p:nvSpPr>
            <p:cNvPr id="161" name="Google Shape;161;p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7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63" name="Google Shape;163;p4"/>
          <p:cNvSpPr txBox="1"/>
          <p:nvPr/>
        </p:nvSpPr>
        <p:spPr>
          <a:xfrm>
            <a:off x="5044297" y="125626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Tipos especiales de memorias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4" name="Google Shape;164;p4"/>
          <p:cNvGrpSpPr/>
          <p:nvPr/>
        </p:nvGrpSpPr>
        <p:grpSpPr>
          <a:xfrm>
            <a:off x="6186969" y="3729376"/>
            <a:ext cx="473400" cy="473400"/>
            <a:chOff x="2824664" y="3576300"/>
            <a:chExt cx="473400" cy="473400"/>
          </a:xfrm>
        </p:grpSpPr>
        <p:sp>
          <p:nvSpPr>
            <p:cNvPr id="165" name="Google Shape;165;p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67" name="Google Shape;167;p4"/>
          <p:cNvSpPr txBox="1"/>
          <p:nvPr/>
        </p:nvSpPr>
        <p:spPr>
          <a:xfrm>
            <a:off x="5780480" y="42166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Almacenamiento magnético y óptico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8" name="Google Shape;168;p4"/>
          <p:cNvGrpSpPr/>
          <p:nvPr/>
        </p:nvGrpSpPr>
        <p:grpSpPr>
          <a:xfrm>
            <a:off x="6989353" y="1795336"/>
            <a:ext cx="473400" cy="473400"/>
            <a:chOff x="3814414" y="1703401"/>
            <a:chExt cx="473400" cy="473400"/>
          </a:xfrm>
        </p:grpSpPr>
        <p:sp>
          <p:nvSpPr>
            <p:cNvPr id="169" name="Google Shape;169;p4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9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71" name="Google Shape;171;p4"/>
          <p:cNvSpPr txBox="1"/>
          <p:nvPr/>
        </p:nvSpPr>
        <p:spPr>
          <a:xfrm>
            <a:off x="6552144" y="124803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Jerarquía de memoria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2" name="Google Shape;172;p4"/>
          <p:cNvGrpSpPr/>
          <p:nvPr/>
        </p:nvGrpSpPr>
        <p:grpSpPr>
          <a:xfrm>
            <a:off x="7827759" y="3729376"/>
            <a:ext cx="473400" cy="473400"/>
            <a:chOff x="4852739" y="3576300"/>
            <a:chExt cx="473400" cy="473400"/>
          </a:xfrm>
        </p:grpSpPr>
        <p:sp>
          <p:nvSpPr>
            <p:cNvPr id="173" name="Google Shape;173;p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10</a:t>
              </a:r>
              <a:endParaRPr/>
            </a:p>
          </p:txBody>
        </p:sp>
      </p:grpSp>
      <p:sp>
        <p:nvSpPr>
          <p:cNvPr id="175" name="Google Shape;175;p4"/>
          <p:cNvSpPr txBox="1"/>
          <p:nvPr/>
        </p:nvSpPr>
        <p:spPr>
          <a:xfrm>
            <a:off x="7421275" y="42166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Almacenamiento en la nube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9" name="Google Shape;4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516" y="1186630"/>
            <a:ext cx="7914968" cy="277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435" name="Google Shape;435;p41"/>
          <p:cNvSpPr txBox="1"/>
          <p:nvPr>
            <p:ph idx="1" type="body"/>
          </p:nvPr>
        </p:nvSpPr>
        <p:spPr>
          <a:xfrm>
            <a:off x="323850" y="1958050"/>
            <a:ext cx="8379749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</a:rPr>
              <a:t>i. El procesador es la parte más esencial de una computadora, siendo este el cerebro y controlando el funcionamiento y rendimiento de todas las demás memorias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</a:rPr>
              <a:t>ii. Ha sido, sin duda, el almacenamiento en la nube, el mejor y más revolucionario invento de la computación, y la mejor solución a problemas y riesgos de fallos, accedo y redundancia del almacenamiento computacional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</a:rPr>
              <a:t>iii. El bit, a pesar de ser la unidad de dato más pequeña, cuando se “adhere” a demás bits de información, se convierte en la unidad de almacenamiento de información mas grande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36" name="Google Shape;436;p4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7" name="Google Shape;437;p41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38" name="Google Shape;438;p4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/>
          <p:nvPr>
            <p:ph type="ctrTitle"/>
          </p:nvPr>
        </p:nvSpPr>
        <p:spPr>
          <a:xfrm>
            <a:off x="1991576" y="369794"/>
            <a:ext cx="5283282" cy="23261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/>
              <a:t>Introducción al Procesamiento Digital de la Señal</a:t>
            </a:r>
            <a:endParaRPr sz="3600"/>
          </a:p>
        </p:txBody>
      </p:sp>
      <p:sp>
        <p:nvSpPr>
          <p:cNvPr id="450" name="Google Shape;450;p42"/>
          <p:cNvSpPr txBox="1"/>
          <p:nvPr>
            <p:ph idx="1" type="subTitle"/>
          </p:nvPr>
        </p:nvSpPr>
        <p:spPr>
          <a:xfrm>
            <a:off x="3893629" y="3531601"/>
            <a:ext cx="1356741" cy="347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Capítulo 12</a:t>
            </a:r>
            <a:endParaRPr/>
          </a:p>
        </p:txBody>
      </p:sp>
      <p:sp>
        <p:nvSpPr>
          <p:cNvPr id="451" name="Google Shape;451;p42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/>
          <p:nvPr>
            <p:ph idx="1" type="body"/>
          </p:nvPr>
        </p:nvSpPr>
        <p:spPr>
          <a:xfrm>
            <a:off x="2385525" y="1310550"/>
            <a:ext cx="617035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Conversión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	Analógica – Digital</a:t>
            </a:r>
            <a:endParaRPr/>
          </a:p>
        </p:txBody>
      </p:sp>
      <p:sp>
        <p:nvSpPr>
          <p:cNvPr id="457" name="Google Shape;457;p4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3" name="Google Shape;46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080" y="1563037"/>
            <a:ext cx="5757840" cy="20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/>
          <p:nvPr>
            <p:ph idx="1" type="body"/>
          </p:nvPr>
        </p:nvSpPr>
        <p:spPr>
          <a:xfrm>
            <a:off x="2385525" y="1310550"/>
            <a:ext cx="617035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Conversión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	Analógica – Digital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		Métodos</a:t>
            </a:r>
            <a:endParaRPr/>
          </a:p>
        </p:txBody>
      </p:sp>
      <p:sp>
        <p:nvSpPr>
          <p:cNvPr id="469" name="Google Shape;469;p4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46"/>
          <p:cNvSpPr txBox="1"/>
          <p:nvPr/>
        </p:nvSpPr>
        <p:spPr>
          <a:xfrm>
            <a:off x="546892" y="484640"/>
            <a:ext cx="5639680" cy="449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paralelo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481" y="0"/>
            <a:ext cx="37950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47"/>
          <p:cNvSpPr txBox="1"/>
          <p:nvPr/>
        </p:nvSpPr>
        <p:spPr>
          <a:xfrm>
            <a:off x="546892" y="484640"/>
            <a:ext cx="5639680" cy="449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Pendiente doble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801" y="0"/>
            <a:ext cx="37203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1965" y="0"/>
            <a:ext cx="63000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8"/>
          <p:cNvSpPr txBox="1"/>
          <p:nvPr/>
        </p:nvSpPr>
        <p:spPr>
          <a:xfrm>
            <a:off x="301085" y="229001"/>
            <a:ext cx="5639680" cy="449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Aproximaciones sucesivas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761" y="0"/>
            <a:ext cx="63124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9"/>
          <p:cNvSpPr txBox="1"/>
          <p:nvPr/>
        </p:nvSpPr>
        <p:spPr>
          <a:xfrm>
            <a:off x="546892" y="484640"/>
            <a:ext cx="5639680" cy="449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Sigma-delta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idx="4294967295" type="title"/>
          </p:nvPr>
        </p:nvSpPr>
        <p:spPr>
          <a:xfrm>
            <a:off x="390898" y="233756"/>
            <a:ext cx="5755341" cy="8600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/>
              <a:t>Introducción al Procesamiento Digital de la Señal</a:t>
            </a:r>
            <a:endParaRPr sz="2400"/>
          </a:p>
        </p:txBody>
      </p:sp>
      <p:sp>
        <p:nvSpPr>
          <p:cNvPr id="181" name="Google Shape;181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-1" y="2325316"/>
            <a:ext cx="9144001" cy="1012232"/>
          </a:xfrm>
          <a:custGeom>
            <a:rect b="b" l="l" r="r" t="t"/>
            <a:pathLst>
              <a:path extrusionOk="0" h="1349644" w="11282750">
                <a:moveTo>
                  <a:pt x="11282750" y="1325490"/>
                </a:moveTo>
                <a:cubicBezTo>
                  <a:pt x="11081079" y="1358567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-55004" y="2311416"/>
            <a:ext cx="9144000" cy="1026132"/>
          </a:xfrm>
          <a:custGeom>
            <a:rect b="b" l="l" r="r" t="t"/>
            <a:pathLst>
              <a:path extrusionOk="0" h="1378334" w="11181977">
                <a:moveTo>
                  <a:pt x="11181977" y="1337418"/>
                </a:moveTo>
                <a:cubicBezTo>
                  <a:pt x="10142071" y="1422799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5"/>
          <p:cNvGrpSpPr/>
          <p:nvPr/>
        </p:nvGrpSpPr>
        <p:grpSpPr>
          <a:xfrm>
            <a:off x="1944753" y="1703401"/>
            <a:ext cx="473400" cy="473400"/>
            <a:chOff x="1786339" y="1703401"/>
            <a:chExt cx="473400" cy="473400"/>
          </a:xfrm>
        </p:grpSpPr>
        <p:sp>
          <p:nvSpPr>
            <p:cNvPr id="185" name="Google Shape;185;p5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87" name="Google Shape;187;p5"/>
          <p:cNvGrpSpPr/>
          <p:nvPr/>
        </p:nvGrpSpPr>
        <p:grpSpPr>
          <a:xfrm>
            <a:off x="4182055" y="1703401"/>
            <a:ext cx="473400" cy="473400"/>
            <a:chOff x="3814414" y="1703401"/>
            <a:chExt cx="473400" cy="473400"/>
          </a:xfrm>
        </p:grpSpPr>
        <p:sp>
          <p:nvSpPr>
            <p:cNvPr id="188" name="Google Shape;188;p5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90" name="Google Shape;190;p5"/>
          <p:cNvGrpSpPr/>
          <p:nvPr/>
        </p:nvGrpSpPr>
        <p:grpSpPr>
          <a:xfrm>
            <a:off x="6371884" y="1703401"/>
            <a:ext cx="473400" cy="473400"/>
            <a:chOff x="5842489" y="1703401"/>
            <a:chExt cx="473400" cy="473400"/>
          </a:xfrm>
        </p:grpSpPr>
        <p:sp>
          <p:nvSpPr>
            <p:cNvPr id="191" name="Google Shape;191;p5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93" name="Google Shape;193;p5"/>
          <p:cNvGrpSpPr/>
          <p:nvPr/>
        </p:nvGrpSpPr>
        <p:grpSpPr>
          <a:xfrm>
            <a:off x="5265253" y="3576300"/>
            <a:ext cx="473400" cy="473400"/>
            <a:chOff x="4852739" y="3576300"/>
            <a:chExt cx="473400" cy="473400"/>
          </a:xfrm>
        </p:grpSpPr>
        <p:sp>
          <p:nvSpPr>
            <p:cNvPr id="194" name="Google Shape;194;p5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96" name="Google Shape;196;p5"/>
          <p:cNvGrpSpPr/>
          <p:nvPr/>
        </p:nvGrpSpPr>
        <p:grpSpPr>
          <a:xfrm>
            <a:off x="3037799" y="3576300"/>
            <a:ext cx="473400" cy="473400"/>
            <a:chOff x="2824664" y="3576300"/>
            <a:chExt cx="473400" cy="473400"/>
          </a:xfrm>
        </p:grpSpPr>
        <p:sp>
          <p:nvSpPr>
            <p:cNvPr id="197" name="Google Shape;197;p5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0" i="0" sz="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99" name="Google Shape;199;p5"/>
          <p:cNvSpPr txBox="1"/>
          <p:nvPr/>
        </p:nvSpPr>
        <p:spPr>
          <a:xfrm>
            <a:off x="1538264" y="1331258"/>
            <a:ext cx="1286400" cy="3582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Conversión analógica-digital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3744846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Métodos de conversión digital-analógica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59654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Procesador digital de señales (DSP)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2631310" y="4063600"/>
            <a:ext cx="1286400" cy="512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Métodos de conversión analógica-digital</a:t>
            </a:r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4858769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Procesamiento digital de la señal</a:t>
            </a:r>
            <a:endParaRPr b="0" i="0" sz="9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idx="1" type="body"/>
          </p:nvPr>
        </p:nvSpPr>
        <p:spPr>
          <a:xfrm>
            <a:off x="2385525" y="1310550"/>
            <a:ext cx="617035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Conversión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	Digital – Analógica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		Métodos</a:t>
            </a:r>
            <a:endParaRPr/>
          </a:p>
        </p:txBody>
      </p:sp>
      <p:sp>
        <p:nvSpPr>
          <p:cNvPr id="503" name="Google Shape;503;p5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9" name="Google Shape;50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522" y="0"/>
            <a:ext cx="41929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1"/>
          <p:cNvSpPr txBox="1"/>
          <p:nvPr/>
        </p:nvSpPr>
        <p:spPr>
          <a:xfrm>
            <a:off x="291254" y="229000"/>
            <a:ext cx="5639680" cy="773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Ponderación binaria 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Red escalonada R/2R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2385525" y="1310550"/>
            <a:ext cx="617035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Procesamiento Digital de la Señal</a:t>
            </a:r>
            <a:endParaRPr/>
          </a:p>
        </p:txBody>
      </p:sp>
      <p:sp>
        <p:nvSpPr>
          <p:cNvPr id="516" name="Google Shape;516;p5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2" name="Google Shape;52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692" y="1749633"/>
            <a:ext cx="6530615" cy="1644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8" name="Google Shape;52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6227" y="0"/>
            <a:ext cx="38915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2385525" y="1310550"/>
            <a:ext cx="617035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DSP</a:t>
            </a:r>
            <a:endParaRPr/>
          </a:p>
        </p:txBody>
      </p:sp>
      <p:sp>
        <p:nvSpPr>
          <p:cNvPr id="534" name="Google Shape;534;p5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0" name="Google Shape;54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8069"/>
            <a:ext cx="9144000" cy="420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idx="1" type="body"/>
          </p:nvPr>
        </p:nvSpPr>
        <p:spPr>
          <a:xfrm>
            <a:off x="2385525" y="1310550"/>
            <a:ext cx="617035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Señales Digitales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	…ventajas?</a:t>
            </a:r>
            <a:endParaRPr/>
          </a:p>
        </p:txBody>
      </p:sp>
      <p:sp>
        <p:nvSpPr>
          <p:cNvPr id="546" name="Google Shape;546;p5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2" name="Google Shape;55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628" y="990379"/>
            <a:ext cx="4972744" cy="3162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idx="1" type="body"/>
          </p:nvPr>
        </p:nvSpPr>
        <p:spPr>
          <a:xfrm>
            <a:off x="2385525" y="1310550"/>
            <a:ext cx="617035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Señales Digitales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	 …desventajas?</a:t>
            </a:r>
            <a:endParaRPr/>
          </a:p>
        </p:txBody>
      </p:sp>
      <p:sp>
        <p:nvSpPr>
          <p:cNvPr id="558" name="Google Shape;558;p5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>
            <p:ph type="ctrTitle"/>
          </p:nvPr>
        </p:nvSpPr>
        <p:spPr>
          <a:xfrm>
            <a:off x="1775717" y="892035"/>
            <a:ext cx="5848059" cy="17479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Memorias y Almacenamiento</a:t>
            </a:r>
            <a:endParaRPr sz="4800"/>
          </a:p>
        </p:txBody>
      </p:sp>
      <p:sp>
        <p:nvSpPr>
          <p:cNvPr id="209" name="Google Shape;209;p6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Capítulo 11</a:t>
            </a:r>
            <a:endParaRPr/>
          </a:p>
        </p:txBody>
      </p:sp>
      <p:sp>
        <p:nvSpPr>
          <p:cNvPr id="210" name="Google Shape;210;p6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4" name="Google Shape;56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733" y="718879"/>
            <a:ext cx="4534533" cy="3705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570" name="Google Shape;570;p61"/>
          <p:cNvSpPr txBox="1"/>
          <p:nvPr>
            <p:ph idx="1" type="body"/>
          </p:nvPr>
        </p:nvSpPr>
        <p:spPr>
          <a:xfrm>
            <a:off x="1069624" y="1958050"/>
            <a:ext cx="7807675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</a:rPr>
              <a:t>i. No sería posible la existencia de la tecnología actual, y ende, la sociedad moderna, y sus capacidades, sin el procesamiento digital de las señales analógicas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</a:rPr>
              <a:t>ii. La mayor desventaja de las tecnologías analógicas es, sin duda, la interferencia, es por que ello que existe la necesidad de digitalizarla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</a:rPr>
              <a:t>iii. La información puede ser reconstruida, utilizando un proceso de modulación de impulsos  para identificar su señal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571" name="Google Shape;571;p6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2" name="Google Shape;572;p61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573" name="Google Shape;573;p6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2"/>
          <p:cNvSpPr txBox="1"/>
          <p:nvPr>
            <p:ph type="title"/>
          </p:nvPr>
        </p:nvSpPr>
        <p:spPr>
          <a:xfrm>
            <a:off x="437535" y="363794"/>
            <a:ext cx="5220300" cy="1219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Referencias Bibliográficas</a:t>
            </a:r>
            <a:endParaRPr sz="3200"/>
          </a:p>
        </p:txBody>
      </p:sp>
      <p:sp>
        <p:nvSpPr>
          <p:cNvPr id="585" name="Google Shape;585;p62"/>
          <p:cNvSpPr txBox="1"/>
          <p:nvPr>
            <p:ph idx="1" type="body"/>
          </p:nvPr>
        </p:nvSpPr>
        <p:spPr>
          <a:xfrm>
            <a:off x="714564" y="1609958"/>
            <a:ext cx="7734222" cy="34020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Floyd, T. L. (2016). Fundamentos de sistemas digitales. Pearson Educación.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Gómez Jiménez, E. (2008). ORGANIZACIÓN DE COMPUTADORAS: GUÍA DE ESTUDIO PARA EL CURSO. UNED.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Cloud Storage on AWS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. (s. f.). Amazon Web Services, Inc. 	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https://aws.amazon.com/products/storage/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Procesamiento de señal. (s. f.). Investigación y Ciencia. 	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https://www.investigacionyciencia.es/blogs/tecnologia/20/posts/procesamiento-de-seal-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10223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586" name="Google Shape;586;p6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7" name="Google Shape;587;p62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588" name="Google Shape;588;p6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0" name="Google Shape;600;p63"/>
          <p:cNvSpPr txBox="1"/>
          <p:nvPr/>
        </p:nvSpPr>
        <p:spPr>
          <a:xfrm>
            <a:off x="2351788" y="1180487"/>
            <a:ext cx="497966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b="1" i="0" lang="en" sz="8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Gracias!</a:t>
            </a:r>
            <a:endParaRPr b="1" i="0" sz="8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1" name="Google Shape;601;p63"/>
          <p:cNvSpPr txBox="1"/>
          <p:nvPr/>
        </p:nvSpPr>
        <p:spPr>
          <a:xfrm>
            <a:off x="2351800" y="2265877"/>
            <a:ext cx="4608000" cy="1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Alguna pregunta?</a:t>
            </a:r>
            <a:endParaRPr b="0" i="0" sz="16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Házmela saber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	jordanshernandez@uned.cr</a:t>
            </a:r>
            <a:endParaRPr b="0" i="0" sz="16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602" name="Google Shape;602;p63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603" name="Google Shape;603;p6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2385525" y="1310550"/>
            <a:ext cx="563968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Memorias Semiconductoras</a:t>
            </a:r>
            <a:endParaRPr/>
          </a:p>
        </p:txBody>
      </p:sp>
      <p:sp>
        <p:nvSpPr>
          <p:cNvPr id="216" name="Google Shape;216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382" y="1290640"/>
            <a:ext cx="4791235" cy="256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897" y="1639007"/>
            <a:ext cx="5586205" cy="186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