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70" r:id="rId7"/>
    <p:sldId id="260" r:id="rId8"/>
    <p:sldId id="272" r:id="rId9"/>
    <p:sldId id="261" r:id="rId10"/>
    <p:sldId id="262" r:id="rId11"/>
    <p:sldId id="263" r:id="rId12"/>
    <p:sldId id="268" r:id="rId13"/>
    <p:sldId id="264" r:id="rId14"/>
    <p:sldId id="271" r:id="rId15"/>
    <p:sldId id="269" r:id="rId16"/>
    <p:sldId id="265" r:id="rId17"/>
    <p:sldId id="266" r:id="rId18"/>
  </p:sldIdLst>
  <p:sldSz cx="9144000" cy="6858000" type="screen4x3"/>
  <p:notesSz cx="6792913" cy="993298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500" kern="1200">
        <a:solidFill>
          <a:schemeClr val="bg1"/>
        </a:solidFill>
        <a:latin typeface="Georgi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86320" autoAdjust="0"/>
  </p:normalViewPr>
  <p:slideViewPr>
    <p:cSldViewPr>
      <p:cViewPr varScale="1">
        <p:scale>
          <a:sx n="78" d="100"/>
          <a:sy n="78" d="100"/>
        </p:scale>
        <p:origin x="-2320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2913" cy="99329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2913" cy="99329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2913" cy="99329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4400" y="746125"/>
            <a:ext cx="4960938" cy="371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8050"/>
            <a:ext cx="5430838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4345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48100" y="9434513"/>
            <a:ext cx="29400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fld id="{8D193129-7766-B348-A9DB-9B716A118A5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0158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98BCC3-F78D-6D4B-8738-BF6199E7DEEB}" type="slidenum">
              <a:rPr lang="nl-NL"/>
              <a:pPr/>
              <a:t>1</a:t>
            </a:fld>
            <a:endParaRPr lang="nl-NL"/>
          </a:p>
        </p:txBody>
      </p:sp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848100" y="94345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4400" y="746125"/>
            <a:ext cx="4965700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906463" y="4718050"/>
            <a:ext cx="49815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8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D9F187-067C-1A4F-9BC3-7A174EA94E2E}" type="slidenum">
              <a:rPr lang="nl-NL"/>
              <a:pPr/>
              <a:t>2</a:t>
            </a:fld>
            <a:endParaRPr lang="nl-NL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4400" y="746125"/>
            <a:ext cx="4965700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79450" y="4718050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68325" y="5186363"/>
            <a:ext cx="5834063" cy="16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SoftArch group 3</a:t>
            </a:r>
          </a:p>
          <a:p>
            <a:endParaRPr lang="en-US"/>
          </a:p>
          <a:p>
            <a:r>
              <a:rPr lang="en-US"/>
              <a:t>Busy with developing architecture that can save lives</a:t>
            </a:r>
          </a:p>
        </p:txBody>
      </p:sp>
    </p:spTree>
    <p:extLst>
      <p:ext uri="{BB962C8B-B14F-4D97-AF65-F5344CB8AC3E}">
        <p14:creationId xmlns:p14="http://schemas.microsoft.com/office/powerpoint/2010/main" val="154487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Useless use of electricity at house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Climate COP21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dirty="0" smtClean="0"/>
              <a:t>How</a:t>
            </a:r>
            <a:r>
              <a:rPr lang="en-US" baseline="0" dirty="0" smtClean="0"/>
              <a:t> to save money? By estimating the bill?</a:t>
            </a:r>
          </a:p>
          <a:p>
            <a:pPr marL="171450" marR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en-US" dirty="0" smtClean="0"/>
              <a:t>How to save world</a:t>
            </a:r>
            <a:r>
              <a:rPr lang="en-US" baseline="0" dirty="0" smtClean="0"/>
              <a:t> by conserving </a:t>
            </a:r>
            <a:r>
              <a:rPr lang="en-US" dirty="0" smtClean="0"/>
              <a:t>energy in house hold?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D193129-7766-B348-A9DB-9B716A118A5C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1594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sensing part is not ours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Dashboard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 are non profit team,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doesn</a:t>
            </a:r>
            <a:r>
              <a:rPr lang="fr-FR" baseline="0" dirty="0" smtClean="0"/>
              <a:t>’</a:t>
            </a:r>
            <a:r>
              <a:rPr lang="en-US" baseline="0" dirty="0" smtClean="0"/>
              <a:t>t really care </a:t>
            </a:r>
            <a:r>
              <a:rPr lang="en-US" baseline="0" dirty="0" err="1" smtClean="0"/>
              <a:t>abt</a:t>
            </a:r>
            <a:r>
              <a:rPr lang="en-US" baseline="0" dirty="0" smtClean="0"/>
              <a:t> the money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D193129-7766-B348-A9DB-9B716A118A5C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2064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 sensing part is not ours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Dashboard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 are non profit team,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doesn</a:t>
            </a:r>
            <a:r>
              <a:rPr lang="fr-FR" baseline="0" dirty="0" smtClean="0"/>
              <a:t>’</a:t>
            </a:r>
            <a:r>
              <a:rPr lang="en-US" baseline="0" dirty="0" smtClean="0"/>
              <a:t>t really care </a:t>
            </a:r>
            <a:r>
              <a:rPr lang="en-US" baseline="0" dirty="0" err="1" smtClean="0"/>
              <a:t>abt</a:t>
            </a:r>
            <a:r>
              <a:rPr lang="en-US" baseline="0" dirty="0" smtClean="0"/>
              <a:t> the money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D193129-7766-B348-A9DB-9B716A118A5C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206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List what are those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Why are</a:t>
            </a:r>
            <a:r>
              <a:rPr lang="en-US" baseline="0" dirty="0" smtClean="0"/>
              <a:t> those important?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D193129-7766-B348-A9DB-9B716A118A5C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565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Explain where does the MVC pattern</a:t>
            </a:r>
            <a:r>
              <a:rPr lang="en-US" baseline="0" dirty="0" smtClean="0"/>
              <a:t> reside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 through the layers briefly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D193129-7766-B348-A9DB-9B716A118A5C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56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What is that?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How it works?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Where is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D193129-7766-B348-A9DB-9B716A118A5C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56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01/12/15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9DA66151-476F-D341-8894-D88F1674C04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579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01/12/15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1A2E526F-E3F5-6447-910E-20212ADED5D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58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1468438"/>
            <a:ext cx="1981200" cy="46196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1468438"/>
            <a:ext cx="5795963" cy="46196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01/12/15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EB5100C7-EE39-3047-A729-8DDC3CF667A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34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1468438"/>
            <a:ext cx="7929563" cy="652462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589713" y="1009650"/>
            <a:ext cx="1900237" cy="257175"/>
          </a:xfrm>
        </p:spPr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01/12/15</a:t>
            </a:fld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8496300" y="1009650"/>
            <a:ext cx="642938" cy="257175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32D1DB13-76C2-874C-AC2C-570461773CA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861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01/12/15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D35020A5-0A71-9543-827F-13069B2757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5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01/12/15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987BD1C9-CCD9-0E46-BC0E-2EF48AAD94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01/12/15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ABA476CD-EB9E-B941-B6D8-505A0B3E38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3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2205038"/>
            <a:ext cx="3887788" cy="3883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5838" y="2205038"/>
            <a:ext cx="3889375" cy="3883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01/12/15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59624215-3CBE-F84E-B13D-FEEF9AA352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24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01/12/15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3BDF8396-A3D9-1443-820D-A0BA2B90D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52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01/12/15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55FB98CB-B681-9942-81D0-D8C5CCB64E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9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01/12/15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E5AC9E10-2BD9-2442-AB84-765428925F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01/12/15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66908CB0-3104-174F-B209-3A5EACC35F6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920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01/12/15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0FE216F1-1063-BE40-8F25-49B6428AE0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7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01/12/15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8A5B3214-FE3A-494C-84A6-242D941B2D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7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01/12/15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703311C6-DFE7-F54B-AA9C-4B60D0AC4C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58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4013" y="1468438"/>
            <a:ext cx="1981200" cy="46196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1468438"/>
            <a:ext cx="5795963" cy="46196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01/12/15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D32D131E-93A6-F445-A593-E16D61BED6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920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1468438"/>
            <a:ext cx="7929563" cy="652462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589713" y="1009650"/>
            <a:ext cx="1900237" cy="257175"/>
          </a:xfrm>
        </p:spPr>
        <p:txBody>
          <a:bodyPr/>
          <a:lstStyle>
            <a:lvl1pPr>
              <a:defRPr/>
            </a:lvl1pPr>
          </a:lstStyle>
          <a:p>
            <a:fld id="{70DC9591-908D-E442-BCA0-75E7C4843B27}" type="datetime1">
              <a:rPr lang="en-US"/>
              <a:pPr/>
              <a:t>01/12/15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8496300" y="1009650"/>
            <a:ext cx="642938" cy="257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| </a:t>
            </a:r>
            <a:fld id="{2F0CD39D-959A-144A-88A1-E315BB781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01/12/15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7AF26165-B243-5541-B8D3-04050340CFB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29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2205038"/>
            <a:ext cx="3887788" cy="3883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5838" y="2205038"/>
            <a:ext cx="3889375" cy="3883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01/12/15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EEAD445B-0490-3B45-847D-B6A26DE7258F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82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01/12/15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725EBFD2-E9AD-154E-8D67-91053D888FE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74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01/12/15</a:t>
            </a:fld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7CA1206D-D6B9-8342-95EE-B1DC3640928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42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01/12/15</a:t>
            </a:fld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9FE8D22A-4BDC-9A4C-8DE9-8344A9269E93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807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01/12/15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56CFC936-5759-CA4D-86D8-A3C965C6C66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673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F5DD8764-190F-504E-957F-C8447ED72940}" type="datetime1">
              <a:rPr lang="nl-NL"/>
              <a:pPr/>
              <a:t>01/12/15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 | </a:t>
            </a:r>
            <a:fld id="{42B17ED3-AF78-414A-B854-F3D3410FC8BA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807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009650"/>
            <a:ext cx="9144000" cy="261938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68438"/>
            <a:ext cx="7929563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205038"/>
            <a:ext cx="7929563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218238"/>
            <a:ext cx="9144000" cy="635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589713" y="1009650"/>
            <a:ext cx="190023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707070"/>
                </a:solidFill>
              </a:defRPr>
            </a:lvl1pPr>
          </a:lstStyle>
          <a:p>
            <a:fld id="{F5DD8764-190F-504E-957F-C8447ED72940}" type="datetime1">
              <a:rPr lang="nl-NL"/>
              <a:pPr/>
              <a:t>01/12/15</a:t>
            </a:fld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496300" y="1009650"/>
            <a:ext cx="6429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707070"/>
                </a:solidFill>
              </a:defRPr>
            </a:lvl1pPr>
          </a:lstStyle>
          <a:p>
            <a:r>
              <a:rPr lang="nl-NL"/>
              <a:t> | </a:t>
            </a:r>
            <a:fld id="{52C3B881-881B-584A-8C84-0457608BE190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0813"/>
            <a:ext cx="23939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3" r:id="rId12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268413"/>
            <a:ext cx="9140825" cy="2454275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009650"/>
            <a:ext cx="9144000" cy="261938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218238"/>
            <a:ext cx="9144000" cy="635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0813"/>
            <a:ext cx="23939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68438"/>
            <a:ext cx="7929563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205038"/>
            <a:ext cx="7929563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6589713" y="1009650"/>
            <a:ext cx="190023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rgbClr val="707070"/>
                </a:solidFill>
                <a:latin typeface="Verdana" charset="0"/>
                <a:cs typeface="DejaVu Sans" charset="0"/>
              </a:defRPr>
            </a:lvl1pPr>
          </a:lstStyle>
          <a:p>
            <a:fld id="{70DC9591-908D-E442-BCA0-75E7C4843B27}" type="datetime1">
              <a:rPr lang="en-US"/>
              <a:pPr/>
              <a:t>01/12/15</a:t>
            </a:fld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496300" y="1009650"/>
            <a:ext cx="6429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57200" algn="l"/>
              </a:tabLst>
              <a:defRPr sz="1000">
                <a:solidFill>
                  <a:srgbClr val="707070"/>
                </a:solidFill>
                <a:latin typeface="Verdana" charset="0"/>
                <a:cs typeface="DejaVu Sans" charset="0"/>
              </a:defRPr>
            </a:lvl1pPr>
          </a:lstStyle>
          <a:p>
            <a:r>
              <a:rPr lang="en-US"/>
              <a:t> | </a:t>
            </a:r>
            <a:fld id="{9F4A3C07-7B46-6748-B063-E5BD1407A9F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707070"/>
          </a:solidFill>
          <a:latin typeface="Georgi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500">
          <a:solidFill>
            <a:srgbClr val="70707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755650" y="4267200"/>
            <a:ext cx="79359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71450" indent="-169863"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171450" algn="l"/>
                <a:tab pos="1085850" algn="l"/>
                <a:tab pos="2000250" algn="l"/>
                <a:tab pos="2914650" algn="l"/>
                <a:tab pos="3829050" algn="l"/>
                <a:tab pos="4743450" algn="l"/>
                <a:tab pos="5657850" algn="l"/>
                <a:tab pos="6572250" algn="l"/>
                <a:tab pos="7486650" algn="l"/>
                <a:tab pos="8401050" algn="l"/>
                <a:tab pos="9315450" algn="l"/>
                <a:tab pos="10229850" algn="l"/>
                <a:tab pos="10510838" algn="l"/>
                <a:tab pos="10514013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endParaRPr lang="en-US" sz="2000" b="1" dirty="0"/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dirty="0" smtClean="0"/>
              <a:t>December 1, </a:t>
            </a:r>
            <a:r>
              <a:rPr lang="en-US" sz="2000" dirty="0"/>
              <a:t>2015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sz="2000" dirty="0"/>
          </a:p>
          <a:p>
            <a:pPr marL="173038">
              <a:spcBef>
                <a:spcPts val="1250"/>
              </a:spcBef>
              <a:buClrTx/>
              <a:buFontTx/>
              <a:buNone/>
            </a:pPr>
            <a:endParaRPr lang="en-US" sz="2000" dirty="0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55650" y="1484313"/>
            <a:ext cx="7935913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400" dirty="0" smtClean="0">
                <a:solidFill>
                  <a:srgbClr val="FFFFFF"/>
                </a:solidFill>
              </a:rPr>
              <a:t>Home Energy Monitoring System</a:t>
            </a:r>
            <a:endParaRPr lang="en-US" sz="3400" dirty="0">
              <a:solidFill>
                <a:srgbClr val="FFFFFF"/>
              </a:solidFill>
            </a:endParaRPr>
          </a:p>
          <a:p>
            <a:pPr>
              <a:buClrTx/>
              <a:buFontTx/>
              <a:buNone/>
            </a:pPr>
            <a:r>
              <a:rPr lang="en-US" sz="1800" dirty="0">
                <a:solidFill>
                  <a:srgbClr val="FFFFFF"/>
                </a:solidFill>
              </a:rPr>
              <a:t>Software </a:t>
            </a:r>
            <a:r>
              <a:rPr lang="en-US" sz="1800" dirty="0" smtClean="0">
                <a:solidFill>
                  <a:srgbClr val="FFFFFF"/>
                </a:solidFill>
              </a:rPr>
              <a:t>Patterns </a:t>
            </a:r>
            <a:r>
              <a:rPr lang="en-US" sz="1800" dirty="0">
                <a:solidFill>
                  <a:srgbClr val="FFFFFF"/>
                </a:solidFill>
              </a:rPr>
              <a:t>- Group </a:t>
            </a:r>
            <a:r>
              <a:rPr lang="en-US" sz="1800" dirty="0" smtClean="0">
                <a:solidFill>
                  <a:srgbClr val="FFFFFF"/>
                </a:solidFill>
              </a:rPr>
              <a:t>2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55650" y="2209800"/>
            <a:ext cx="7935913" cy="136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50"/>
              </a:spcBef>
              <a:buClrTx/>
              <a:buFontTx/>
              <a:buNone/>
            </a:pPr>
            <a:r>
              <a:rPr lang="en-US" sz="34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5121275"/>
            <a:ext cx="3200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809256"/>
            <a:ext cx="5220072" cy="6048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Layer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1907704" y="2708920"/>
            <a:ext cx="978408" cy="4846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2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809256"/>
            <a:ext cx="5220072" cy="6048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Layer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1979712" y="4221088"/>
            <a:ext cx="978408" cy="4846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9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</a:t>
            </a:r>
            <a:endParaRPr lang="en-US" dirty="0"/>
          </a:p>
        </p:txBody>
      </p:sp>
      <p:pic>
        <p:nvPicPr>
          <p:cNvPr id="6" name="Picture 5" descr="bro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6228188" cy="56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809256"/>
            <a:ext cx="5220072" cy="6048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Layer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1979712" y="5733256"/>
            <a:ext cx="978408" cy="4846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Layer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932" y="2506132"/>
            <a:ext cx="7969531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Shared Repository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Data Mapper with Unit of Work</a:t>
            </a:r>
          </a:p>
        </p:txBody>
      </p:sp>
      <p:pic>
        <p:nvPicPr>
          <p:cNvPr id="5" name="Picture 4" descr="UnitOf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573016"/>
            <a:ext cx="2520280" cy="23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7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pic>
        <p:nvPicPr>
          <p:cNvPr id="4" name="Picture 3" descr="UnitOfWorkSe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88840"/>
            <a:ext cx="63881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3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Home Energy Monitoring </a:t>
            </a:r>
            <a:r>
              <a:rPr lang="en-US" dirty="0" smtClean="0"/>
              <a:t>System gives statistics about electricity usage of a house.</a:t>
            </a:r>
          </a:p>
          <a:p>
            <a:pPr>
              <a:buFont typeface="Arial"/>
              <a:buChar char="•"/>
            </a:pPr>
            <a:r>
              <a:rPr lang="en-US" dirty="0" smtClean="0"/>
              <a:t>We provide the API, 3</a:t>
            </a:r>
            <a:r>
              <a:rPr lang="en-US" baseline="30000" dirty="0" smtClean="0"/>
              <a:t>rd</a:t>
            </a:r>
            <a:r>
              <a:rPr lang="en-US" dirty="0" smtClean="0"/>
              <a:t> developer are free to build the sensors.</a:t>
            </a:r>
          </a:p>
          <a:p>
            <a:pPr>
              <a:buFont typeface="Arial"/>
              <a:buChar char="•"/>
            </a:pPr>
            <a:r>
              <a:rPr lang="en-US" dirty="0" smtClean="0"/>
              <a:t>Several software patterns are implemented in the system.</a:t>
            </a:r>
          </a:p>
          <a:p>
            <a:pPr>
              <a:buFont typeface="Arial"/>
              <a:buChar char="•"/>
            </a:pPr>
            <a:r>
              <a:rPr lang="en-US" dirty="0" smtClean="0"/>
              <a:t>Evaluation will be carried out in the next stage.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5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755650" y="1468438"/>
            <a:ext cx="79343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</a:pPr>
            <a:r>
              <a:rPr lang="nl-NL" sz="3200"/>
              <a:t>Members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55650" y="2205038"/>
            <a:ext cx="7934325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81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25"/>
              </a:spcBef>
              <a:buClrTx/>
              <a:buFontTx/>
              <a:buNone/>
            </a:pPr>
            <a:r>
              <a:rPr lang="nl-NL"/>
              <a:t>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65125" y="2378075"/>
            <a:ext cx="93027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500">
                <a:solidFill>
                  <a:srgbClr val="707070"/>
                </a:solidFill>
                <a:latin typeface="Georgi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25"/>
              </a:spcBef>
              <a:buClr>
                <a:srgbClr val="707070"/>
              </a:buClr>
              <a:buFont typeface="Georgia" charset="0"/>
              <a:buChar char="›"/>
            </a:pPr>
            <a:r>
              <a:rPr lang="nl-NL" sz="2400" dirty="0" err="1" smtClean="0"/>
              <a:t>Putra</a:t>
            </a:r>
            <a:r>
              <a:rPr lang="nl-NL" sz="2400" dirty="0"/>
              <a:t>, </a:t>
            </a:r>
            <a:r>
              <a:rPr lang="nl-NL" sz="2400" dirty="0" err="1"/>
              <a:t>Guntur</a:t>
            </a:r>
            <a:endParaRPr lang="nl-NL" sz="2400" dirty="0"/>
          </a:p>
          <a:p>
            <a:pPr>
              <a:spcBef>
                <a:spcPts val="625"/>
              </a:spcBef>
              <a:buClr>
                <a:srgbClr val="707070"/>
              </a:buClr>
              <a:buFont typeface="Georgia" charset="0"/>
              <a:buChar char="›"/>
            </a:pPr>
            <a:r>
              <a:rPr lang="nl-NL" sz="2400" dirty="0" err="1"/>
              <a:t>Fakambi</a:t>
            </a:r>
            <a:r>
              <a:rPr lang="nl-NL" sz="2400" dirty="0"/>
              <a:t>, Aurélie</a:t>
            </a:r>
          </a:p>
          <a:p>
            <a:pPr>
              <a:spcBef>
                <a:spcPts val="625"/>
              </a:spcBef>
              <a:buClr>
                <a:srgbClr val="707070"/>
              </a:buClr>
              <a:buFont typeface="Georgia" charset="0"/>
              <a:buChar char="›"/>
            </a:pPr>
            <a:r>
              <a:rPr lang="nl-NL" sz="2400" dirty="0" err="1"/>
              <a:t>Schaefers</a:t>
            </a:r>
            <a:r>
              <a:rPr lang="nl-NL" sz="2400" dirty="0"/>
              <a:t>, Joris</a:t>
            </a:r>
          </a:p>
          <a:p>
            <a:pPr>
              <a:spcBef>
                <a:spcPts val="625"/>
              </a:spcBef>
              <a:buClr>
                <a:srgbClr val="707070"/>
              </a:buClr>
              <a:buFont typeface="Georgia" charset="0"/>
              <a:buChar char="›"/>
            </a:pPr>
            <a:r>
              <a:rPr lang="nl-NL" sz="2400" dirty="0" smtClean="0"/>
              <a:t>Menninga</a:t>
            </a:r>
            <a:r>
              <a:rPr lang="nl-NL" sz="2400" dirty="0"/>
              <a:t>, Wouter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268760"/>
            <a:ext cx="7929563" cy="6524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 descr="energysaver_energyu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4824536" cy="3551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858" y="5661248"/>
            <a:ext cx="4881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An example of home energy </a:t>
            </a:r>
            <a:r>
              <a:rPr lang="en-US" sz="2000" dirty="0" smtClean="0">
                <a:solidFill>
                  <a:srgbClr val="000000"/>
                </a:solidFill>
              </a:rPr>
              <a:t>consumption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7157" y="6611779"/>
            <a:ext cx="50168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How to reduce home energy-related costs. http://</a:t>
            </a:r>
            <a:r>
              <a:rPr lang="en-US" sz="1000" dirty="0" err="1">
                <a:solidFill>
                  <a:srgbClr val="000000"/>
                </a:solidFill>
              </a:rPr>
              <a:t>greenifynow.com</a:t>
            </a:r>
            <a:r>
              <a:rPr lang="en-US" sz="1000" dirty="0">
                <a:solidFill>
                  <a:srgbClr val="000000"/>
                </a:solidFill>
              </a:rPr>
              <a:t>/</a:t>
            </a:r>
            <a:r>
              <a:rPr lang="en-US" sz="1000" dirty="0" err="1">
                <a:solidFill>
                  <a:srgbClr val="000000"/>
                </a:solidFill>
              </a:rPr>
              <a:t>wp</a:t>
            </a:r>
            <a:r>
              <a:rPr lang="en-US" sz="1000" dirty="0">
                <a:solidFill>
                  <a:srgbClr val="000000"/>
                </a:solidFill>
              </a:rPr>
              <a:t>/?p=795, 2013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8234" y="2924944"/>
            <a:ext cx="38138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How to save money?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Predicting the bill?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How to save the world?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Conserving energy?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9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268760"/>
            <a:ext cx="7929563" cy="652462"/>
          </a:xfrm>
        </p:spPr>
        <p:txBody>
          <a:bodyPr/>
          <a:lstStyle/>
          <a:p>
            <a:r>
              <a:rPr lang="en-US" dirty="0" smtClean="0"/>
              <a:t>System Context</a:t>
            </a:r>
            <a:endParaRPr lang="en-US" dirty="0"/>
          </a:p>
        </p:txBody>
      </p:sp>
      <p:pic>
        <p:nvPicPr>
          <p:cNvPr id="3" name="Picture 2" descr="vis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07" y="593810"/>
            <a:ext cx="5020773" cy="5931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1988840"/>
            <a:ext cx="35189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Sensors are mounted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(3</a:t>
            </a:r>
            <a:r>
              <a:rPr lang="en-US" baseline="30000" dirty="0" smtClean="0">
                <a:solidFill>
                  <a:srgbClr val="000000"/>
                </a:solidFill>
              </a:rPr>
              <a:t>rd</a:t>
            </a:r>
            <a:r>
              <a:rPr lang="en-US" dirty="0" smtClean="0">
                <a:solidFill>
                  <a:srgbClr val="000000"/>
                </a:solidFill>
              </a:rPr>
              <a:t> party)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789040"/>
            <a:ext cx="2088232" cy="198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268760"/>
            <a:ext cx="7929563" cy="652462"/>
          </a:xfrm>
        </p:spPr>
        <p:txBody>
          <a:bodyPr/>
          <a:lstStyle/>
          <a:p>
            <a:r>
              <a:rPr lang="en-US" dirty="0" smtClean="0"/>
              <a:t>System Context</a:t>
            </a:r>
            <a:endParaRPr lang="en-US" dirty="0"/>
          </a:p>
        </p:txBody>
      </p:sp>
      <p:pic>
        <p:nvPicPr>
          <p:cNvPr id="4" name="Picture 3" descr="HighLevelOver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352928" cy="45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9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Drivers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4869160"/>
            <a:ext cx="14548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Usability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4869160"/>
            <a:ext cx="16394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Reliability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4869160"/>
            <a:ext cx="21226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Compatibility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Picture 11" descr="prof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52936"/>
            <a:ext cx="1625600" cy="1625600"/>
          </a:xfrm>
          <a:prstGeom prst="rect">
            <a:avLst/>
          </a:prstGeom>
        </p:spPr>
      </p:pic>
      <p:pic>
        <p:nvPicPr>
          <p:cNvPr id="16" name="Picture 15" descr="che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852936"/>
            <a:ext cx="1625600" cy="1625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2780928"/>
            <a:ext cx="1728192" cy="172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988840"/>
            <a:ext cx="7929563" cy="388302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300" dirty="0" smtClean="0"/>
              <a:t>Layers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Service Layer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Front page controller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Domain model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Unit of work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Shared repository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Data mapper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Broker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Model-view-controller</a:t>
            </a:r>
          </a:p>
          <a:p>
            <a:pPr>
              <a:buFont typeface="Arial"/>
              <a:buChar char="•"/>
            </a:pPr>
            <a:r>
              <a:rPr lang="en-US" sz="2300" dirty="0" smtClean="0"/>
              <a:t>Template view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632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y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8946"/>
            <a:ext cx="591846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268760"/>
            <a:ext cx="7929563" cy="652462"/>
          </a:xfrm>
        </p:spPr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5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268760"/>
            <a:ext cx="7929563" cy="652462"/>
          </a:xfrm>
        </p:spPr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060848"/>
            <a:ext cx="7776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Model-View Controller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Template View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47664" y="2849971"/>
            <a:ext cx="6353820" cy="3992526"/>
            <a:chOff x="1547664" y="2849971"/>
            <a:chExt cx="6353820" cy="3992526"/>
          </a:xfrm>
        </p:grpSpPr>
        <p:pic>
          <p:nvPicPr>
            <p:cNvPr id="4" name="Picture 3" descr="template-view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2849971"/>
              <a:ext cx="6353820" cy="39925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4139952" y="2997024"/>
              <a:ext cx="1224136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Georgi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516216" y="2996952"/>
              <a:ext cx="1224136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Georgia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35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5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Georgia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5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Georgia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5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Georgia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5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Georgia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2424</TotalTime>
  <Words>297</Words>
  <Application>Microsoft Macintosh PowerPoint</Application>
  <PresentationFormat>On-screen Show (4:3)</PresentationFormat>
  <Paragraphs>79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Presentation</vt:lpstr>
      <vt:lpstr>PowerPoint Presentation</vt:lpstr>
      <vt:lpstr>Introduction</vt:lpstr>
      <vt:lpstr>System Context</vt:lpstr>
      <vt:lpstr>System Context</vt:lpstr>
      <vt:lpstr>Key Drivers</vt:lpstr>
      <vt:lpstr>Patterns</vt:lpstr>
      <vt:lpstr>Layers</vt:lpstr>
      <vt:lpstr>Presentation Layer</vt:lpstr>
      <vt:lpstr>Service Layer</vt:lpstr>
      <vt:lpstr>Domain Layer</vt:lpstr>
      <vt:lpstr>Broker</vt:lpstr>
      <vt:lpstr>Data Source Layer</vt:lpstr>
      <vt:lpstr>Data Source Layer</vt:lpstr>
      <vt:lpstr>Unit of Work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RUG - Template basic ENG</dc:title>
  <dc:subject/>
  <dc:creator>Kavelaars, Peter (NL - Rotterdam)</dc:creator>
  <cp:keywords/>
  <dc:description/>
  <cp:lastModifiedBy>Guntur</cp:lastModifiedBy>
  <cp:revision>162</cp:revision>
  <cp:lastPrinted>2015-09-21T22:15:04Z</cp:lastPrinted>
  <dcterms:created xsi:type="dcterms:W3CDTF">2011-04-06T15:01:34Z</dcterms:created>
  <dcterms:modified xsi:type="dcterms:W3CDTF">2015-12-01T12:50:58Z</dcterms:modified>
</cp:coreProperties>
</file>