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418" r:id="rId2"/>
    <p:sldId id="419" r:id="rId3"/>
    <p:sldId id="420" r:id="rId4"/>
    <p:sldId id="421" r:id="rId5"/>
    <p:sldId id="422" r:id="rId6"/>
    <p:sldId id="360" r:id="rId7"/>
    <p:sldId id="417" r:id="rId8"/>
    <p:sldId id="423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150" autoAdjust="0"/>
  </p:normalViewPr>
  <p:slideViewPr>
    <p:cSldViewPr snapToGrid="0" showGuides="1">
      <p:cViewPr varScale="1">
        <p:scale>
          <a:sx n="57" d="100"/>
          <a:sy n="57" d="100"/>
        </p:scale>
        <p:origin x="1680" y="5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5D93-416A-471C-AB6C-6482D5541F4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E2515-2196-41D5-9D99-E6DA72A9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15-2196-41D5-9D99-E6DA72A974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15-2196-41D5-9D99-E6DA72A974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6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15-2196-41D5-9D99-E6DA72A974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E2515-2196-41D5-9D99-E6DA72A974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D7D-192D-63ED-2326-12943627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23616-A562-AE05-87F6-CD72A8412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E7D8-55E6-8A34-5C9E-81F27081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4154-512C-DB31-90A6-CE40966D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EEEF-AB9E-8439-9BD1-F8EFEA68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2B66-C6B5-CA3A-5BAD-02CAE057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4898-5220-4C23-4FF3-91BFC7135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AA01-AC3D-0C16-3E4F-050C4FEB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56CB1-6984-67F4-E9B9-FAE1F240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5C33-95F6-897C-E6FA-4648F0E4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95D9D-8207-0F2C-32AE-63E1522C0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9234C-1210-9E95-1512-7BE3E887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5E40-D3F1-998F-44D8-D975EF7F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BDCA-5CA4-EE6F-5E5D-2C49487E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9340-0D01-A2D7-048F-832B85DF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5B5E-EF32-998E-F35E-BDBC441B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35BA-1AA2-0F05-4A0A-8780F558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2E4C-A543-A547-1E0A-09930FA7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351E-C3B8-FCE3-826D-8D2CE22B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7617-30D0-AE06-5863-40D834FD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57A7-86E5-98A0-D622-2A723423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AF07D-063E-6EF5-9D40-46529FC5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86BE-4A63-833C-E99B-7658ACF4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CF5B-6266-3721-1FF0-E32EE969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E2844-5920-2182-97DA-0FF9636A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8F60-E6D4-E0D8-313E-C81F87AA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39A2-21C4-292D-E296-4B18AF89B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0D83C-3E08-B095-FE19-7F54C596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69720-F065-DCD0-256D-131064F4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8D5FC-3B09-C9AC-A402-AB642A6D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A6A71-658A-0816-95D5-F7382109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E3A8-81F6-3608-2A90-CEC3B4F2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24B9-6BA5-ECF9-A87F-CBD7E364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EDD00-5548-C4DF-6D30-CC15BA52A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F4AA6-2FD0-E5E9-4E09-4015789F0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2DF74-F7A9-8D8A-A32E-07CA6E801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AC781-08C4-5162-239D-E68C995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13351-BF7F-0E3A-2560-08D7EC14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20063-33B9-E86F-6FD2-24821374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2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39A5-B333-38EB-C9DE-6D4DAB30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70D0F-7012-682B-F737-71C9879D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38CA-DBCF-2210-A16D-C933AF2F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B9AA6-71C6-02C4-2D41-B014C7AA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E4232-7FDC-33AD-86E8-3D9E9965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3AC70-B750-EED8-B5A6-784BE626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90C3-8032-4C30-C980-3D877463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24E3-C506-D7C8-294B-EAD86ECD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5843-F8F7-982A-A22A-2731E6F0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F1943-420B-7699-D9F7-4F3FABDD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B2F0D-8FE4-F937-AE42-38D6F165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9440-81D3-FFD0-884A-8BA7D333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A2D21-F54F-7CF9-4A98-474BA2C8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2185-A3A3-0D31-8E77-CB1740D4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64DC5-8E32-2617-E96B-A4BFFF69D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DEDA0-25F5-D61C-241B-000158451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E166-938D-3EB3-790D-A0EABE2D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482E-7719-CE78-AAF3-4E0E5FDC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E40F-3B0C-9960-18E2-ECD8FBF1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DCEAF-E6D2-1619-13BB-41D9533A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9817-64C5-498B-1991-0A869D58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06FE-3A65-33DB-23F4-861822AB9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A2A9-7837-41E1-A2E5-F8D0DDA8A07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6729-DA61-A257-0433-19B786557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429A-60A8-01C8-76CB-8C4F37D9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B054-003B-48B3-AB1D-D240229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519" y="1038046"/>
            <a:ext cx="120221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CellPhone</a:t>
            </a:r>
            <a:r>
              <a:rPr lang="en-US" sz="2800" dirty="0"/>
              <a:t> - Primitive attributes</a:t>
            </a:r>
          </a:p>
          <a:p>
            <a:r>
              <a:rPr lang="en-US" sz="2800" dirty="0"/>
              <a:t>Main dealt with 1 or 2 instances of </a:t>
            </a:r>
            <a:r>
              <a:rPr lang="en-US" sz="2800" dirty="0" err="1"/>
              <a:t>CellPhone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Complex - Primitive attributes</a:t>
            </a:r>
          </a:p>
          <a:p>
            <a:r>
              <a:rPr lang="en-US" sz="2800" dirty="0"/>
              <a:t>Main dealt with 1 or 2 instances of Complex</a:t>
            </a:r>
          </a:p>
          <a:p>
            <a:endParaRPr lang="en-US" sz="2800" dirty="0"/>
          </a:p>
          <a:p>
            <a:r>
              <a:rPr lang="en-US" sz="2800" dirty="0" err="1"/>
              <a:t>BankAccount</a:t>
            </a:r>
            <a:r>
              <a:rPr lang="en-US" sz="2800" dirty="0"/>
              <a:t> - Primitive attributes</a:t>
            </a:r>
          </a:p>
          <a:p>
            <a:r>
              <a:rPr lang="en-US" sz="2800" dirty="0"/>
              <a:t>Main used array of </a:t>
            </a:r>
            <a:r>
              <a:rPr lang="en-US" sz="2800" dirty="0" err="1"/>
              <a:t>BankAccount</a:t>
            </a:r>
            <a:r>
              <a:rPr lang="en-US" sz="2800" dirty="0"/>
              <a:t> instances &amp; used methods given by </a:t>
            </a:r>
            <a:r>
              <a:rPr lang="en-US" sz="2800" dirty="0" err="1"/>
              <a:t>BankAccount</a:t>
            </a:r>
            <a:r>
              <a:rPr lang="en-US" sz="2800" dirty="0"/>
              <a:t> to deal with user’s needs.</a:t>
            </a:r>
          </a:p>
          <a:p>
            <a:pPr lvl="1"/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MAXACCOUNTS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B0B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[MAXACCOUNTS];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9AE2D-9D90-995B-73C7-E1F8DDCAC2A9}"/>
              </a:ext>
            </a:extLst>
          </p:cNvPr>
          <p:cNvSpPr txBox="1"/>
          <p:nvPr/>
        </p:nvSpPr>
        <p:spPr>
          <a:xfrm>
            <a:off x="0" y="46167"/>
            <a:ext cx="119174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Classes so far - increase in complexity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EAEC28-D8CC-15C8-A635-9146781AC09F}"/>
              </a:ext>
            </a:extLst>
          </p:cNvPr>
          <p:cNvGrpSpPr/>
          <p:nvPr/>
        </p:nvGrpSpPr>
        <p:grpSpPr>
          <a:xfrm>
            <a:off x="6090603" y="4763791"/>
            <a:ext cx="5248952" cy="594142"/>
            <a:chOff x="6658583" y="1196502"/>
            <a:chExt cx="5248952" cy="5941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906EEF-5702-DD08-75AF-576B6B7A93FB}"/>
                </a:ext>
              </a:extLst>
            </p:cNvPr>
            <p:cNvSpPr/>
            <p:nvPr/>
          </p:nvSpPr>
          <p:spPr>
            <a:xfrm>
              <a:off x="6658583" y="1196503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148ED1-39A2-C1C0-C4BF-B7FB95C0D9A1}"/>
                </a:ext>
              </a:extLst>
            </p:cNvPr>
            <p:cNvSpPr/>
            <p:nvPr/>
          </p:nvSpPr>
          <p:spPr>
            <a:xfrm>
              <a:off x="7407613" y="1196503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5D2DA0-DC07-20C1-AE11-BD14ADAD4A88}"/>
                </a:ext>
              </a:extLst>
            </p:cNvPr>
            <p:cNvSpPr/>
            <p:nvPr/>
          </p:nvSpPr>
          <p:spPr>
            <a:xfrm>
              <a:off x="8156643" y="1196503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D349DE-5334-3271-2C94-6A0F1F024032}"/>
                </a:ext>
              </a:extLst>
            </p:cNvPr>
            <p:cNvSpPr/>
            <p:nvPr/>
          </p:nvSpPr>
          <p:spPr>
            <a:xfrm>
              <a:off x="8905673" y="1196503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777CAF-4EDB-BF53-4319-E79650F08CF9}"/>
                </a:ext>
              </a:extLst>
            </p:cNvPr>
            <p:cNvSpPr/>
            <p:nvPr/>
          </p:nvSpPr>
          <p:spPr>
            <a:xfrm>
              <a:off x="9654703" y="1196503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2FDE45-8EA5-86B9-8AFC-F3639AB0136E}"/>
                </a:ext>
              </a:extLst>
            </p:cNvPr>
            <p:cNvSpPr/>
            <p:nvPr/>
          </p:nvSpPr>
          <p:spPr>
            <a:xfrm>
              <a:off x="10403733" y="1197257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. . . . 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5163FD-2126-6B64-C9DC-83A5E5D5C60D}"/>
                </a:ext>
              </a:extLst>
            </p:cNvPr>
            <p:cNvSpPr/>
            <p:nvPr/>
          </p:nvSpPr>
          <p:spPr>
            <a:xfrm>
              <a:off x="11158505" y="1196502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EF5FB3-7700-6F61-4920-6EBBAFDA137C}"/>
                </a:ext>
              </a:extLst>
            </p:cNvPr>
            <p:cNvGrpSpPr/>
            <p:nvPr/>
          </p:nvGrpSpPr>
          <p:grpSpPr>
            <a:xfrm>
              <a:off x="6822219" y="1225086"/>
              <a:ext cx="368404" cy="557363"/>
              <a:chOff x="1357815" y="4677629"/>
              <a:chExt cx="368404" cy="55736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988D1C5-3DBD-E941-2502-E484BA933186}"/>
                  </a:ext>
                </a:extLst>
              </p:cNvPr>
              <p:cNvSpPr/>
              <p:nvPr/>
            </p:nvSpPr>
            <p:spPr>
              <a:xfrm>
                <a:off x="1357815" y="4677629"/>
                <a:ext cx="368388" cy="164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E99AA96-3AE3-9550-3DD3-5AF93889C36B}"/>
                  </a:ext>
                </a:extLst>
              </p:cNvPr>
              <p:cNvSpPr/>
              <p:nvPr/>
            </p:nvSpPr>
            <p:spPr>
              <a:xfrm>
                <a:off x="1357815" y="4847852"/>
                <a:ext cx="368388" cy="16419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D1524B1-392F-D9C2-11E5-2E41EFDB9FED}"/>
                  </a:ext>
                </a:extLst>
              </p:cNvPr>
              <p:cNvSpPr/>
              <p:nvPr/>
            </p:nvSpPr>
            <p:spPr>
              <a:xfrm>
                <a:off x="1357831" y="5018979"/>
                <a:ext cx="368388" cy="216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390D1F-2022-8A99-25AC-5DB8B6E52E37}"/>
                </a:ext>
              </a:extLst>
            </p:cNvPr>
            <p:cNvSpPr/>
            <p:nvPr/>
          </p:nvSpPr>
          <p:spPr>
            <a:xfrm>
              <a:off x="7595896" y="1206247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C05EC6-ED8F-B1A4-33E9-BA9C2BA75A37}"/>
                </a:ext>
              </a:extLst>
            </p:cNvPr>
            <p:cNvSpPr/>
            <p:nvPr/>
          </p:nvSpPr>
          <p:spPr>
            <a:xfrm>
              <a:off x="7595896" y="1376470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D42713-AAF5-278E-C06A-92A21D0E42FF}"/>
                </a:ext>
              </a:extLst>
            </p:cNvPr>
            <p:cNvSpPr/>
            <p:nvPr/>
          </p:nvSpPr>
          <p:spPr>
            <a:xfrm>
              <a:off x="7595912" y="1547597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749311-ABD5-9C49-BAA0-79FEC1DC348E}"/>
                </a:ext>
              </a:extLst>
            </p:cNvPr>
            <p:cNvSpPr/>
            <p:nvPr/>
          </p:nvSpPr>
          <p:spPr>
            <a:xfrm>
              <a:off x="8362057" y="1222886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3ECC48-5133-522E-9C35-C94036D69B70}"/>
                </a:ext>
              </a:extLst>
            </p:cNvPr>
            <p:cNvSpPr/>
            <p:nvPr/>
          </p:nvSpPr>
          <p:spPr>
            <a:xfrm>
              <a:off x="8362057" y="1393109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B67BB8-B9B1-A8E5-E5C4-4348332E145B}"/>
                </a:ext>
              </a:extLst>
            </p:cNvPr>
            <p:cNvSpPr/>
            <p:nvPr/>
          </p:nvSpPr>
          <p:spPr>
            <a:xfrm>
              <a:off x="8362073" y="1564236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318233-D47D-B59A-2F69-60E89C875005}"/>
                </a:ext>
              </a:extLst>
            </p:cNvPr>
            <p:cNvSpPr/>
            <p:nvPr/>
          </p:nvSpPr>
          <p:spPr>
            <a:xfrm>
              <a:off x="9077124" y="1200217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D66A27-DB91-3DFE-FA66-A6EAF7A3BF1C}"/>
                </a:ext>
              </a:extLst>
            </p:cNvPr>
            <p:cNvSpPr/>
            <p:nvPr/>
          </p:nvSpPr>
          <p:spPr>
            <a:xfrm>
              <a:off x="9077124" y="1370440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668A03-3FD5-918C-67AC-F5E9F6DE44CA}"/>
                </a:ext>
              </a:extLst>
            </p:cNvPr>
            <p:cNvSpPr/>
            <p:nvPr/>
          </p:nvSpPr>
          <p:spPr>
            <a:xfrm>
              <a:off x="9077140" y="1541567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1B0B92-0D1E-4344-A947-F1C604EB6740}"/>
                </a:ext>
              </a:extLst>
            </p:cNvPr>
            <p:cNvSpPr/>
            <p:nvPr/>
          </p:nvSpPr>
          <p:spPr>
            <a:xfrm>
              <a:off x="9860117" y="1222886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681E58-A5B5-BBD3-EEF2-C12338F52501}"/>
                </a:ext>
              </a:extLst>
            </p:cNvPr>
            <p:cNvSpPr/>
            <p:nvPr/>
          </p:nvSpPr>
          <p:spPr>
            <a:xfrm>
              <a:off x="9860117" y="1393109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A6A1EA-17ED-254E-FA1A-4836607216CB}"/>
                </a:ext>
              </a:extLst>
            </p:cNvPr>
            <p:cNvSpPr/>
            <p:nvPr/>
          </p:nvSpPr>
          <p:spPr>
            <a:xfrm>
              <a:off x="9860133" y="1564236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6421CF-D3FB-F39F-44E2-BE145BAF72E3}"/>
                </a:ext>
              </a:extLst>
            </p:cNvPr>
            <p:cNvSpPr/>
            <p:nvPr/>
          </p:nvSpPr>
          <p:spPr>
            <a:xfrm>
              <a:off x="11398795" y="1206247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E9D1FB-03A5-6E96-6C23-88A1FC75D346}"/>
                </a:ext>
              </a:extLst>
            </p:cNvPr>
            <p:cNvSpPr/>
            <p:nvPr/>
          </p:nvSpPr>
          <p:spPr>
            <a:xfrm>
              <a:off x="11398795" y="1376470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2C8350-1D32-945A-D51D-243F719BF7A3}"/>
                </a:ext>
              </a:extLst>
            </p:cNvPr>
            <p:cNvSpPr/>
            <p:nvPr/>
          </p:nvSpPr>
          <p:spPr>
            <a:xfrm>
              <a:off x="11398811" y="1547597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96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E17BAA-4DD5-2D19-917B-C6C8ADB125EA}"/>
              </a:ext>
            </a:extLst>
          </p:cNvPr>
          <p:cNvSpPr txBox="1"/>
          <p:nvPr/>
        </p:nvSpPr>
        <p:spPr>
          <a:xfrm>
            <a:off x="179312" y="815608"/>
            <a:ext cx="644157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Person - Primitive attributes</a:t>
            </a:r>
          </a:p>
          <a:p>
            <a:r>
              <a:rPr lang="en-US" sz="2400" dirty="0"/>
              <a:t>Main used dynamically allocated array of Person instances &amp; used sort() to sort based on age / income.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 *persons;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//Pointer to one or more Person objects/instances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persons = new Person[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numPeople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9AE2D-9D90-995B-73C7-E1F8DDCAC2A9}"/>
              </a:ext>
            </a:extLst>
          </p:cNvPr>
          <p:cNvSpPr txBox="1"/>
          <p:nvPr/>
        </p:nvSpPr>
        <p:spPr>
          <a:xfrm>
            <a:off x="0" y="46167"/>
            <a:ext cx="119174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Classes so far - increase in complexity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324E1F-6065-83A3-0630-A1F16BEC4BA0}"/>
              </a:ext>
            </a:extLst>
          </p:cNvPr>
          <p:cNvGrpSpPr/>
          <p:nvPr/>
        </p:nvGrpSpPr>
        <p:grpSpPr>
          <a:xfrm>
            <a:off x="6723102" y="1770717"/>
            <a:ext cx="5075170" cy="604687"/>
            <a:chOff x="6658583" y="2345056"/>
            <a:chExt cx="5075170" cy="6046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8D043B-C457-25A0-9B56-B8DBC31DF017}"/>
                </a:ext>
              </a:extLst>
            </p:cNvPr>
            <p:cNvSpPr/>
            <p:nvPr/>
          </p:nvSpPr>
          <p:spPr>
            <a:xfrm>
              <a:off x="6658583" y="2345056"/>
              <a:ext cx="749030" cy="4488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1AF85C-C4C3-5786-E8D8-6ADF1230F101}"/>
                </a:ext>
              </a:extLst>
            </p:cNvPr>
            <p:cNvCxnSpPr>
              <a:cxnSpLocks/>
            </p:cNvCxnSpPr>
            <p:nvPr/>
          </p:nvCxnSpPr>
          <p:spPr>
            <a:xfrm>
              <a:off x="7203332" y="2587557"/>
              <a:ext cx="80901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84C083-B5C8-DBD2-2157-3AED77BE9F19}"/>
                </a:ext>
              </a:extLst>
            </p:cNvPr>
            <p:cNvSpPr/>
            <p:nvPr/>
          </p:nvSpPr>
          <p:spPr>
            <a:xfrm>
              <a:off x="798860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22008C-C1AD-655A-A1A3-F3D8EA12429A}"/>
                </a:ext>
              </a:extLst>
            </p:cNvPr>
            <p:cNvSpPr/>
            <p:nvPr/>
          </p:nvSpPr>
          <p:spPr>
            <a:xfrm>
              <a:off x="873763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D04AE3-C07C-0026-9087-B48F377B28E7}"/>
                </a:ext>
              </a:extLst>
            </p:cNvPr>
            <p:cNvSpPr/>
            <p:nvPr/>
          </p:nvSpPr>
          <p:spPr>
            <a:xfrm>
              <a:off x="948666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E0507FA-8BCB-12B3-E2CE-B5294042DCB0}"/>
                </a:ext>
              </a:extLst>
            </p:cNvPr>
            <p:cNvSpPr/>
            <p:nvPr/>
          </p:nvSpPr>
          <p:spPr>
            <a:xfrm>
              <a:off x="1023569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ED66E8-BAF5-C620-46FA-7304D8BA6089}"/>
                </a:ext>
              </a:extLst>
            </p:cNvPr>
            <p:cNvSpPr/>
            <p:nvPr/>
          </p:nvSpPr>
          <p:spPr>
            <a:xfrm>
              <a:off x="1098472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43DCCB-F800-AE11-6677-4069B8E3455D}"/>
                </a:ext>
              </a:extLst>
            </p:cNvPr>
            <p:cNvGrpSpPr/>
            <p:nvPr/>
          </p:nvGrpSpPr>
          <p:grpSpPr>
            <a:xfrm>
              <a:off x="8152239" y="2384939"/>
              <a:ext cx="368404" cy="557363"/>
              <a:chOff x="1357815" y="4677629"/>
              <a:chExt cx="368404" cy="55736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97C06A-E94B-1A32-2B1D-D751FA307862}"/>
                  </a:ext>
                </a:extLst>
              </p:cNvPr>
              <p:cNvSpPr/>
              <p:nvPr/>
            </p:nvSpPr>
            <p:spPr>
              <a:xfrm>
                <a:off x="1357815" y="4677629"/>
                <a:ext cx="368388" cy="164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CA8FABE-2E2D-B78E-43C9-9A894D01EBA7}"/>
                  </a:ext>
                </a:extLst>
              </p:cNvPr>
              <p:cNvSpPr/>
              <p:nvPr/>
            </p:nvSpPr>
            <p:spPr>
              <a:xfrm>
                <a:off x="1357815" y="4847852"/>
                <a:ext cx="368388" cy="16419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ABCB6D6-3C57-7640-FC3B-106C02F9DF9B}"/>
                  </a:ext>
                </a:extLst>
              </p:cNvPr>
              <p:cNvSpPr/>
              <p:nvPr/>
            </p:nvSpPr>
            <p:spPr>
              <a:xfrm>
                <a:off x="1357831" y="5018979"/>
                <a:ext cx="368388" cy="216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8B5EC4-664E-1CFA-CD04-5906CD2A002A}"/>
                </a:ext>
              </a:extLst>
            </p:cNvPr>
            <p:cNvSpPr/>
            <p:nvPr/>
          </p:nvSpPr>
          <p:spPr>
            <a:xfrm>
              <a:off x="8925916" y="2366100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9DA16D-FD21-FB00-7012-729B5ADBAB31}"/>
                </a:ext>
              </a:extLst>
            </p:cNvPr>
            <p:cNvSpPr/>
            <p:nvPr/>
          </p:nvSpPr>
          <p:spPr>
            <a:xfrm>
              <a:off x="8925916" y="2536323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28B8118-FA03-1D20-655E-A69D3A28F0F0}"/>
                </a:ext>
              </a:extLst>
            </p:cNvPr>
            <p:cNvSpPr/>
            <p:nvPr/>
          </p:nvSpPr>
          <p:spPr>
            <a:xfrm>
              <a:off x="8925932" y="2707450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2EBE09-5EEC-D6FB-87B4-5FA41B29A4B6}"/>
                </a:ext>
              </a:extLst>
            </p:cNvPr>
            <p:cNvSpPr/>
            <p:nvPr/>
          </p:nvSpPr>
          <p:spPr>
            <a:xfrm>
              <a:off x="9692077" y="2382739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7058F2-0CD7-BA83-D4B6-1333692CDE5B}"/>
                </a:ext>
              </a:extLst>
            </p:cNvPr>
            <p:cNvSpPr/>
            <p:nvPr/>
          </p:nvSpPr>
          <p:spPr>
            <a:xfrm>
              <a:off x="9692077" y="2552962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2E7FB5-3813-ED46-4B39-9FC24E9E5B88}"/>
                </a:ext>
              </a:extLst>
            </p:cNvPr>
            <p:cNvSpPr/>
            <p:nvPr/>
          </p:nvSpPr>
          <p:spPr>
            <a:xfrm>
              <a:off x="9692093" y="2724089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2594F6-300B-354F-F51C-D3BC61778A65}"/>
                </a:ext>
              </a:extLst>
            </p:cNvPr>
            <p:cNvSpPr/>
            <p:nvPr/>
          </p:nvSpPr>
          <p:spPr>
            <a:xfrm>
              <a:off x="10407144" y="2360070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FEA028-49F8-9EAE-2C7B-4C5AD62DBAA1}"/>
                </a:ext>
              </a:extLst>
            </p:cNvPr>
            <p:cNvSpPr/>
            <p:nvPr/>
          </p:nvSpPr>
          <p:spPr>
            <a:xfrm>
              <a:off x="10407144" y="2530293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D9869E1-9A08-7A9F-315A-9AF01EAB780C}"/>
                </a:ext>
              </a:extLst>
            </p:cNvPr>
            <p:cNvSpPr/>
            <p:nvPr/>
          </p:nvSpPr>
          <p:spPr>
            <a:xfrm>
              <a:off x="10407160" y="2701420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D001B87-7296-652D-0238-E72E50476621}"/>
                </a:ext>
              </a:extLst>
            </p:cNvPr>
            <p:cNvSpPr/>
            <p:nvPr/>
          </p:nvSpPr>
          <p:spPr>
            <a:xfrm>
              <a:off x="11190137" y="2382739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4AB5EA-E59E-951F-F24F-AD9A6546DAC7}"/>
                </a:ext>
              </a:extLst>
            </p:cNvPr>
            <p:cNvSpPr/>
            <p:nvPr/>
          </p:nvSpPr>
          <p:spPr>
            <a:xfrm>
              <a:off x="11190137" y="2552962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F1F65AD-8CE2-97A8-8825-23D7C8668D31}"/>
                </a:ext>
              </a:extLst>
            </p:cNvPr>
            <p:cNvSpPr/>
            <p:nvPr/>
          </p:nvSpPr>
          <p:spPr>
            <a:xfrm>
              <a:off x="11190153" y="2724089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2887B21-171E-B1AD-D3FD-573471661E2E}"/>
              </a:ext>
            </a:extLst>
          </p:cNvPr>
          <p:cNvGrpSpPr/>
          <p:nvPr/>
        </p:nvGrpSpPr>
        <p:grpSpPr>
          <a:xfrm>
            <a:off x="6723102" y="4465042"/>
            <a:ext cx="5075170" cy="604687"/>
            <a:chOff x="6658583" y="2345056"/>
            <a:chExt cx="5075170" cy="60468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6661169-7612-9722-DA07-61EFB8E65B1E}"/>
                </a:ext>
              </a:extLst>
            </p:cNvPr>
            <p:cNvSpPr/>
            <p:nvPr/>
          </p:nvSpPr>
          <p:spPr>
            <a:xfrm>
              <a:off x="6658583" y="2345056"/>
              <a:ext cx="749030" cy="4488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109E3F-0DC2-A144-205B-F61592EB3E82}"/>
                </a:ext>
              </a:extLst>
            </p:cNvPr>
            <p:cNvCxnSpPr>
              <a:cxnSpLocks/>
            </p:cNvCxnSpPr>
            <p:nvPr/>
          </p:nvCxnSpPr>
          <p:spPr>
            <a:xfrm>
              <a:off x="7203332" y="2587557"/>
              <a:ext cx="80901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F003AED-9ED1-4120-CC92-2C94C014BD0B}"/>
                </a:ext>
              </a:extLst>
            </p:cNvPr>
            <p:cNvSpPr/>
            <p:nvPr/>
          </p:nvSpPr>
          <p:spPr>
            <a:xfrm>
              <a:off x="798860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47570D5-7095-C74F-8FB3-A9C889D2A95B}"/>
                </a:ext>
              </a:extLst>
            </p:cNvPr>
            <p:cNvSpPr/>
            <p:nvPr/>
          </p:nvSpPr>
          <p:spPr>
            <a:xfrm>
              <a:off x="873763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428090F-3FC6-2CAF-DDC3-B91C48A0CE6A}"/>
                </a:ext>
              </a:extLst>
            </p:cNvPr>
            <p:cNvSpPr/>
            <p:nvPr/>
          </p:nvSpPr>
          <p:spPr>
            <a:xfrm>
              <a:off x="948666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340DD1-9E70-DA1E-8BF9-32D6BCB47791}"/>
                </a:ext>
              </a:extLst>
            </p:cNvPr>
            <p:cNvSpPr/>
            <p:nvPr/>
          </p:nvSpPr>
          <p:spPr>
            <a:xfrm>
              <a:off x="1023569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B9E3F1-204B-62AB-9E63-D3ACC936F8A9}"/>
                </a:ext>
              </a:extLst>
            </p:cNvPr>
            <p:cNvSpPr/>
            <p:nvPr/>
          </p:nvSpPr>
          <p:spPr>
            <a:xfrm>
              <a:off x="1098472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35287BC-C551-1A84-ABB5-D25FA4E0BA84}"/>
                </a:ext>
              </a:extLst>
            </p:cNvPr>
            <p:cNvGrpSpPr/>
            <p:nvPr/>
          </p:nvGrpSpPr>
          <p:grpSpPr>
            <a:xfrm>
              <a:off x="8152239" y="2384939"/>
              <a:ext cx="368404" cy="557363"/>
              <a:chOff x="1357815" y="4677629"/>
              <a:chExt cx="368404" cy="557363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D1298C7-CE79-EF0A-A4C6-A230DC9AF9F7}"/>
                  </a:ext>
                </a:extLst>
              </p:cNvPr>
              <p:cNvSpPr/>
              <p:nvPr/>
            </p:nvSpPr>
            <p:spPr>
              <a:xfrm>
                <a:off x="1357815" y="4677629"/>
                <a:ext cx="368388" cy="164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1B255A2-D351-853D-34ED-ACFEB9E8E008}"/>
                  </a:ext>
                </a:extLst>
              </p:cNvPr>
              <p:cNvSpPr/>
              <p:nvPr/>
            </p:nvSpPr>
            <p:spPr>
              <a:xfrm>
                <a:off x="1357815" y="4847852"/>
                <a:ext cx="368388" cy="16419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C9193EC-C127-467B-F20E-CBB3565ADC4C}"/>
                  </a:ext>
                </a:extLst>
              </p:cNvPr>
              <p:cNvSpPr/>
              <p:nvPr/>
            </p:nvSpPr>
            <p:spPr>
              <a:xfrm>
                <a:off x="1357831" y="5018979"/>
                <a:ext cx="368388" cy="216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F85ADD-6C90-2D46-AADD-E04436A87AA3}"/>
                </a:ext>
              </a:extLst>
            </p:cNvPr>
            <p:cNvSpPr/>
            <p:nvPr/>
          </p:nvSpPr>
          <p:spPr>
            <a:xfrm>
              <a:off x="8925916" y="2366100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3373C0-05CB-820B-6CBA-1179076DFA95}"/>
                </a:ext>
              </a:extLst>
            </p:cNvPr>
            <p:cNvSpPr/>
            <p:nvPr/>
          </p:nvSpPr>
          <p:spPr>
            <a:xfrm>
              <a:off x="8925916" y="2536323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44AAF0C-2762-6B8E-3396-E9618764F221}"/>
                </a:ext>
              </a:extLst>
            </p:cNvPr>
            <p:cNvSpPr/>
            <p:nvPr/>
          </p:nvSpPr>
          <p:spPr>
            <a:xfrm>
              <a:off x="8925932" y="2707450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6B9BCF-23C7-C14C-A079-AD8B2D81A20B}"/>
                </a:ext>
              </a:extLst>
            </p:cNvPr>
            <p:cNvSpPr/>
            <p:nvPr/>
          </p:nvSpPr>
          <p:spPr>
            <a:xfrm>
              <a:off x="9692077" y="2382739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2372CC-6D4B-F763-CD89-C89E0B263CAA}"/>
                </a:ext>
              </a:extLst>
            </p:cNvPr>
            <p:cNvSpPr/>
            <p:nvPr/>
          </p:nvSpPr>
          <p:spPr>
            <a:xfrm>
              <a:off x="9692077" y="2552962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C242B24-E102-0452-EB65-2C65EA7453D6}"/>
                </a:ext>
              </a:extLst>
            </p:cNvPr>
            <p:cNvSpPr/>
            <p:nvPr/>
          </p:nvSpPr>
          <p:spPr>
            <a:xfrm>
              <a:off x="9692093" y="2724089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B3CE4C-3FB8-1369-E3AF-877E7D25A552}"/>
                </a:ext>
              </a:extLst>
            </p:cNvPr>
            <p:cNvSpPr/>
            <p:nvPr/>
          </p:nvSpPr>
          <p:spPr>
            <a:xfrm>
              <a:off x="10407144" y="2360070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E7CC4DC-6FD3-030F-38EB-2C669803E94B}"/>
                </a:ext>
              </a:extLst>
            </p:cNvPr>
            <p:cNvSpPr/>
            <p:nvPr/>
          </p:nvSpPr>
          <p:spPr>
            <a:xfrm>
              <a:off x="10407144" y="2530293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7A858D4-B458-6634-E26A-EBE9F76B029C}"/>
                </a:ext>
              </a:extLst>
            </p:cNvPr>
            <p:cNvSpPr/>
            <p:nvPr/>
          </p:nvSpPr>
          <p:spPr>
            <a:xfrm>
              <a:off x="10407160" y="2701420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33CD50-5EF0-F28C-CA51-4E56A790F71F}"/>
                </a:ext>
              </a:extLst>
            </p:cNvPr>
            <p:cNvSpPr/>
            <p:nvPr/>
          </p:nvSpPr>
          <p:spPr>
            <a:xfrm>
              <a:off x="11190137" y="2382739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B05719B-2F25-1EC6-927F-77828C28723B}"/>
                </a:ext>
              </a:extLst>
            </p:cNvPr>
            <p:cNvSpPr/>
            <p:nvPr/>
          </p:nvSpPr>
          <p:spPr>
            <a:xfrm>
              <a:off x="11190137" y="2552962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EB63BB8-87B1-19AC-93B8-EEF9B6AE0213}"/>
                </a:ext>
              </a:extLst>
            </p:cNvPr>
            <p:cNvSpPr/>
            <p:nvPr/>
          </p:nvSpPr>
          <p:spPr>
            <a:xfrm>
              <a:off x="11190153" y="2724089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2C5E731-9D0D-CF97-9A33-BA3694721254}"/>
              </a:ext>
            </a:extLst>
          </p:cNvPr>
          <p:cNvSpPr txBox="1"/>
          <p:nvPr/>
        </p:nvSpPr>
        <p:spPr>
          <a:xfrm>
            <a:off x="123117" y="3603481"/>
            <a:ext cx="63094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Product – Primitive attributes</a:t>
            </a:r>
          </a:p>
          <a:p>
            <a:r>
              <a:rPr lang="en-US" sz="2400" dirty="0"/>
              <a:t>Main used dynamically allocated array of Product instances and handled checkout by providing lookup services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 *products;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 = new Product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numProducts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0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E17BAA-4DD5-2D19-917B-C6C8ADB125EA}"/>
              </a:ext>
            </a:extLst>
          </p:cNvPr>
          <p:cNvSpPr txBox="1"/>
          <p:nvPr/>
        </p:nvSpPr>
        <p:spPr>
          <a:xfrm>
            <a:off x="196605" y="913868"/>
            <a:ext cx="604282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MenuItem</a:t>
            </a:r>
            <a:r>
              <a:rPr lang="en-US" sz="2400" dirty="0"/>
              <a:t> - Primitive attributes</a:t>
            </a:r>
          </a:p>
          <a:p>
            <a:r>
              <a:rPr lang="en-US" sz="2400" dirty="0"/>
              <a:t>Menu – array of </a:t>
            </a:r>
            <a:r>
              <a:rPr lang="en-US" sz="2400" dirty="0" err="1"/>
              <a:t>MenuItem</a:t>
            </a:r>
            <a:r>
              <a:rPr lang="en-US" sz="2400" dirty="0"/>
              <a:t> objects – we accessed via a pointer that pointed to array of </a:t>
            </a:r>
            <a:r>
              <a:rPr lang="en-US" sz="2400" dirty="0" err="1"/>
              <a:t>MenuItem</a:t>
            </a:r>
            <a:r>
              <a:rPr lang="en-US" sz="2400" dirty="0"/>
              <a:t> objects</a:t>
            </a:r>
          </a:p>
          <a:p>
            <a:r>
              <a:rPr lang="en-US" sz="2400" dirty="0"/>
              <a:t>Main had one Menu object</a:t>
            </a:r>
          </a:p>
          <a:p>
            <a:endParaRPr lang="en-US" sz="2400" dirty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*items; //inside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//for array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objects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//inside Menu.cpp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 points to dynamically 	allocated array which stores 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each slot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Menu menu("menu.txt");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9AE2D-9D90-995B-73C7-E1F8DDCAC2A9}"/>
              </a:ext>
            </a:extLst>
          </p:cNvPr>
          <p:cNvSpPr txBox="1"/>
          <p:nvPr/>
        </p:nvSpPr>
        <p:spPr>
          <a:xfrm>
            <a:off x="0" y="46167"/>
            <a:ext cx="119174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Classes so far - increase in complexity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324E1F-6065-83A3-0630-A1F16BEC4BA0}"/>
              </a:ext>
            </a:extLst>
          </p:cNvPr>
          <p:cNvGrpSpPr/>
          <p:nvPr/>
        </p:nvGrpSpPr>
        <p:grpSpPr>
          <a:xfrm>
            <a:off x="6658583" y="1459871"/>
            <a:ext cx="5075170" cy="604687"/>
            <a:chOff x="6658583" y="2345056"/>
            <a:chExt cx="5075170" cy="6046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8D043B-C457-25A0-9B56-B8DBC31DF017}"/>
                </a:ext>
              </a:extLst>
            </p:cNvPr>
            <p:cNvSpPr/>
            <p:nvPr/>
          </p:nvSpPr>
          <p:spPr>
            <a:xfrm>
              <a:off x="6658583" y="2345056"/>
              <a:ext cx="749030" cy="4488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1AF85C-C4C3-5786-E8D8-6ADF1230F101}"/>
                </a:ext>
              </a:extLst>
            </p:cNvPr>
            <p:cNvCxnSpPr>
              <a:cxnSpLocks/>
            </p:cNvCxnSpPr>
            <p:nvPr/>
          </p:nvCxnSpPr>
          <p:spPr>
            <a:xfrm>
              <a:off x="7203332" y="2587557"/>
              <a:ext cx="80901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84C083-B5C8-DBD2-2157-3AED77BE9F19}"/>
                </a:ext>
              </a:extLst>
            </p:cNvPr>
            <p:cNvSpPr/>
            <p:nvPr/>
          </p:nvSpPr>
          <p:spPr>
            <a:xfrm>
              <a:off x="798860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22008C-C1AD-655A-A1A3-F3D8EA12429A}"/>
                </a:ext>
              </a:extLst>
            </p:cNvPr>
            <p:cNvSpPr/>
            <p:nvPr/>
          </p:nvSpPr>
          <p:spPr>
            <a:xfrm>
              <a:off x="873763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D04AE3-C07C-0026-9087-B48F377B28E7}"/>
                </a:ext>
              </a:extLst>
            </p:cNvPr>
            <p:cNvSpPr/>
            <p:nvPr/>
          </p:nvSpPr>
          <p:spPr>
            <a:xfrm>
              <a:off x="948666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E0507FA-8BCB-12B3-E2CE-B5294042DCB0}"/>
                </a:ext>
              </a:extLst>
            </p:cNvPr>
            <p:cNvSpPr/>
            <p:nvPr/>
          </p:nvSpPr>
          <p:spPr>
            <a:xfrm>
              <a:off x="1023569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ED66E8-BAF5-C620-46FA-7304D8BA6089}"/>
                </a:ext>
              </a:extLst>
            </p:cNvPr>
            <p:cNvSpPr/>
            <p:nvPr/>
          </p:nvSpPr>
          <p:spPr>
            <a:xfrm>
              <a:off x="10984723" y="235635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43DCCB-F800-AE11-6677-4069B8E3455D}"/>
                </a:ext>
              </a:extLst>
            </p:cNvPr>
            <p:cNvGrpSpPr/>
            <p:nvPr/>
          </p:nvGrpSpPr>
          <p:grpSpPr>
            <a:xfrm>
              <a:off x="8152239" y="2384939"/>
              <a:ext cx="368404" cy="557363"/>
              <a:chOff x="1357815" y="4677629"/>
              <a:chExt cx="368404" cy="55736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97C06A-E94B-1A32-2B1D-D751FA307862}"/>
                  </a:ext>
                </a:extLst>
              </p:cNvPr>
              <p:cNvSpPr/>
              <p:nvPr/>
            </p:nvSpPr>
            <p:spPr>
              <a:xfrm>
                <a:off x="1357815" y="4677629"/>
                <a:ext cx="368388" cy="164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CA8FABE-2E2D-B78E-43C9-9A894D01EBA7}"/>
                  </a:ext>
                </a:extLst>
              </p:cNvPr>
              <p:cNvSpPr/>
              <p:nvPr/>
            </p:nvSpPr>
            <p:spPr>
              <a:xfrm>
                <a:off x="1357815" y="4847852"/>
                <a:ext cx="368388" cy="16419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ABCB6D6-3C57-7640-FC3B-106C02F9DF9B}"/>
                  </a:ext>
                </a:extLst>
              </p:cNvPr>
              <p:cNvSpPr/>
              <p:nvPr/>
            </p:nvSpPr>
            <p:spPr>
              <a:xfrm>
                <a:off x="1357831" y="5018979"/>
                <a:ext cx="368388" cy="216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8B5EC4-664E-1CFA-CD04-5906CD2A002A}"/>
                </a:ext>
              </a:extLst>
            </p:cNvPr>
            <p:cNvSpPr/>
            <p:nvPr/>
          </p:nvSpPr>
          <p:spPr>
            <a:xfrm>
              <a:off x="8925916" y="2366100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9DA16D-FD21-FB00-7012-729B5ADBAB31}"/>
                </a:ext>
              </a:extLst>
            </p:cNvPr>
            <p:cNvSpPr/>
            <p:nvPr/>
          </p:nvSpPr>
          <p:spPr>
            <a:xfrm>
              <a:off x="8925916" y="2536323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28B8118-FA03-1D20-655E-A69D3A28F0F0}"/>
                </a:ext>
              </a:extLst>
            </p:cNvPr>
            <p:cNvSpPr/>
            <p:nvPr/>
          </p:nvSpPr>
          <p:spPr>
            <a:xfrm>
              <a:off x="8925932" y="2707450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2EBE09-5EEC-D6FB-87B4-5FA41B29A4B6}"/>
                </a:ext>
              </a:extLst>
            </p:cNvPr>
            <p:cNvSpPr/>
            <p:nvPr/>
          </p:nvSpPr>
          <p:spPr>
            <a:xfrm>
              <a:off x="9692077" y="2382739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7058F2-0CD7-BA83-D4B6-1333692CDE5B}"/>
                </a:ext>
              </a:extLst>
            </p:cNvPr>
            <p:cNvSpPr/>
            <p:nvPr/>
          </p:nvSpPr>
          <p:spPr>
            <a:xfrm>
              <a:off x="9692077" y="2552962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2E7FB5-3813-ED46-4B39-9FC24E9E5B88}"/>
                </a:ext>
              </a:extLst>
            </p:cNvPr>
            <p:cNvSpPr/>
            <p:nvPr/>
          </p:nvSpPr>
          <p:spPr>
            <a:xfrm>
              <a:off x="9692093" y="2724089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2594F6-300B-354F-F51C-D3BC61778A65}"/>
                </a:ext>
              </a:extLst>
            </p:cNvPr>
            <p:cNvSpPr/>
            <p:nvPr/>
          </p:nvSpPr>
          <p:spPr>
            <a:xfrm>
              <a:off x="10407144" y="2360070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FEA028-49F8-9EAE-2C7B-4C5AD62DBAA1}"/>
                </a:ext>
              </a:extLst>
            </p:cNvPr>
            <p:cNvSpPr/>
            <p:nvPr/>
          </p:nvSpPr>
          <p:spPr>
            <a:xfrm>
              <a:off x="10407144" y="2530293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D9869E1-9A08-7A9F-315A-9AF01EAB780C}"/>
                </a:ext>
              </a:extLst>
            </p:cNvPr>
            <p:cNvSpPr/>
            <p:nvPr/>
          </p:nvSpPr>
          <p:spPr>
            <a:xfrm>
              <a:off x="10407160" y="2701420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D001B87-7296-652D-0238-E72E50476621}"/>
                </a:ext>
              </a:extLst>
            </p:cNvPr>
            <p:cNvSpPr/>
            <p:nvPr/>
          </p:nvSpPr>
          <p:spPr>
            <a:xfrm>
              <a:off x="11190137" y="2382739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4AB5EA-E59E-951F-F24F-AD9A6546DAC7}"/>
                </a:ext>
              </a:extLst>
            </p:cNvPr>
            <p:cNvSpPr/>
            <p:nvPr/>
          </p:nvSpPr>
          <p:spPr>
            <a:xfrm>
              <a:off x="11190137" y="2552962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F1F65AD-8CE2-97A8-8825-23D7C8668D31}"/>
                </a:ext>
              </a:extLst>
            </p:cNvPr>
            <p:cNvSpPr/>
            <p:nvPr/>
          </p:nvSpPr>
          <p:spPr>
            <a:xfrm>
              <a:off x="11190153" y="2724089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1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9AE2D-9D90-995B-73C7-E1F8DDCAC2A9}"/>
              </a:ext>
            </a:extLst>
          </p:cNvPr>
          <p:cNvSpPr txBox="1"/>
          <p:nvPr/>
        </p:nvSpPr>
        <p:spPr>
          <a:xfrm>
            <a:off x="0" y="46167"/>
            <a:ext cx="119174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Classes so far - increase in complexity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D18A-B0DF-085A-7064-AE0C236305C6}"/>
              </a:ext>
            </a:extLst>
          </p:cNvPr>
          <p:cNvGrpSpPr/>
          <p:nvPr/>
        </p:nvGrpSpPr>
        <p:grpSpPr>
          <a:xfrm>
            <a:off x="6780365" y="2056585"/>
            <a:ext cx="5272698" cy="2518908"/>
            <a:chOff x="6681205" y="3700923"/>
            <a:chExt cx="5272698" cy="251890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06B9E65-B229-B1DD-F6B7-0ED73C0421C7}"/>
                </a:ext>
              </a:extLst>
            </p:cNvPr>
            <p:cNvSpPr/>
            <p:nvPr/>
          </p:nvSpPr>
          <p:spPr>
            <a:xfrm>
              <a:off x="8034971" y="3701855"/>
              <a:ext cx="749030" cy="426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788943-1A45-BFCC-18BB-2B22437F900E}"/>
                </a:ext>
              </a:extLst>
            </p:cNvPr>
            <p:cNvSpPr/>
            <p:nvPr/>
          </p:nvSpPr>
          <p:spPr>
            <a:xfrm>
              <a:off x="8784001" y="3701855"/>
              <a:ext cx="749030" cy="426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778E595-74E4-A8FC-E71A-233281E413C6}"/>
                </a:ext>
              </a:extLst>
            </p:cNvPr>
            <p:cNvSpPr/>
            <p:nvPr/>
          </p:nvSpPr>
          <p:spPr>
            <a:xfrm>
              <a:off x="9533031" y="3701855"/>
              <a:ext cx="749030" cy="426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1A5C93-2D52-A8BA-0060-90A5C16C40D1}"/>
                </a:ext>
              </a:extLst>
            </p:cNvPr>
            <p:cNvSpPr/>
            <p:nvPr/>
          </p:nvSpPr>
          <p:spPr>
            <a:xfrm>
              <a:off x="10282061" y="3701855"/>
              <a:ext cx="749030" cy="426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3985C4-A1B8-0497-7CE1-8DAAAFE5DE3A}"/>
                </a:ext>
              </a:extLst>
            </p:cNvPr>
            <p:cNvSpPr/>
            <p:nvPr/>
          </p:nvSpPr>
          <p:spPr>
            <a:xfrm>
              <a:off x="11031091" y="3701855"/>
              <a:ext cx="749030" cy="426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26FC63-61F8-13D1-A489-5A281472965B}"/>
                </a:ext>
              </a:extLst>
            </p:cNvPr>
            <p:cNvSpPr/>
            <p:nvPr/>
          </p:nvSpPr>
          <p:spPr>
            <a:xfrm>
              <a:off x="6681205" y="3700923"/>
              <a:ext cx="749030" cy="4272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**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EEB0E81-CC59-19CC-DB04-AF4AA31C1139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7225954" y="3915000"/>
              <a:ext cx="809017" cy="284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2850E05-5600-C57F-6074-5FC6B803B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5478" y="4153146"/>
              <a:ext cx="745186" cy="4864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88536E2-5053-3FCC-105B-755065C2F338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8848068" y="4153145"/>
              <a:ext cx="310448" cy="73477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0A59573-D5A2-621C-4108-38D8942A7688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 flipH="1">
              <a:off x="9883742" y="4128144"/>
              <a:ext cx="43236" cy="65957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26F4B9F-CA11-8439-CA45-383F124F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609" y="4153145"/>
              <a:ext cx="28345" cy="14151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11275A-1B8D-5751-988C-C9BE8EBFB89F}"/>
                </a:ext>
              </a:extLst>
            </p:cNvPr>
            <p:cNvCxnSpPr>
              <a:cxnSpLocks/>
            </p:cNvCxnSpPr>
            <p:nvPr/>
          </p:nvCxnSpPr>
          <p:spPr>
            <a:xfrm>
              <a:off x="11414055" y="4153145"/>
              <a:ext cx="188431" cy="14151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F3B606-95FE-FDF5-F5CD-E99844CD66F8}"/>
                </a:ext>
              </a:extLst>
            </p:cNvPr>
            <p:cNvSpPr/>
            <p:nvPr/>
          </p:nvSpPr>
          <p:spPr>
            <a:xfrm>
              <a:off x="7401842" y="4639633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C657FF-90A6-D07F-5E0A-44C1209059F3}"/>
                </a:ext>
              </a:extLst>
            </p:cNvPr>
            <p:cNvSpPr/>
            <p:nvPr/>
          </p:nvSpPr>
          <p:spPr>
            <a:xfrm>
              <a:off x="8462171" y="4883396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E4116E8-EA07-2FF3-BCC0-638731163A7F}"/>
                </a:ext>
              </a:extLst>
            </p:cNvPr>
            <p:cNvSpPr/>
            <p:nvPr/>
          </p:nvSpPr>
          <p:spPr>
            <a:xfrm>
              <a:off x="9509227" y="4787718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464D21-9E48-A8C4-4F86-4F669456BCF2}"/>
                </a:ext>
              </a:extLst>
            </p:cNvPr>
            <p:cNvSpPr/>
            <p:nvPr/>
          </p:nvSpPr>
          <p:spPr>
            <a:xfrm>
              <a:off x="10282169" y="5561212"/>
              <a:ext cx="749030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D6D448C-39FF-8213-B244-832EAD89FC56}"/>
                </a:ext>
              </a:extLst>
            </p:cNvPr>
            <p:cNvSpPr/>
            <p:nvPr/>
          </p:nvSpPr>
          <p:spPr>
            <a:xfrm>
              <a:off x="11251068" y="5626444"/>
              <a:ext cx="702835" cy="593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7E96C32-9435-E907-2175-9B4B70758730}"/>
                </a:ext>
              </a:extLst>
            </p:cNvPr>
            <p:cNvGrpSpPr/>
            <p:nvPr/>
          </p:nvGrpSpPr>
          <p:grpSpPr>
            <a:xfrm>
              <a:off x="7565478" y="4668216"/>
              <a:ext cx="368404" cy="557363"/>
              <a:chOff x="748490" y="4529544"/>
              <a:chExt cx="368404" cy="55736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05606B0-BC06-6903-56C3-418E399AFB23}"/>
                  </a:ext>
                </a:extLst>
              </p:cNvPr>
              <p:cNvSpPr/>
              <p:nvPr/>
            </p:nvSpPr>
            <p:spPr>
              <a:xfrm>
                <a:off x="748490" y="4529544"/>
                <a:ext cx="368388" cy="164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CDECE9C-9308-4E0D-F60B-4E8119F878E1}"/>
                  </a:ext>
                </a:extLst>
              </p:cNvPr>
              <p:cNvSpPr/>
              <p:nvPr/>
            </p:nvSpPr>
            <p:spPr>
              <a:xfrm>
                <a:off x="748490" y="4699767"/>
                <a:ext cx="368388" cy="16419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1583E55-3C04-D93D-A813-852167286538}"/>
                  </a:ext>
                </a:extLst>
              </p:cNvPr>
              <p:cNvSpPr/>
              <p:nvPr/>
            </p:nvSpPr>
            <p:spPr>
              <a:xfrm>
                <a:off x="748506" y="4870894"/>
                <a:ext cx="368388" cy="2160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131617C-167A-3484-C12E-D2B6EE9BF69F}"/>
                </a:ext>
              </a:extLst>
            </p:cNvPr>
            <p:cNvSpPr/>
            <p:nvPr/>
          </p:nvSpPr>
          <p:spPr>
            <a:xfrm>
              <a:off x="8663874" y="4887920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48381-2C42-FBB1-DB82-20544A25C321}"/>
                </a:ext>
              </a:extLst>
            </p:cNvPr>
            <p:cNvSpPr/>
            <p:nvPr/>
          </p:nvSpPr>
          <p:spPr>
            <a:xfrm>
              <a:off x="8663874" y="5058143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B4FDCF9-D4C3-06B9-5846-56E6C954B07E}"/>
                </a:ext>
              </a:extLst>
            </p:cNvPr>
            <p:cNvSpPr/>
            <p:nvPr/>
          </p:nvSpPr>
          <p:spPr>
            <a:xfrm>
              <a:off x="8663890" y="5229270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C4FE9F3-1A8B-DCF9-DAE6-CF453B03CC2B}"/>
                </a:ext>
              </a:extLst>
            </p:cNvPr>
            <p:cNvSpPr/>
            <p:nvPr/>
          </p:nvSpPr>
          <p:spPr>
            <a:xfrm>
              <a:off x="9714641" y="4814101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E90150-5C78-1A03-2C46-F8EAC8C8333E}"/>
                </a:ext>
              </a:extLst>
            </p:cNvPr>
            <p:cNvSpPr/>
            <p:nvPr/>
          </p:nvSpPr>
          <p:spPr>
            <a:xfrm>
              <a:off x="9714641" y="4984324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868E6C7-A72E-6BAE-53C8-6D7C93715B6E}"/>
                </a:ext>
              </a:extLst>
            </p:cNvPr>
            <p:cNvSpPr/>
            <p:nvPr/>
          </p:nvSpPr>
          <p:spPr>
            <a:xfrm>
              <a:off x="9714657" y="5155451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75FF26-4304-B41B-0208-CDE97D82BAF0}"/>
                </a:ext>
              </a:extLst>
            </p:cNvPr>
            <p:cNvSpPr/>
            <p:nvPr/>
          </p:nvSpPr>
          <p:spPr>
            <a:xfrm>
              <a:off x="10449760" y="5588722"/>
              <a:ext cx="36838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C2AB6C-A411-BCE9-AAEC-85341261352E}"/>
                </a:ext>
              </a:extLst>
            </p:cNvPr>
            <p:cNvSpPr/>
            <p:nvPr/>
          </p:nvSpPr>
          <p:spPr>
            <a:xfrm>
              <a:off x="10449760" y="5758945"/>
              <a:ext cx="36838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60940D4-4983-7F2A-B42E-698982C4E629}"/>
                </a:ext>
              </a:extLst>
            </p:cNvPr>
            <p:cNvSpPr/>
            <p:nvPr/>
          </p:nvSpPr>
          <p:spPr>
            <a:xfrm>
              <a:off x="10449776" y="5930072"/>
              <a:ext cx="36838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51D2E3-A8CF-1FA3-3CA0-8BE747BD3AA0}"/>
                </a:ext>
              </a:extLst>
            </p:cNvPr>
            <p:cNvSpPr/>
            <p:nvPr/>
          </p:nvSpPr>
          <p:spPr>
            <a:xfrm>
              <a:off x="11433008" y="5652827"/>
              <a:ext cx="345668" cy="164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795857-4EA3-8AF2-0F22-340AEECBCCE5}"/>
                </a:ext>
              </a:extLst>
            </p:cNvPr>
            <p:cNvSpPr/>
            <p:nvPr/>
          </p:nvSpPr>
          <p:spPr>
            <a:xfrm>
              <a:off x="11433008" y="5823050"/>
              <a:ext cx="345668" cy="16419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8713FB-023A-873A-A30A-EF8C7652B083}"/>
                </a:ext>
              </a:extLst>
            </p:cNvPr>
            <p:cNvSpPr/>
            <p:nvPr/>
          </p:nvSpPr>
          <p:spPr>
            <a:xfrm>
              <a:off x="11433024" y="5994177"/>
              <a:ext cx="345668" cy="2160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BAC63E0-1BE3-1B49-A81C-82FC58B5763A}"/>
              </a:ext>
            </a:extLst>
          </p:cNvPr>
          <p:cNvSpPr txBox="1"/>
          <p:nvPr/>
        </p:nvSpPr>
        <p:spPr>
          <a:xfrm>
            <a:off x="138937" y="1037549"/>
            <a:ext cx="11746612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Product </a:t>
            </a:r>
            <a:r>
              <a:rPr lang="en-US" sz="2000" dirty="0"/>
              <a:t>– Primitive attributes</a:t>
            </a:r>
          </a:p>
          <a:p>
            <a:r>
              <a:rPr lang="en-US" sz="2800" b="1" dirty="0" err="1"/>
              <a:t>StoreItems</a:t>
            </a:r>
            <a:r>
              <a:rPr lang="en-US" sz="2800" b="1" dirty="0"/>
              <a:t> </a:t>
            </a:r>
            <a:r>
              <a:rPr lang="en-US" sz="2000" dirty="0"/>
              <a:t>– dynamically allocated array of pointers where each of those pointers were pointing to an instance of Product.</a:t>
            </a:r>
          </a:p>
          <a:p>
            <a:r>
              <a:rPr lang="en-US" sz="2800" b="1" dirty="0"/>
              <a:t>Main</a:t>
            </a:r>
            <a:r>
              <a:rPr lang="en-US" sz="2000" dirty="0"/>
              <a:t> –  one instance of Class </a:t>
            </a:r>
            <a:r>
              <a:rPr lang="en-US" sz="2000" dirty="0" err="1"/>
              <a:t>StoreItems</a:t>
            </a:r>
            <a:endParaRPr lang="en-US" sz="2000" dirty="0"/>
          </a:p>
          <a:p>
            <a:endParaRPr lang="en-US" sz="2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StoreItems.h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 **products; </a:t>
            </a:r>
          </a:p>
          <a:p>
            <a:r>
              <a:rPr lang="en-US" b="1" u="sng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StoreItems.cpp :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 = new Product* [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numProducts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//array of Pointers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numProducts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finput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code &gt;&gt; name &gt;&gt; price &gt;&gt; inv;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products[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new Product(code, name, price, inv);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numProducts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products[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new Product(); //allocate object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finput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&gt;&gt; *products[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// &gt;&gt; operator overloading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b="1" u="sng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StoreItems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allItems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("products2.txt");</a:t>
            </a:r>
          </a:p>
          <a:p>
            <a:endParaRPr lang="en-US" b="0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274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9AE2D-9D90-995B-73C7-E1F8DDCAC2A9}"/>
              </a:ext>
            </a:extLst>
          </p:cNvPr>
          <p:cNvSpPr txBox="1"/>
          <p:nvPr/>
        </p:nvSpPr>
        <p:spPr>
          <a:xfrm>
            <a:off x="0" y="46167"/>
            <a:ext cx="119174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increase in complexity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F3B606-95FE-FDF5-F5CD-E99844CD66F8}"/>
              </a:ext>
            </a:extLst>
          </p:cNvPr>
          <p:cNvSpPr/>
          <p:nvPr/>
        </p:nvSpPr>
        <p:spPr>
          <a:xfrm>
            <a:off x="531863" y="4690998"/>
            <a:ext cx="1253034" cy="84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5606B0-BC06-6903-56C3-418E399AFB23}"/>
              </a:ext>
            </a:extLst>
          </p:cNvPr>
          <p:cNvSpPr/>
          <p:nvPr/>
        </p:nvSpPr>
        <p:spPr>
          <a:xfrm>
            <a:off x="551290" y="4801621"/>
            <a:ext cx="1242605" cy="17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numQ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CDECE9C-9308-4E0D-F60B-4E8119F878E1}"/>
              </a:ext>
            </a:extLst>
          </p:cNvPr>
          <p:cNvSpPr/>
          <p:nvPr/>
        </p:nvSpPr>
        <p:spPr>
          <a:xfrm>
            <a:off x="551290" y="4982470"/>
            <a:ext cx="1242605" cy="305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AC63E0-1BE3-1B49-A81C-82FC58B5763A}"/>
              </a:ext>
            </a:extLst>
          </p:cNvPr>
          <p:cNvSpPr txBox="1"/>
          <p:nvPr/>
        </p:nvSpPr>
        <p:spPr>
          <a:xfrm>
            <a:off x="0" y="973745"/>
            <a:ext cx="778762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Class </a:t>
            </a:r>
            <a:r>
              <a:rPr lang="en-US" sz="3200" dirty="0" err="1"/>
              <a:t>TestResult</a:t>
            </a:r>
            <a:r>
              <a:rPr lang="en-US" sz="3200" dirty="0"/>
              <a:t> : </a:t>
            </a:r>
          </a:p>
          <a:p>
            <a:r>
              <a:rPr lang="en-US" sz="3200" dirty="0" err="1"/>
              <a:t>TestResult.h</a:t>
            </a:r>
            <a:r>
              <a:rPr lang="en-US" sz="3200" dirty="0"/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numQuestions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bool *results; </a:t>
            </a:r>
          </a:p>
          <a:p>
            <a:r>
              <a:rPr lang="en-US" sz="3200" dirty="0"/>
              <a:t>TestResult.cpp :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new bool [numQuestions+1]; </a:t>
            </a:r>
          </a:p>
          <a:p>
            <a:r>
              <a:rPr lang="en-US" sz="3200" dirty="0"/>
              <a:t>Main: had 2 instances of </a:t>
            </a:r>
            <a:r>
              <a:rPr lang="en-US" sz="3200" dirty="0" err="1"/>
              <a:t>TestResult</a:t>
            </a:r>
            <a:endParaRPr lang="en-US" sz="3200" dirty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TestAttempt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attempt1(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numQuestions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correct);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TestAttempt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attempt2(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numQuestions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correct);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A911B84-887C-CD4F-2F45-E588DFC2EEEC}"/>
              </a:ext>
            </a:extLst>
          </p:cNvPr>
          <p:cNvCxnSpPr>
            <a:cxnSpLocks/>
            <a:stCxn id="69" idx="1"/>
            <a:endCxn id="50" idx="1"/>
          </p:cNvCxnSpPr>
          <p:nvPr/>
        </p:nvCxnSpPr>
        <p:spPr>
          <a:xfrm rot="10800000" flipH="1" flipV="1">
            <a:off x="531862" y="5112776"/>
            <a:ext cx="19427" cy="1000105"/>
          </a:xfrm>
          <a:prstGeom prst="bentConnector3">
            <a:avLst>
              <a:gd name="adj1" fmla="val -1176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71C45E-8ECB-8A08-5967-E0F7F2A6973C}"/>
              </a:ext>
            </a:extLst>
          </p:cNvPr>
          <p:cNvSpPr txBox="1"/>
          <p:nvPr/>
        </p:nvSpPr>
        <p:spPr>
          <a:xfrm>
            <a:off x="609644" y="4399037"/>
            <a:ext cx="1097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attempt1</a:t>
            </a:r>
            <a:endParaRPr lang="en-US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93988BD-D5D7-F2FF-EAFC-6725F0890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46453"/>
              </p:ext>
            </p:extLst>
          </p:nvPr>
        </p:nvGraphicFramePr>
        <p:xfrm>
          <a:off x="551290" y="5742042"/>
          <a:ext cx="233668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336">
                  <a:extLst>
                    <a:ext uri="{9D8B030D-6E8A-4147-A177-3AD203B41FA5}">
                      <a16:colId xmlns:a16="http://schemas.microsoft.com/office/drawing/2014/main" val="3063272344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3154696933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3501155158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4095436001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3698364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 . .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numQ</a:t>
                      </a:r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50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84010"/>
                  </a:ext>
                </a:extLst>
              </a:tr>
            </a:tbl>
          </a:graphicData>
        </a:graphic>
      </p:graphicFrame>
      <p:sp>
        <p:nvSpPr>
          <p:cNvPr id="104" name="Rectangle 103">
            <a:extLst>
              <a:ext uri="{FF2B5EF4-FFF2-40B4-BE49-F238E27FC236}">
                <a16:creationId xmlns:a16="http://schemas.microsoft.com/office/drawing/2014/main" id="{F4E23CD1-BBCC-0564-2134-135630E7EA59}"/>
              </a:ext>
            </a:extLst>
          </p:cNvPr>
          <p:cNvSpPr/>
          <p:nvPr/>
        </p:nvSpPr>
        <p:spPr>
          <a:xfrm>
            <a:off x="5034315" y="4807548"/>
            <a:ext cx="1253034" cy="84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9E90D7-D037-77AE-8482-F33FECB41ECC}"/>
              </a:ext>
            </a:extLst>
          </p:cNvPr>
          <p:cNvSpPr/>
          <p:nvPr/>
        </p:nvSpPr>
        <p:spPr>
          <a:xfrm>
            <a:off x="5053742" y="4918171"/>
            <a:ext cx="1242605" cy="17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numQ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5EEA43-5987-C0CD-2D4E-56C8275DB8DB}"/>
              </a:ext>
            </a:extLst>
          </p:cNvPr>
          <p:cNvSpPr/>
          <p:nvPr/>
        </p:nvSpPr>
        <p:spPr>
          <a:xfrm>
            <a:off x="5053742" y="5099020"/>
            <a:ext cx="1242605" cy="305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190AD65-7420-2C2F-165A-D23006342D70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10800000" flipH="1" flipV="1">
            <a:off x="5034314" y="5229326"/>
            <a:ext cx="19427" cy="1000105"/>
          </a:xfrm>
          <a:prstGeom prst="bentConnector3">
            <a:avLst>
              <a:gd name="adj1" fmla="val -1176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944D10B-D8AB-30A7-A3EC-B52F7C86E1F4}"/>
              </a:ext>
            </a:extLst>
          </p:cNvPr>
          <p:cNvSpPr txBox="1"/>
          <p:nvPr/>
        </p:nvSpPr>
        <p:spPr>
          <a:xfrm>
            <a:off x="5112096" y="4506332"/>
            <a:ext cx="1097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attempt2</a:t>
            </a:r>
            <a:endParaRPr lang="en-US" dirty="0"/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EA0EAF04-926C-5518-20D9-AD39D092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66563"/>
              </p:ext>
            </p:extLst>
          </p:nvPr>
        </p:nvGraphicFramePr>
        <p:xfrm>
          <a:off x="5053742" y="5858592"/>
          <a:ext cx="233668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336">
                  <a:extLst>
                    <a:ext uri="{9D8B030D-6E8A-4147-A177-3AD203B41FA5}">
                      <a16:colId xmlns:a16="http://schemas.microsoft.com/office/drawing/2014/main" val="3063272344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3154696933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3501155158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4095436001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3698364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 . .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numQ</a:t>
                      </a:r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50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84010"/>
                  </a:ext>
                </a:extLst>
              </a:tr>
            </a:tbl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19815DAE-B74D-EC71-8245-B8B4084A3BE7}"/>
              </a:ext>
            </a:extLst>
          </p:cNvPr>
          <p:cNvSpPr/>
          <p:nvPr/>
        </p:nvSpPr>
        <p:spPr>
          <a:xfrm>
            <a:off x="8243036" y="2171480"/>
            <a:ext cx="1242605" cy="17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numQ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D62A73-62F3-CF7F-F257-2A8C4FB3D61B}"/>
              </a:ext>
            </a:extLst>
          </p:cNvPr>
          <p:cNvSpPr/>
          <p:nvPr/>
        </p:nvSpPr>
        <p:spPr>
          <a:xfrm>
            <a:off x="8243036" y="2352329"/>
            <a:ext cx="1242605" cy="3056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57CD89E-17E3-1257-B496-155C46C8FA3D}"/>
              </a:ext>
            </a:extLst>
          </p:cNvPr>
          <p:cNvCxnSpPr>
            <a:cxnSpLocks/>
            <a:stCxn id="111" idx="1"/>
            <a:endCxn id="113" idx="1"/>
          </p:cNvCxnSpPr>
          <p:nvPr/>
        </p:nvCxnSpPr>
        <p:spPr>
          <a:xfrm rot="10800000" flipV="1">
            <a:off x="8234038" y="2505148"/>
            <a:ext cx="8998" cy="665548"/>
          </a:xfrm>
          <a:prstGeom prst="bentConnector3">
            <a:avLst>
              <a:gd name="adj1" fmla="val 2640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34EBE8D1-7723-869B-8E68-421132AF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88757"/>
              </p:ext>
            </p:extLst>
          </p:nvPr>
        </p:nvGraphicFramePr>
        <p:xfrm>
          <a:off x="8234038" y="2799856"/>
          <a:ext cx="233668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336">
                  <a:extLst>
                    <a:ext uri="{9D8B030D-6E8A-4147-A177-3AD203B41FA5}">
                      <a16:colId xmlns:a16="http://schemas.microsoft.com/office/drawing/2014/main" val="3063272344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3154696933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3501155158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4095436001"/>
                    </a:ext>
                  </a:extLst>
                </a:gridCol>
                <a:gridCol w="467336">
                  <a:extLst>
                    <a:ext uri="{9D8B030D-6E8A-4147-A177-3AD203B41FA5}">
                      <a16:colId xmlns:a16="http://schemas.microsoft.com/office/drawing/2014/main" val="3698364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 . .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numQ</a:t>
                      </a:r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50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84010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3203D39D-A527-E0FD-94E2-11B591C2C2F5}"/>
              </a:ext>
            </a:extLst>
          </p:cNvPr>
          <p:cNvSpPr txBox="1"/>
          <p:nvPr/>
        </p:nvSpPr>
        <p:spPr>
          <a:xfrm>
            <a:off x="8266008" y="1745734"/>
            <a:ext cx="2304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Each </a:t>
            </a:r>
            <a:r>
              <a:rPr lang="en-US" sz="1800" dirty="0" err="1"/>
              <a:t>TestResult</a:t>
            </a:r>
            <a:r>
              <a:rPr lang="en-US" sz="1800" dirty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520" y="92643"/>
            <a:ext cx="52314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is the sample input &amp; output. 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Premium(P) or Regular (R): P</a:t>
            </a:r>
          </a:p>
          <a:p>
            <a:r>
              <a:rPr lang="en-US" sz="2800" dirty="0"/>
              <a:t># of tickets: 5</a:t>
            </a:r>
          </a:p>
          <a:p>
            <a:r>
              <a:rPr lang="en-US" sz="2800" dirty="0"/>
              <a:t>Your seats are: 1A 1B 1C 1D 1E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Premium(P) or Regular (R): R</a:t>
            </a:r>
          </a:p>
          <a:p>
            <a:r>
              <a:rPr lang="en-US" sz="2800" dirty="0"/>
              <a:t># of tickets: 4</a:t>
            </a:r>
          </a:p>
          <a:p>
            <a:r>
              <a:rPr lang="en-US" sz="2800" dirty="0"/>
              <a:t>Your seats are: 6A 6B 6C 6D 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Premium(P) or Regular (R): P</a:t>
            </a:r>
          </a:p>
          <a:p>
            <a:r>
              <a:rPr lang="en-US" sz="2800" dirty="0"/>
              <a:t># of tickets: 6</a:t>
            </a:r>
          </a:p>
          <a:p>
            <a:r>
              <a:rPr lang="en-US" sz="2800" dirty="0"/>
              <a:t>Your seats are: 2A 2B 2C 2D 2E 2F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17BAA-4DD5-2D19-917B-C6C8ADB125EA}"/>
              </a:ext>
            </a:extLst>
          </p:cNvPr>
          <p:cNvSpPr txBox="1"/>
          <p:nvPr/>
        </p:nvSpPr>
        <p:spPr>
          <a:xfrm>
            <a:off x="5693434" y="892862"/>
            <a:ext cx="64190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Premium(P) or Regular (R): R</a:t>
            </a:r>
          </a:p>
          <a:p>
            <a:r>
              <a:rPr lang="en-US" sz="2400" dirty="0"/>
              <a:t># of tickets: 5</a:t>
            </a:r>
          </a:p>
          <a:p>
            <a:r>
              <a:rPr lang="en-US" sz="2400" dirty="0"/>
              <a:t>Your seats are: 6E 6F 6G 6H 6I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…Assume more tickets are getting sold faster! …</a:t>
            </a:r>
          </a:p>
          <a:p>
            <a:r>
              <a:rPr lang="en-US" sz="2400" dirty="0"/>
              <a:t>Premium(P) or Regular (R): P</a:t>
            </a:r>
          </a:p>
          <a:p>
            <a:r>
              <a:rPr lang="en-US" sz="2400" dirty="0"/>
              <a:t># of tickets: 4</a:t>
            </a:r>
          </a:p>
          <a:p>
            <a:r>
              <a:rPr lang="en-US" sz="2400" dirty="0"/>
              <a:t>Your seats are: 2J 3I 3J 4J </a:t>
            </a:r>
            <a:r>
              <a:rPr lang="en-US" dirty="0"/>
              <a:t>//they are seated separately</a:t>
            </a:r>
            <a:endParaRPr lang="en-US" sz="2400" dirty="0"/>
          </a:p>
          <a:p>
            <a:r>
              <a:rPr lang="en-US" sz="2400" i="1" dirty="0">
                <a:solidFill>
                  <a:srgbClr val="FF0000"/>
                </a:solidFill>
              </a:rPr>
              <a:t>…Assume lots of tickets sold! We are almost full...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Premium(P) or Regular (R): P</a:t>
            </a:r>
          </a:p>
          <a:p>
            <a:r>
              <a:rPr lang="en-US" sz="2400" dirty="0"/>
              <a:t># of tickets: 10</a:t>
            </a:r>
          </a:p>
          <a:p>
            <a:r>
              <a:rPr lang="en-US" sz="2400" dirty="0"/>
              <a:t>Sorry, not enough seats. Please come again!</a:t>
            </a:r>
          </a:p>
        </p:txBody>
      </p:sp>
    </p:spTree>
    <p:extLst>
      <p:ext uri="{BB962C8B-B14F-4D97-AF65-F5344CB8AC3E}">
        <p14:creationId xmlns:p14="http://schemas.microsoft.com/office/powerpoint/2010/main" val="287814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2E1-F35C-4F1E-AF59-047958CA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141436"/>
            <a:ext cx="11731229" cy="5250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Seat Selection problem  – class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B97F-B916-4925-ACC3-55571949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228" y="1823350"/>
            <a:ext cx="2967375" cy="2293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Attributes for class Section: ????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B435D-05BB-FD97-5B4A-DFC6D317BEF3}"/>
              </a:ext>
            </a:extLst>
          </p:cNvPr>
          <p:cNvSpPr/>
          <p:nvPr/>
        </p:nvSpPr>
        <p:spPr>
          <a:xfrm>
            <a:off x="4156971" y="953785"/>
            <a:ext cx="2967375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8953B2-A25C-C3B6-7447-61085281D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92467"/>
              </p:ext>
            </p:extLst>
          </p:nvPr>
        </p:nvGraphicFramePr>
        <p:xfrm>
          <a:off x="66203" y="4386075"/>
          <a:ext cx="83516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433">
                  <a:extLst>
                    <a:ext uri="{9D8B030D-6E8A-4147-A177-3AD203B41FA5}">
                      <a16:colId xmlns:a16="http://schemas.microsoft.com/office/drawing/2014/main" val="2120761533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646849306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835723279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1368681605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1534319939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1887769963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608469939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46892995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1539610156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2153768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831070023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69621112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79801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6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550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7444F9-FBE5-D104-12C5-23C502A9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96540"/>
              </p:ext>
            </p:extLst>
          </p:nvPr>
        </p:nvGraphicFramePr>
        <p:xfrm>
          <a:off x="66201" y="2253471"/>
          <a:ext cx="83516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433">
                  <a:extLst>
                    <a:ext uri="{9D8B030D-6E8A-4147-A177-3AD203B41FA5}">
                      <a16:colId xmlns:a16="http://schemas.microsoft.com/office/drawing/2014/main" val="201726102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693676046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496726190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46857925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426168733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70853181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13209649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831780388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574716125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837650006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935458341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191329980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08198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0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5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6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281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F5A15D-ABA3-5E2D-D125-15FC7DED2DBB}"/>
              </a:ext>
            </a:extLst>
          </p:cNvPr>
          <p:cNvSpPr txBox="1"/>
          <p:nvPr/>
        </p:nvSpPr>
        <p:spPr>
          <a:xfrm>
            <a:off x="799326" y="1500694"/>
            <a:ext cx="13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1EF3D-4A94-DF91-E061-13F529CABB26}"/>
              </a:ext>
            </a:extLst>
          </p:cNvPr>
          <p:cNvSpPr txBox="1"/>
          <p:nvPr/>
        </p:nvSpPr>
        <p:spPr>
          <a:xfrm>
            <a:off x="546747" y="6287846"/>
            <a:ext cx="113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9F7E2-C32D-B1F1-1A48-0E70ADE19B4D}"/>
              </a:ext>
            </a:extLst>
          </p:cNvPr>
          <p:cNvSpPr txBox="1"/>
          <p:nvPr/>
        </p:nvSpPr>
        <p:spPr>
          <a:xfrm>
            <a:off x="417397" y="1823350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B          C           D         E            F           G           H         I            J           K           L</a:t>
            </a:r>
          </a:p>
        </p:txBody>
      </p:sp>
    </p:spTree>
    <p:extLst>
      <p:ext uri="{BB962C8B-B14F-4D97-AF65-F5344CB8AC3E}">
        <p14:creationId xmlns:p14="http://schemas.microsoft.com/office/powerpoint/2010/main" val="135590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2E1-F35C-4F1E-AF59-047958CA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141436"/>
            <a:ext cx="11731229" cy="5250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Seat Selection problem  – class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B97F-B916-4925-ACC3-55571949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1326" y="1000245"/>
            <a:ext cx="2967375" cy="22935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Attributes for class Section:</a:t>
            </a:r>
          </a:p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numRows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numSeatsPerRow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firstRow</a:t>
            </a:r>
            <a:r>
              <a:rPr lang="en-US" sz="2400" dirty="0"/>
              <a:t>; // 1 or 6</a:t>
            </a:r>
          </a:p>
          <a:p>
            <a:pPr marL="0" indent="0">
              <a:buNone/>
            </a:pPr>
            <a:r>
              <a:rPr lang="en-US" sz="2400" dirty="0"/>
              <a:t>int *allocated;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B435D-05BB-FD97-5B4A-DFC6D317BEF3}"/>
              </a:ext>
            </a:extLst>
          </p:cNvPr>
          <p:cNvSpPr/>
          <p:nvPr/>
        </p:nvSpPr>
        <p:spPr>
          <a:xfrm>
            <a:off x="4156971" y="953785"/>
            <a:ext cx="2967375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8953B2-A25C-C3B6-7447-61085281D65C}"/>
              </a:ext>
            </a:extLst>
          </p:cNvPr>
          <p:cNvGraphicFramePr>
            <a:graphicFrameLocks noGrp="1"/>
          </p:cNvGraphicFramePr>
          <p:nvPr/>
        </p:nvGraphicFramePr>
        <p:xfrm>
          <a:off x="66203" y="4386075"/>
          <a:ext cx="83516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433">
                  <a:extLst>
                    <a:ext uri="{9D8B030D-6E8A-4147-A177-3AD203B41FA5}">
                      <a16:colId xmlns:a16="http://schemas.microsoft.com/office/drawing/2014/main" val="2120761533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646849306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835723279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1368681605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1534319939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1887769963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608469939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46892995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1539610156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2153768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831070023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69621112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79801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6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550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7444F9-FBE5-D104-12C5-23C502A976BF}"/>
              </a:ext>
            </a:extLst>
          </p:cNvPr>
          <p:cNvGraphicFramePr>
            <a:graphicFrameLocks noGrp="1"/>
          </p:cNvGraphicFramePr>
          <p:nvPr/>
        </p:nvGraphicFramePr>
        <p:xfrm>
          <a:off x="66201" y="2253471"/>
          <a:ext cx="83516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433">
                  <a:extLst>
                    <a:ext uri="{9D8B030D-6E8A-4147-A177-3AD203B41FA5}">
                      <a16:colId xmlns:a16="http://schemas.microsoft.com/office/drawing/2014/main" val="201726102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693676046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496726190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468579254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426168733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70853181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213209649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831780388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574716125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837650006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935458341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191329980"/>
                    </a:ext>
                  </a:extLst>
                </a:gridCol>
                <a:gridCol w="642433">
                  <a:extLst>
                    <a:ext uri="{9D8B030D-6E8A-4147-A177-3AD203B41FA5}">
                      <a16:colId xmlns:a16="http://schemas.microsoft.com/office/drawing/2014/main" val="308198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0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5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6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281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F5A15D-ABA3-5E2D-D125-15FC7DED2DBB}"/>
              </a:ext>
            </a:extLst>
          </p:cNvPr>
          <p:cNvSpPr txBox="1"/>
          <p:nvPr/>
        </p:nvSpPr>
        <p:spPr>
          <a:xfrm>
            <a:off x="799326" y="1500694"/>
            <a:ext cx="13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Premium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1EF3D-4A94-DF91-E061-13F529CABB26}"/>
              </a:ext>
            </a:extLst>
          </p:cNvPr>
          <p:cNvSpPr txBox="1"/>
          <p:nvPr/>
        </p:nvSpPr>
        <p:spPr>
          <a:xfrm>
            <a:off x="546747" y="6287846"/>
            <a:ext cx="113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9F7E2-C32D-B1F1-1A48-0E70ADE19B4D}"/>
              </a:ext>
            </a:extLst>
          </p:cNvPr>
          <p:cNvSpPr txBox="1"/>
          <p:nvPr/>
        </p:nvSpPr>
        <p:spPr>
          <a:xfrm>
            <a:off x="417397" y="1823350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B          C           D         E            F           G           H         I            J           K           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DD1EE-88F4-8C22-6970-F17722689332}"/>
              </a:ext>
            </a:extLst>
          </p:cNvPr>
          <p:cNvSpPr txBox="1"/>
          <p:nvPr/>
        </p:nvSpPr>
        <p:spPr>
          <a:xfrm>
            <a:off x="8891325" y="3442916"/>
            <a:ext cx="2077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Class Section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8F68C8-1004-4A50-D49E-082DAD671CA0}"/>
              </a:ext>
            </a:extLst>
          </p:cNvPr>
          <p:cNvGraphicFramePr>
            <a:graphicFrameLocks noGrp="1"/>
          </p:cNvGraphicFramePr>
          <p:nvPr/>
        </p:nvGraphicFramePr>
        <p:xfrm>
          <a:off x="8895663" y="3826822"/>
          <a:ext cx="20771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156">
                  <a:extLst>
                    <a:ext uri="{9D8B030D-6E8A-4147-A177-3AD203B41FA5}">
                      <a16:colId xmlns:a16="http://schemas.microsoft.com/office/drawing/2014/main" val="2151007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numRows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numSeatsPerRow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1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firstRow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5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819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D66D83-764B-4A1F-4845-203E41526F93}"/>
              </a:ext>
            </a:extLst>
          </p:cNvPr>
          <p:cNvGraphicFramePr>
            <a:graphicFrameLocks noGrp="1"/>
          </p:cNvGraphicFramePr>
          <p:nvPr/>
        </p:nvGraphicFramePr>
        <p:xfrm>
          <a:off x="8910772" y="5814403"/>
          <a:ext cx="296737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717">
                  <a:extLst>
                    <a:ext uri="{9D8B030D-6E8A-4147-A177-3AD203B41FA5}">
                      <a16:colId xmlns:a16="http://schemas.microsoft.com/office/drawing/2014/main" val="3063272344"/>
                    </a:ext>
                  </a:extLst>
                </a:gridCol>
                <a:gridCol w="530578">
                  <a:extLst>
                    <a:ext uri="{9D8B030D-6E8A-4147-A177-3AD203B41FA5}">
                      <a16:colId xmlns:a16="http://schemas.microsoft.com/office/drawing/2014/main" val="3154696933"/>
                    </a:ext>
                  </a:extLst>
                </a:gridCol>
                <a:gridCol w="496711">
                  <a:extLst>
                    <a:ext uri="{9D8B030D-6E8A-4147-A177-3AD203B41FA5}">
                      <a16:colId xmlns:a16="http://schemas.microsoft.com/office/drawing/2014/main" val="3501155158"/>
                    </a:ext>
                  </a:extLst>
                </a:gridCol>
                <a:gridCol w="688622">
                  <a:extLst>
                    <a:ext uri="{9D8B030D-6E8A-4147-A177-3AD203B41FA5}">
                      <a16:colId xmlns:a16="http://schemas.microsoft.com/office/drawing/2014/main" val="4095436001"/>
                    </a:ext>
                  </a:extLst>
                </a:gridCol>
                <a:gridCol w="803747">
                  <a:extLst>
                    <a:ext uri="{9D8B030D-6E8A-4147-A177-3AD203B41FA5}">
                      <a16:colId xmlns:a16="http://schemas.microsoft.com/office/drawing/2014/main" val="3698364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 . .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numRows</a:t>
                      </a:r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50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 . 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84010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717B711-CE13-0310-56F9-C20314A5A3D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8399609" y="5594560"/>
            <a:ext cx="1101846" cy="79520"/>
          </a:xfrm>
          <a:prstGeom prst="bentConnector4">
            <a:avLst>
              <a:gd name="adj1" fmla="val 1411"/>
              <a:gd name="adj2" fmla="val 3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9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09" y="184731"/>
            <a:ext cx="10515600" cy="364822"/>
          </a:xfrm>
        </p:spPr>
        <p:txBody>
          <a:bodyPr>
            <a:normAutofit fontScale="90000"/>
          </a:bodyPr>
          <a:lstStyle/>
          <a:p>
            <a:r>
              <a:rPr lang="en-US" dirty="0"/>
              <a:t>Seat Allocation in a Theater – Section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90123" y="924508"/>
            <a:ext cx="8754461" cy="571798"/>
          </a:xfrm>
        </p:spPr>
        <p:txBody>
          <a:bodyPr/>
          <a:lstStyle/>
          <a:p>
            <a:r>
              <a:rPr lang="en-US" dirty="0"/>
              <a:t>Use of Dynamic Memory Allocation in Constructors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9139F7-1D7D-4037-B0A6-8C4DA06B41B7}"/>
              </a:ext>
            </a:extLst>
          </p:cNvPr>
          <p:cNvGraphicFramePr>
            <a:graphicFrameLocks noGrp="1"/>
          </p:cNvGraphicFramePr>
          <p:nvPr/>
        </p:nvGraphicFramePr>
        <p:xfrm>
          <a:off x="2116588" y="4192381"/>
          <a:ext cx="81279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6468493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57232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86816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343199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877699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084699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689299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396101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21537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10700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6211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9801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6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5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105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6BA32A-7E53-4663-AF6B-0362042DD633}"/>
              </a:ext>
            </a:extLst>
          </p:cNvPr>
          <p:cNvGraphicFramePr>
            <a:graphicFrameLocks noGrp="1"/>
          </p:cNvGraphicFramePr>
          <p:nvPr/>
        </p:nvGraphicFramePr>
        <p:xfrm>
          <a:off x="2116588" y="2672162"/>
          <a:ext cx="81279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936760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967261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685792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61687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08531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32096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17803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747161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765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354583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91329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8198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0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25734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0669CC-F31F-4DBF-9F32-7EF221C37445}"/>
              </a:ext>
            </a:extLst>
          </p:cNvPr>
          <p:cNvSpPr/>
          <p:nvPr/>
        </p:nvSpPr>
        <p:spPr>
          <a:xfrm>
            <a:off x="5034311" y="1511573"/>
            <a:ext cx="1784074" cy="533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0C492-F650-4947-B251-BB3368090AAA}"/>
              </a:ext>
            </a:extLst>
          </p:cNvPr>
          <p:cNvSpPr txBox="1"/>
          <p:nvPr/>
        </p:nvSpPr>
        <p:spPr>
          <a:xfrm>
            <a:off x="653120" y="3228422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BDB1-C2E1-4004-A73F-B822F551ED13}"/>
              </a:ext>
            </a:extLst>
          </p:cNvPr>
          <p:cNvSpPr txBox="1"/>
          <p:nvPr/>
        </p:nvSpPr>
        <p:spPr>
          <a:xfrm>
            <a:off x="759357" y="5180661"/>
            <a:ext cx="89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7146F-FC0D-8170-F042-555D2ECA858F}"/>
              </a:ext>
            </a:extLst>
          </p:cNvPr>
          <p:cNvSpPr txBox="1"/>
          <p:nvPr/>
        </p:nvSpPr>
        <p:spPr>
          <a:xfrm>
            <a:off x="2329211" y="2239246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B          C           D         E            F           G           H         I            J           K           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F7AB4-B1BD-EDD5-5BA6-726DB697903D}"/>
              </a:ext>
            </a:extLst>
          </p:cNvPr>
          <p:cNvSpPr txBox="1"/>
          <p:nvPr/>
        </p:nvSpPr>
        <p:spPr>
          <a:xfrm>
            <a:off x="1777446" y="2539505"/>
            <a:ext cx="301686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</a:t>
            </a:r>
          </a:p>
          <a:p>
            <a:pPr>
              <a:lnSpc>
                <a:spcPct val="150000"/>
              </a:lnSpc>
            </a:pPr>
            <a:r>
              <a:rPr lang="en-US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A2996-6511-752A-ECC7-0E7881A34908}"/>
              </a:ext>
            </a:extLst>
          </p:cNvPr>
          <p:cNvSpPr txBox="1"/>
          <p:nvPr/>
        </p:nvSpPr>
        <p:spPr>
          <a:xfrm>
            <a:off x="1777446" y="4278374"/>
            <a:ext cx="301686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  <a:p>
            <a:pPr>
              <a:spcAft>
                <a:spcPts val="600"/>
              </a:spcAft>
            </a:pPr>
            <a:r>
              <a:rPr lang="en-US" dirty="0"/>
              <a:t>5</a:t>
            </a:r>
          </a:p>
          <a:p>
            <a:pPr>
              <a:spcAft>
                <a:spcPts val="600"/>
              </a:spcAft>
            </a:pPr>
            <a:r>
              <a:rPr lang="en-US" dirty="0"/>
              <a:t>6</a:t>
            </a:r>
          </a:p>
          <a:p>
            <a:pPr>
              <a:spcAft>
                <a:spcPts val="600"/>
              </a:spcAft>
            </a:pPr>
            <a:r>
              <a:rPr lang="en-US" dirty="0"/>
              <a:t>7</a:t>
            </a:r>
          </a:p>
          <a:p>
            <a:pPr>
              <a:spcAft>
                <a:spcPts val="600"/>
              </a:spcAft>
            </a:pPr>
            <a:r>
              <a:rPr lang="en-US" dirty="0"/>
              <a:t>8</a:t>
            </a:r>
          </a:p>
          <a:p>
            <a:pPr>
              <a:spcAft>
                <a:spcPts val="600"/>
              </a:spcAft>
            </a:pP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6734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Widescreen</PresentationFormat>
  <Paragraphs>186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Seat Selection problem  – class Section</vt:lpstr>
      <vt:lpstr>Seat Selection problem  – class Section</vt:lpstr>
      <vt:lpstr>Seat Allocation in a Theater – Section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2023-10-26T16:50:45Z</dcterms:created>
  <dcterms:modified xsi:type="dcterms:W3CDTF">2023-10-26T17:50:57Z</dcterms:modified>
</cp:coreProperties>
</file>