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</p:sldMasterIdLst>
  <p:notesMasterIdLst>
    <p:notesMasterId r:id="rId26"/>
  </p:notesMasterIdLst>
  <p:sldIdLst>
    <p:sldId id="261" r:id="rId3"/>
    <p:sldId id="265" r:id="rId4"/>
    <p:sldId id="263" r:id="rId5"/>
    <p:sldId id="264" r:id="rId6"/>
    <p:sldId id="288" r:id="rId7"/>
    <p:sldId id="289" r:id="rId8"/>
    <p:sldId id="269" r:id="rId9"/>
    <p:sldId id="257" r:id="rId10"/>
    <p:sldId id="258" r:id="rId11"/>
    <p:sldId id="290" r:id="rId12"/>
    <p:sldId id="262" r:id="rId13"/>
    <p:sldId id="270" r:id="rId14"/>
    <p:sldId id="282" r:id="rId15"/>
    <p:sldId id="283" r:id="rId16"/>
    <p:sldId id="281" r:id="rId17"/>
    <p:sldId id="280" r:id="rId18"/>
    <p:sldId id="284" r:id="rId19"/>
    <p:sldId id="285" r:id="rId20"/>
    <p:sldId id="286" r:id="rId21"/>
    <p:sldId id="271" r:id="rId22"/>
    <p:sldId id="287" r:id="rId23"/>
    <p:sldId id="272" r:id="rId24"/>
    <p:sldId id="26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176" autoAdjust="0"/>
  </p:normalViewPr>
  <p:slideViewPr>
    <p:cSldViewPr snapToGrid="0">
      <p:cViewPr varScale="1">
        <p:scale>
          <a:sx n="67" d="100"/>
          <a:sy n="67" d="100"/>
        </p:scale>
        <p:origin x="129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49:20.6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24575,'1'0'0,"-1"0"0,0 0 0,0 0 0,1 2 0,2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3FCBB-EF73-43AA-B12D-089BDDCDEA7F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304B5-ABC9-4446-851C-2DEB5721C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34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04B5-ABC9-4446-851C-2DEB5721C8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97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C26AE7F-E6BD-47DB-AB3A-349E628BCBAF}" type="slidenum">
              <a:rPr lang="en-CA" altLang="en-US" smtClean="0"/>
              <a:pPr/>
              <a:t>16</a:t>
            </a:fld>
            <a:endParaRPr lang="en-CA" alt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97414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C26AE7F-E6BD-47DB-AB3A-349E628BCBAF}" type="slidenum">
              <a:rPr lang="en-CA" altLang="en-US" smtClean="0"/>
              <a:pPr/>
              <a:t>17</a:t>
            </a:fld>
            <a:endParaRPr lang="en-CA" alt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4210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B8564FA-51EF-4AFA-9D34-E69F23F9A7A9}" type="slidenum">
              <a:rPr lang="en-CA" altLang="en-US" smtClean="0"/>
              <a:pPr/>
              <a:t>18</a:t>
            </a:fld>
            <a:endParaRPr lang="en-CA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4598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83FF649-5297-4085-B336-5B525E55B877}" type="slidenum">
              <a:rPr lang="en-CA" altLang="en-US" smtClean="0"/>
              <a:pPr/>
              <a:t>19</a:t>
            </a:fld>
            <a:endParaRPr lang="en-CA" alt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8232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2B865-5427-44B1-8762-54C219D575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2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04B5-ABC9-4446-851C-2DEB5721C8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66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04B5-ABC9-4446-851C-2DEB5721C8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4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04B5-ABC9-4446-851C-2DEB5721C8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62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04B5-ABC9-4446-851C-2DEB5721C83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98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B8564FA-51EF-4AFA-9D34-E69F23F9A7A9}" type="slidenum">
              <a:rPr lang="en-CA" altLang="en-US" smtClean="0"/>
              <a:pPr/>
              <a:t>13</a:t>
            </a:fld>
            <a:endParaRPr lang="en-CA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3823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B8564FA-51EF-4AFA-9D34-E69F23F9A7A9}" type="slidenum">
              <a:rPr lang="en-CA" altLang="en-US" smtClean="0"/>
              <a:pPr/>
              <a:t>14</a:t>
            </a:fld>
            <a:endParaRPr lang="en-CA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0590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B8564FA-51EF-4AFA-9D34-E69F23F9A7A9}" type="slidenum">
              <a:rPr lang="en-CA" altLang="en-US" smtClean="0"/>
              <a:pPr/>
              <a:t>15</a:t>
            </a:fld>
            <a:endParaRPr lang="en-CA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0864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38E9A-3F0E-DC4C-3B36-CB0BAE553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EB50D-CADF-3B06-7DB1-90D5438A9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E8E88-DE5D-04DD-992A-2B6B0F779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5BF6-3AAF-48C1-BD4E-AF927591CD10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36E6D-1544-965D-D7FD-0FFBE2916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39575-2CFD-D948-1E96-24D523740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0BE3-23CA-4EE1-929C-B30F81AE4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57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7165C-676E-91A2-DAB6-ED77D0992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6658A-73A4-5C09-B80A-52B3DFDC4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8E31C-A1E2-33E5-15EC-EC79208AB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5BF6-3AAF-48C1-BD4E-AF927591CD10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3E8E7-3D71-C54F-F079-19CFF8755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F97BE-2748-F484-04AC-C46852184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0BE3-23CA-4EE1-929C-B30F81AE4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20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11944E-62F6-D632-33D2-AAC0C34875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440D1F-9C57-7440-0ADA-393AE4FC6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2D8F1-7A33-F40D-8154-50A5D1E23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5BF6-3AAF-48C1-BD4E-AF927591CD10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2215E-2568-5039-2428-68525AF73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219FF-5929-76A8-B05A-3B3EA5F2E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0BE3-23CA-4EE1-929C-B30F81AE4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95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357B6-0A07-4F01-A0C7-FF0305F57FFA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30F9-A029-4F3E-B260-C5CBDCCCF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72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3361"/>
            <a:ext cx="10515600" cy="894080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" y="1447800"/>
            <a:ext cx="11099800" cy="50647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63680" y="6351272"/>
            <a:ext cx="365760" cy="365125"/>
          </a:xfrm>
        </p:spPr>
        <p:txBody>
          <a:bodyPr/>
          <a:lstStyle/>
          <a:p>
            <a:fld id="{D5CA30F9-A029-4F3E-B260-C5CBDCCCF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26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F3E6F-8289-AD1D-2D5B-7BC00DDC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8CC5B-084A-46A2-6643-33D4FBD4B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D93DF-BFF5-4A19-6292-74ED4869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5BF6-3AAF-48C1-BD4E-AF927591CD10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0E9FA-1681-7300-B9D0-783C4BB6B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B2A9C-5049-714A-052A-B1FE646DF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0BE3-23CA-4EE1-929C-B30F81AE4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10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2BA71-A996-19BC-6B51-1326D6FFD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D2E8D-6F23-46B3-978B-BF02167B5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3F0CB-D7C6-4D35-35BF-EEF8650E1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5BF6-3AAF-48C1-BD4E-AF927591CD10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E6930-0F31-F6DD-116D-12E5F01F9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86DA0-739B-7E4F-E3FD-9D10A8FE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0BE3-23CA-4EE1-929C-B30F81AE4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24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7ACA-5435-F77E-0137-42CAA8C86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0F690-756B-6745-FCB0-B8E6D5375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A08CA-57A3-B2EF-4F2A-C9A8CE8DB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9C5D6-10B2-D49D-CA82-88A4F357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5BF6-3AAF-48C1-BD4E-AF927591CD10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37667-A575-EF0B-4321-3CBD9723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4D59A-5F9F-2D57-3240-26FC5C642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0BE3-23CA-4EE1-929C-B30F81AE4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87D50-BD2C-5D2C-4BB9-E6F4C77F2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4AE24-4B4D-3C8C-C57A-707DD5B4E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51E74-8FDC-B0F1-1E5D-3FC791204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9680D-D4E4-83E6-8D91-97F6DBF7D6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4540F9-D1CC-36D4-FBA8-C7516BB251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B67050-CA83-08FE-4096-750EA820D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5BF6-3AAF-48C1-BD4E-AF927591CD10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C89443-9398-2634-9DE1-8AF592193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A948FC-0A01-D016-E093-F1BF3E1E8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0BE3-23CA-4EE1-929C-B30F81AE4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05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F2DFD-EA49-96F7-982A-BB93465C7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7FB3E2-382D-AD05-AB4F-49452E890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5BF6-3AAF-48C1-BD4E-AF927591CD10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60B28A-F644-04C9-4123-1B654ECA9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90ED6C-7709-C6A0-81C7-A2E759695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0BE3-23CA-4EE1-929C-B30F81AE4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14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8242A4-4570-012B-39D0-6BB8E52CB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5BF6-3AAF-48C1-BD4E-AF927591CD10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CB4260-6D3A-17CB-D192-4C5E6BC27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4375F-DA19-C135-0724-E7CDFA2B9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0BE3-23CA-4EE1-929C-B30F81AE4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95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401C0-E1EC-5559-81DE-0D55AF203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64E51-4451-684F-D527-0292BBFAE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7B7448-58D1-984A-9BF0-4E4321CC3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34687-FF58-F105-72C6-187F76B09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5BF6-3AAF-48C1-BD4E-AF927591CD10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229F76-E58E-B835-3CD2-3A9299F61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E49B3-4B46-CB2A-E382-86D760D83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0BE3-23CA-4EE1-929C-B30F81AE4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64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D780A-481C-1A30-B3C0-CADF69B7D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A738DA-E13A-708F-CA51-B42A2D065B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34339-35F2-7B0B-DEDA-A26458C66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5C1E5-9997-7996-3C8C-4C1A54B88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5BF6-3AAF-48C1-BD4E-AF927591CD10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55F68-2F35-899B-8F95-728E9A791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7900E-16F8-1519-F98E-1172D4AB6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0BE3-23CA-4EE1-929C-B30F81AE4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94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379928-4482-C824-048F-E94E3AD64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CD14B-84F7-8647-3642-A3E14A901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C7660-2763-91A4-55CC-EAB1DC2565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35BF6-3AAF-48C1-BD4E-AF927591CD10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1521A-EE14-1654-643B-3EC1BD6749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80748-CFD7-8742-CE91-2CB5F225E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A0BE3-23CA-4EE1-929C-B30F81AE4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83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357B6-0A07-4F01-A0C7-FF0305F57FFA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A30F9-A029-4F3E-B260-C5CBDCCCF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48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smc.utdallas.edu/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kattis.com/problems/skruop" TargetMode="External"/><Relationship Id="rId2" Type="http://schemas.openxmlformats.org/officeDocument/2006/relationships/hyperlink" Target="https://open.kattis.com/problems/helpaphd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open.kattis.com/contests/kofw9c/problems/eventplanning" TargetMode="External"/><Relationship Id="rId4" Type="http://schemas.openxmlformats.org/officeDocument/2006/relationships/hyperlink" Target="https://open.kattis.com/problems/knotknowledg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8A317-2F54-4FDE-99CA-4A0CCC9F0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read a series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9AE1B-C909-49A1-B913-43C55AC8D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Read the count upfront – counted loop – use “for” loop to read that many data points</a:t>
            </a:r>
          </a:p>
          <a:p>
            <a:pPr marL="514350" indent="-514350">
              <a:buAutoNum type="arabicPeriod"/>
            </a:pPr>
            <a:r>
              <a:rPr lang="en-US" dirty="0"/>
              <a:t>Use a delimiter to indicate end of data – use conditional loop – bail out of the loop as soon as the delimiter is seen</a:t>
            </a:r>
          </a:p>
          <a:p>
            <a:pPr marL="514350" indent="-514350">
              <a:buAutoNum type="arabicPeriod"/>
            </a:pPr>
            <a:r>
              <a:rPr lang="en-US" dirty="0"/>
              <a:t>Put all the data in one line – use </a:t>
            </a:r>
            <a:r>
              <a:rPr lang="en-US" dirty="0" err="1"/>
              <a:t>getline</a:t>
            </a:r>
            <a:r>
              <a:rPr lang="en-US" dirty="0"/>
              <a:t>() to read the whole line to a string, then unpack using </a:t>
            </a:r>
            <a:r>
              <a:rPr lang="en-US" dirty="0" err="1"/>
              <a:t>istringstream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Use a data file (when we sense end-of-file, we are done with data!)</a:t>
            </a:r>
          </a:p>
        </p:txBody>
      </p:sp>
    </p:spTree>
    <p:extLst>
      <p:ext uri="{BB962C8B-B14F-4D97-AF65-F5344CB8AC3E}">
        <p14:creationId xmlns:p14="http://schemas.microsoft.com/office/powerpoint/2010/main" val="48029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DE3B4-1E22-40A0-A3F6-4929E0117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4 –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74335-8890-4A7D-8FBB-1359DCF8D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59" y="1447800"/>
            <a:ext cx="11427763" cy="50647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Going forward, NO late submissions accepted for activities!</a:t>
            </a:r>
          </a:p>
          <a:p>
            <a:r>
              <a:rPr lang="en-US" dirty="0"/>
              <a:t>A2 (3 problems) has been posted – uses Codio! </a:t>
            </a:r>
          </a:p>
          <a:p>
            <a:r>
              <a:rPr lang="en-US" dirty="0">
                <a:hlinkClick r:id="rId2"/>
              </a:rPr>
              <a:t>CS Mentor Center(CSMSC)</a:t>
            </a:r>
            <a:r>
              <a:rPr lang="en-US" dirty="0"/>
              <a:t> has opened!</a:t>
            </a:r>
          </a:p>
          <a:p>
            <a:r>
              <a:rPr lang="en-US" dirty="0"/>
              <a:t>Plan to come my office hours also.</a:t>
            </a:r>
          </a:p>
          <a:p>
            <a:r>
              <a:rPr lang="en-US" dirty="0"/>
              <a:t>Grader will be coming to class to introduce (hopefully Thursday); they should be offering office hours also.</a:t>
            </a:r>
          </a:p>
          <a:p>
            <a:r>
              <a:rPr lang="en-US" dirty="0"/>
              <a:t>For doing Codio based activity/assignment, always start from eLearning. After finishing it, click on My Grades in eLearning &amp; make sure your Codio score got recorded.</a:t>
            </a:r>
          </a:p>
          <a:p>
            <a:r>
              <a:rPr lang="en-US" dirty="0"/>
              <a:t>if you have not taken the diagnostic test , please reach out to me via Teams one-on-one chat.</a:t>
            </a:r>
          </a:p>
          <a:p>
            <a:r>
              <a:rPr lang="en-US" dirty="0"/>
              <a:t>If you took it, plan to attend review sessions given by CSMC as per suggestions OR even if you need to brush up basic C++ skills.</a:t>
            </a:r>
          </a:p>
        </p:txBody>
      </p:sp>
    </p:spTree>
    <p:extLst>
      <p:ext uri="{BB962C8B-B14F-4D97-AF65-F5344CB8AC3E}">
        <p14:creationId xmlns:p14="http://schemas.microsoft.com/office/powerpoint/2010/main" val="3491373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96E1-7476-407F-8A31-06C802B01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Discussion: Input &amp; Output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A49854-1556-403D-8B9A-7F8C1E8314B5}"/>
              </a:ext>
            </a:extLst>
          </p:cNvPr>
          <p:cNvSpPr txBox="1"/>
          <p:nvPr/>
        </p:nvSpPr>
        <p:spPr>
          <a:xfrm>
            <a:off x="800912" y="1432189"/>
            <a:ext cx="51848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x = 0;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name  =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x &gt;&gt; name;</a:t>
            </a:r>
          </a:p>
          <a:p>
            <a:pPr marL="0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x &lt;&lt;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 "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name; 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56436AB-9286-4828-8F22-F816FC489585}"/>
              </a:ext>
            </a:extLst>
          </p:cNvPr>
          <p:cNvGraphicFramePr>
            <a:graphicFrameLocks noGrp="1"/>
          </p:cNvGraphicFramePr>
          <p:nvPr/>
        </p:nvGraphicFramePr>
        <p:xfrm>
          <a:off x="926831" y="3695929"/>
          <a:ext cx="4933003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2609">
                  <a:extLst>
                    <a:ext uri="{9D8B030D-6E8A-4147-A177-3AD203B41FA5}">
                      <a16:colId xmlns:a16="http://schemas.microsoft.com/office/drawing/2014/main" val="1047187834"/>
                    </a:ext>
                  </a:extLst>
                </a:gridCol>
                <a:gridCol w="2810394">
                  <a:extLst>
                    <a:ext uri="{9D8B030D-6E8A-4147-A177-3AD203B41FA5}">
                      <a16:colId xmlns:a16="http://schemas.microsoft.com/office/drawing/2014/main" val="1536521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Output?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836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 </a:t>
                      </a:r>
                      <a:r>
                        <a:rPr lang="en-US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endParaRPr lang="en-US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709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667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080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xyz</a:t>
                      </a:r>
                      <a:endParaRPr lang="en-US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199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5abc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125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86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D56BF-75F7-4B15-AE0D-BB8A50D18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D061C-DAE8-4AC8-9B99-8922A4874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are needed to store a list of values, </a:t>
            </a:r>
          </a:p>
          <a:p>
            <a:r>
              <a:rPr lang="en-US" dirty="0"/>
              <a:t>Needed only if the contents must be used again…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78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1673" y="116379"/>
            <a:ext cx="11732029" cy="299258"/>
          </a:xfrm>
        </p:spPr>
        <p:txBody>
          <a:bodyPr>
            <a:noAutofit/>
          </a:bodyPr>
          <a:lstStyle/>
          <a:p>
            <a:pPr algn="ctr"/>
            <a:r>
              <a:rPr lang="en-US" altLang="en-US" sz="3200" b="1" u="sng" dirty="0"/>
              <a:t>Variables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221673" y="559724"/>
            <a:ext cx="11876115" cy="461665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How do you declare a variable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3A6513-0692-F02D-B8FE-15EF9F93C4A3}"/>
              </a:ext>
            </a:extLst>
          </p:cNvPr>
          <p:cNvSpPr txBox="1"/>
          <p:nvPr/>
        </p:nvSpPr>
        <p:spPr>
          <a:xfrm>
            <a:off x="221673" y="2439182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How do you assign a value to a variable 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5872EE-FD4A-FD2E-C4B3-995D2B59E89F}"/>
              </a:ext>
            </a:extLst>
          </p:cNvPr>
          <p:cNvSpPr txBox="1"/>
          <p:nvPr/>
        </p:nvSpPr>
        <p:spPr>
          <a:xfrm>
            <a:off x="221673" y="4435448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How do you use access value in a variable ?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F44DF4E7-C50B-E39E-E790-B2DCAD844992}"/>
              </a:ext>
            </a:extLst>
          </p:cNvPr>
          <p:cNvSpPr txBox="1">
            <a:spLocks noChangeArrowheads="1"/>
          </p:cNvSpPr>
          <p:nvPr/>
        </p:nvSpPr>
        <p:spPr>
          <a:xfrm>
            <a:off x="221673" y="1170348"/>
            <a:ext cx="11876115" cy="461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dirty="0"/>
              <a:t>datatype </a:t>
            </a:r>
            <a:r>
              <a:rPr lang="en-US" altLang="en-US" sz="2400" dirty="0" err="1"/>
              <a:t>varName</a:t>
            </a:r>
            <a:r>
              <a:rPr lang="en-US" altLang="en-US" sz="2400" dirty="0"/>
              <a:t>;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5B721CD3-2606-6BF3-87DC-A2FC52EBD605}"/>
              </a:ext>
            </a:extLst>
          </p:cNvPr>
          <p:cNvSpPr txBox="1">
            <a:spLocks noChangeArrowheads="1"/>
          </p:cNvSpPr>
          <p:nvPr/>
        </p:nvSpPr>
        <p:spPr>
          <a:xfrm>
            <a:off x="221673" y="2971470"/>
            <a:ext cx="11876115" cy="461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dirty="0" err="1"/>
              <a:t>varName</a:t>
            </a:r>
            <a:r>
              <a:rPr lang="en-US" altLang="en-US" sz="2400" dirty="0"/>
              <a:t> = value;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3F13CB57-3BD9-48C1-33E3-2313BEA030D9}"/>
              </a:ext>
            </a:extLst>
          </p:cNvPr>
          <p:cNvSpPr txBox="1">
            <a:spLocks noChangeArrowheads="1"/>
          </p:cNvSpPr>
          <p:nvPr/>
        </p:nvSpPr>
        <p:spPr>
          <a:xfrm>
            <a:off x="221673" y="5020054"/>
            <a:ext cx="11876115" cy="461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dirty="0"/>
              <a:t>Wherever that info is needed, </a:t>
            </a:r>
            <a:r>
              <a:rPr lang="en-US" altLang="en-US" sz="2400" dirty="0" err="1"/>
              <a:t>varName</a:t>
            </a:r>
            <a:r>
              <a:rPr lang="en-US" altLang="en-US" sz="2400" dirty="0"/>
              <a:t> is used.</a:t>
            </a:r>
          </a:p>
        </p:txBody>
      </p:sp>
    </p:spTree>
    <p:extLst>
      <p:ext uri="{BB962C8B-B14F-4D97-AF65-F5344CB8AC3E}">
        <p14:creationId xmlns:p14="http://schemas.microsoft.com/office/powerpoint/2010/main" val="36644100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14" grpId="0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1673" y="116379"/>
            <a:ext cx="11732029" cy="299258"/>
          </a:xfrm>
        </p:spPr>
        <p:txBody>
          <a:bodyPr>
            <a:noAutofit/>
          </a:bodyPr>
          <a:lstStyle/>
          <a:p>
            <a:pPr algn="ctr"/>
            <a:r>
              <a:rPr lang="en-US" altLang="en-US" sz="3200" b="1" u="sng" dirty="0"/>
              <a:t>Arrays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221673" y="559724"/>
            <a:ext cx="11876115" cy="615696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400" dirty="0"/>
              <a:t>variable that can store multiple values of the same type</a:t>
            </a:r>
          </a:p>
          <a:p>
            <a:r>
              <a:rPr lang="en-US" altLang="en-US" sz="2400" dirty="0"/>
              <a:t>values are stored in adjacent memory locations</a:t>
            </a:r>
          </a:p>
          <a:p>
            <a:pPr marL="0" indent="0">
              <a:buNone/>
            </a:pPr>
            <a:r>
              <a:rPr lang="en-US" altLang="en-US" sz="2400" dirty="0"/>
              <a:t>Syntax:</a:t>
            </a:r>
          </a:p>
          <a:p>
            <a:pPr marL="0" indent="0">
              <a:buNone/>
            </a:pPr>
            <a:r>
              <a:rPr lang="en-US" altLang="en-US" sz="2400" dirty="0"/>
              <a:t>datatype </a:t>
            </a:r>
            <a:r>
              <a:rPr lang="en-US" altLang="en-US" sz="2400" dirty="0" err="1"/>
              <a:t>arrayName</a:t>
            </a:r>
            <a:r>
              <a:rPr lang="en-US" altLang="en-US" sz="2400" dirty="0"/>
              <a:t>[</a:t>
            </a:r>
            <a:r>
              <a:rPr lang="en-US" altLang="en-US" sz="2400" dirty="0" err="1"/>
              <a:t>requiredSlots</a:t>
            </a:r>
            <a:r>
              <a:rPr lang="en-US" altLang="en-US" sz="2400" dirty="0"/>
              <a:t>];</a:t>
            </a:r>
          </a:p>
          <a:p>
            <a:pPr marL="0" indent="0">
              <a:buNone/>
            </a:pPr>
            <a:r>
              <a:rPr lang="en-US" altLang="en-US" sz="2400" dirty="0"/>
              <a:t>example: </a:t>
            </a:r>
            <a:r>
              <a:rPr lang="en-US" altLang="en-US" sz="2400" dirty="0">
                <a:latin typeface="Courier New" panose="02070309020205020404" pitchFamily="49" charset="0"/>
              </a:rPr>
              <a:t>int tests[5];</a:t>
            </a:r>
          </a:p>
          <a:p>
            <a:pPr lvl="1">
              <a:buNone/>
            </a:pPr>
            <a:r>
              <a:rPr lang="en-US" altLang="en-US" sz="2000" dirty="0"/>
              <a:t>allocates memory like this :</a:t>
            </a:r>
          </a:p>
          <a:p>
            <a:pPr>
              <a:buNone/>
            </a:pPr>
            <a:endParaRPr lang="en-US" altLang="en-US" b="1" u="sng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None/>
            </a:pPr>
            <a:r>
              <a:rPr lang="en-US" altLang="en-US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Terminology</a:t>
            </a:r>
          </a:p>
          <a:p>
            <a:pPr marL="0" indent="0">
              <a:buNone/>
            </a:pPr>
            <a:r>
              <a:rPr lang="en-US" alt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In the definition </a:t>
            </a:r>
            <a:r>
              <a:rPr lang="en-US" altLang="en-US" sz="2400" b="1" dirty="0">
                <a:latin typeface="Courier New" panose="02070309020205020404" pitchFamily="49" charset="0"/>
              </a:rPr>
              <a:t>int tests[5];</a:t>
            </a:r>
            <a:endParaRPr lang="en-US" altLang="en-US" sz="2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altLang="en-US" sz="2400" b="1" dirty="0">
                <a:latin typeface="Courier New" panose="02070309020205020404" pitchFamily="49" charset="0"/>
              </a:rPr>
              <a:t>int</a:t>
            </a:r>
            <a:r>
              <a:rPr lang="en-US" altLang="en-US" sz="2400" dirty="0"/>
              <a:t> is the </a:t>
            </a:r>
            <a:r>
              <a:rPr lang="en-US" altLang="en-US" sz="2400" b="1" dirty="0"/>
              <a:t>data type of the array elements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r>
              <a:rPr lang="en-US" altLang="en-US" sz="2400" b="1" dirty="0">
                <a:latin typeface="Courier New" panose="02070309020205020404" pitchFamily="49" charset="0"/>
              </a:rPr>
              <a:t>tests</a:t>
            </a:r>
            <a:r>
              <a:rPr lang="en-US" altLang="en-US" sz="2400" dirty="0"/>
              <a:t> is the </a:t>
            </a:r>
            <a:r>
              <a:rPr lang="en-US" altLang="en-US" sz="2400" b="1" u="sng" dirty="0"/>
              <a:t>name of the array</a:t>
            </a:r>
          </a:p>
          <a:p>
            <a:r>
              <a:rPr lang="en-US" altLang="en-US" sz="2400" dirty="0">
                <a:latin typeface="Courier New" panose="02070309020205020404" pitchFamily="49" charset="0"/>
              </a:rPr>
              <a:t>5,</a:t>
            </a:r>
            <a:r>
              <a:rPr lang="en-US" altLang="en-US" sz="2400" dirty="0"/>
              <a:t> in </a:t>
            </a:r>
            <a:r>
              <a:rPr lang="en-US" altLang="en-US" sz="2400" dirty="0">
                <a:latin typeface="Courier New" panose="02070309020205020404" pitchFamily="49" charset="0"/>
              </a:rPr>
              <a:t>[5],</a:t>
            </a:r>
            <a:r>
              <a:rPr lang="en-US" altLang="en-US" sz="2400" dirty="0"/>
              <a:t> is the </a:t>
            </a:r>
            <a:r>
              <a:rPr lang="en-US" altLang="en-US" sz="2400" u="sng" dirty="0"/>
              <a:t>size declarator</a:t>
            </a:r>
            <a:r>
              <a:rPr lang="en-US" altLang="en-US" sz="2400" dirty="0"/>
              <a:t>.  It shows the number of elements in the array.</a:t>
            </a:r>
          </a:p>
          <a:p>
            <a:pPr marL="457200" lvl="1" indent="0">
              <a:buNone/>
            </a:pPr>
            <a:r>
              <a:rPr lang="en-US" altLang="en-US" sz="2000" dirty="0"/>
              <a:t>Named constants are commonly used as size declarators. This eases program maintenance when the size of the array needs to be changed</a:t>
            </a:r>
            <a:br>
              <a:rPr lang="en-US" altLang="en-US" sz="2000" dirty="0"/>
            </a:br>
            <a:r>
              <a:rPr lang="en-US" altLang="en-US" sz="2000" dirty="0"/>
              <a:t>		</a:t>
            </a:r>
            <a:r>
              <a:rPr lang="en-US" altLang="en-US" sz="2000" dirty="0">
                <a:latin typeface="Courier New" panose="02070309020205020404" pitchFamily="49" charset="0"/>
              </a:rPr>
              <a:t>const int SIZE = 5;</a:t>
            </a:r>
            <a:br>
              <a:rPr lang="en-US" altLang="en-US" sz="2000" dirty="0"/>
            </a:br>
            <a:r>
              <a:rPr lang="en-US" altLang="en-US" sz="2000" dirty="0"/>
              <a:t>		</a:t>
            </a:r>
            <a:r>
              <a:rPr lang="en-US" altLang="en-US" sz="2000" dirty="0">
                <a:latin typeface="Courier New" panose="02070309020205020404" pitchFamily="49" charset="0"/>
              </a:rPr>
              <a:t>int tests[SIZE];</a:t>
            </a:r>
            <a:endParaRPr lang="en-US" altLang="en-US" sz="2000" dirty="0"/>
          </a:p>
        </p:txBody>
      </p:sp>
      <p:graphicFrame>
        <p:nvGraphicFramePr>
          <p:cNvPr id="6" name="Group 4">
            <a:extLst>
              <a:ext uri="{FF2B5EF4-FFF2-40B4-BE49-F238E27FC236}">
                <a16:creationId xmlns:a16="http://schemas.microsoft.com/office/drawing/2014/main" id="{30618783-D7EA-43A4-A0D3-CEF44778B3D7}"/>
              </a:ext>
            </a:extLst>
          </p:cNvPr>
          <p:cNvGraphicFramePr>
            <a:graphicFrameLocks noGrp="1"/>
          </p:cNvGraphicFramePr>
          <p:nvPr/>
        </p:nvGraphicFramePr>
        <p:xfrm>
          <a:off x="6483932" y="1894794"/>
          <a:ext cx="5486394" cy="770162"/>
        </p:xfrm>
        <a:graphic>
          <a:graphicData uri="http://schemas.openxmlformats.org/drawingml/2006/table">
            <a:tbl>
              <a:tblPr/>
              <a:tblGrid>
                <a:gridCol w="914399">
                  <a:extLst>
                    <a:ext uri="{9D8B030D-6E8A-4147-A177-3AD203B41FA5}">
                      <a16:colId xmlns:a16="http://schemas.microsoft.com/office/drawing/2014/main" val="1841311556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29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Index #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5175364"/>
                  </a:ext>
                </a:extLst>
              </a:tr>
              <a:tr h="2855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tests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8">
            <a:extLst>
              <a:ext uri="{FF2B5EF4-FFF2-40B4-BE49-F238E27FC236}">
                <a16:creationId xmlns:a16="http://schemas.microsoft.com/office/drawing/2014/main" id="{734B570F-C841-4FA5-8D62-9E0D2E04330C}"/>
              </a:ext>
            </a:extLst>
          </p:cNvPr>
          <p:cNvGraphicFramePr>
            <a:graphicFrameLocks noGrp="1"/>
          </p:cNvGraphicFramePr>
          <p:nvPr/>
        </p:nvGraphicFramePr>
        <p:xfrm>
          <a:off x="7361854" y="3074679"/>
          <a:ext cx="5061660" cy="598517"/>
        </p:xfrm>
        <a:graphic>
          <a:graphicData uri="http://schemas.openxmlformats.org/drawingml/2006/table">
            <a:tbl>
              <a:tblPr/>
              <a:tblGrid>
                <a:gridCol w="998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0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5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35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85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1st element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2nd element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3</a:t>
                      </a:r>
                      <a:r>
                        <a:rPr kumimoji="0" lang="en-US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rd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 element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4th element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5</a:t>
                      </a:r>
                      <a:r>
                        <a:rPr kumimoji="0" lang="en-US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th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element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Line 36"/>
          <p:cNvSpPr>
            <a:spLocks noChangeShapeType="1"/>
          </p:cNvSpPr>
          <p:nvPr/>
        </p:nvSpPr>
        <p:spPr bwMode="auto">
          <a:xfrm flipV="1">
            <a:off x="7668119" y="2787180"/>
            <a:ext cx="5543" cy="2285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37"/>
          <p:cNvSpPr>
            <a:spLocks noChangeShapeType="1"/>
          </p:cNvSpPr>
          <p:nvPr/>
        </p:nvSpPr>
        <p:spPr bwMode="auto">
          <a:xfrm flipH="1" flipV="1">
            <a:off x="8656940" y="2736999"/>
            <a:ext cx="11083" cy="2286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38"/>
          <p:cNvSpPr>
            <a:spLocks noChangeShapeType="1"/>
          </p:cNvSpPr>
          <p:nvPr/>
        </p:nvSpPr>
        <p:spPr bwMode="auto">
          <a:xfrm flipV="1">
            <a:off x="9570720" y="2744902"/>
            <a:ext cx="5543" cy="2286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39"/>
          <p:cNvSpPr>
            <a:spLocks noChangeShapeType="1"/>
          </p:cNvSpPr>
          <p:nvPr/>
        </p:nvSpPr>
        <p:spPr bwMode="auto">
          <a:xfrm flipH="1" flipV="1">
            <a:off x="10478960" y="2736999"/>
            <a:ext cx="11083" cy="2286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40"/>
          <p:cNvSpPr>
            <a:spLocks noChangeShapeType="1"/>
          </p:cNvSpPr>
          <p:nvPr/>
        </p:nvSpPr>
        <p:spPr bwMode="auto">
          <a:xfrm flipH="1" flipV="1">
            <a:off x="11542818" y="2765313"/>
            <a:ext cx="5541" cy="2286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9304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1673" y="116379"/>
            <a:ext cx="11732029" cy="299258"/>
          </a:xfrm>
        </p:spPr>
        <p:txBody>
          <a:bodyPr>
            <a:noAutofit/>
          </a:bodyPr>
          <a:lstStyle/>
          <a:p>
            <a:pPr algn="ctr"/>
            <a:r>
              <a:rPr lang="en-US" altLang="en-US" sz="3200" b="1" u="sng" dirty="0"/>
              <a:t>Arrays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221673" y="559724"/>
            <a:ext cx="11876115" cy="6156960"/>
          </a:xfrm>
        </p:spPr>
        <p:txBody>
          <a:bodyPr>
            <a:normAutofit/>
          </a:bodyPr>
          <a:lstStyle/>
          <a:p>
            <a:r>
              <a:rPr lang="en-US" altLang="en-US" dirty="0"/>
              <a:t>The </a:t>
            </a:r>
            <a:r>
              <a:rPr lang="en-US" altLang="en-US" u="sng" dirty="0"/>
              <a:t>size</a:t>
            </a:r>
            <a:r>
              <a:rPr lang="en-US" altLang="en-US" dirty="0"/>
              <a:t> of an array is (number of elements) * (size of each element)</a:t>
            </a:r>
          </a:p>
          <a:p>
            <a:r>
              <a:rPr lang="en-US" altLang="en-US" dirty="0"/>
              <a:t>The </a:t>
            </a:r>
            <a:r>
              <a:rPr lang="en-US" altLang="en-US" u="sng" dirty="0"/>
              <a:t>size</a:t>
            </a:r>
            <a:r>
              <a:rPr lang="en-US" altLang="en-US" dirty="0"/>
              <a:t> of an array is the total number of bytes allocated for it</a:t>
            </a:r>
          </a:p>
          <a:p>
            <a:pPr lvl="1"/>
            <a:r>
              <a:rPr lang="en-US" altLang="en-US" dirty="0"/>
              <a:t> (number of elements) * (number of bytes for each element)</a:t>
            </a:r>
          </a:p>
          <a:p>
            <a:endParaRPr lang="en-US" altLang="en-US" dirty="0"/>
          </a:p>
          <a:p>
            <a:r>
              <a:rPr lang="en-US" altLang="en-US" dirty="0"/>
              <a:t>Examples:</a:t>
            </a:r>
          </a:p>
          <a:p>
            <a:pPr lvl="1"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int tests[5]</a:t>
            </a:r>
            <a:r>
              <a:rPr lang="en-US" altLang="en-US" dirty="0"/>
              <a:t> is an array of 20 bytes, assuming 4 bytes for an </a:t>
            </a:r>
            <a:r>
              <a:rPr lang="en-US" altLang="en-US" dirty="0">
                <a:latin typeface="Courier New" panose="02070309020205020404" pitchFamily="49" charset="0"/>
              </a:rPr>
              <a:t>int</a:t>
            </a:r>
          </a:p>
          <a:p>
            <a:pPr lvl="1"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double measures[10]</a:t>
            </a:r>
            <a:r>
              <a:rPr lang="en-US" altLang="en-US" dirty="0"/>
              <a:t>is an array of 80 bytes, assuming 8 bytes for a </a:t>
            </a:r>
            <a:r>
              <a:rPr lang="en-US" altLang="en-US" dirty="0">
                <a:latin typeface="Courier New" panose="02070309020205020404" pitchFamily="49" charset="0"/>
              </a:rPr>
              <a:t>double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6350849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6377" y="93197"/>
            <a:ext cx="11887200" cy="429491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/>
              <a:t>Array Initialization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116377" y="993835"/>
            <a:ext cx="11138008" cy="24226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000" dirty="0"/>
              <a:t>Arrays can be initialized with an </a:t>
            </a:r>
            <a:r>
              <a:rPr lang="en-US" altLang="en-US" sz="2000" u="sng" dirty="0"/>
              <a:t>initialization list</a:t>
            </a:r>
            <a:r>
              <a:rPr lang="en-US" altLang="en-US" sz="2000" dirty="0"/>
              <a:t>:</a:t>
            </a:r>
          </a:p>
          <a:p>
            <a:pPr marL="457200" lvl="1" indent="0"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const int SIZE = 5;</a:t>
            </a:r>
            <a:br>
              <a:rPr lang="en-US" altLang="en-US" sz="1600" dirty="0">
                <a:latin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</a:rPr>
              <a:t>int tests[SIZE] = {79,82,91,77,84};</a:t>
            </a:r>
          </a:p>
          <a:p>
            <a:pPr marL="457200" lvl="1" indent="0"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r>
              <a:rPr lang="en-US" altLang="en-US" sz="2000" dirty="0"/>
              <a:t>The values are stored in the array in the order in which they appear in the list.</a:t>
            </a:r>
          </a:p>
          <a:p>
            <a:r>
              <a:rPr lang="en-US" altLang="en-US" sz="2000" dirty="0"/>
              <a:t>The initialization list cannot exceed the array size.</a:t>
            </a:r>
          </a:p>
          <a:p>
            <a:pPr lvl="1"/>
            <a:r>
              <a:rPr lang="en-US" altLang="en-US" sz="1600" dirty="0"/>
              <a:t>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test[3] = { 10, 20, 30, 40, 50 }; </a:t>
            </a:r>
            <a:r>
              <a:rPr lang="en-US" altLang="en-US" sz="1600" dirty="0"/>
              <a:t>//</a:t>
            </a:r>
            <a:r>
              <a:rPr lang="en-US" altLang="en-US" sz="1600" dirty="0">
                <a:solidFill>
                  <a:srgbClr val="FF0000"/>
                </a:solidFill>
              </a:rPr>
              <a:t>ERROR</a:t>
            </a:r>
            <a:r>
              <a:rPr lang="en-US" altLang="en-US" sz="1600" dirty="0"/>
              <a:t> - trying to store more than what was asked for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00249E7-B5C5-4DD8-9D6E-7EDA0DFEDDA8}"/>
              </a:ext>
            </a:extLst>
          </p:cNvPr>
          <p:cNvGrpSpPr/>
          <p:nvPr/>
        </p:nvGrpSpPr>
        <p:grpSpPr>
          <a:xfrm>
            <a:off x="6276997" y="868637"/>
            <a:ext cx="4045530" cy="806337"/>
            <a:chOff x="6276997" y="868637"/>
            <a:chExt cx="4045530" cy="806337"/>
          </a:xfrm>
        </p:grpSpPr>
        <p:sp>
          <p:nvSpPr>
            <p:cNvPr id="12" name="Rectangle 11"/>
            <p:cNvSpPr/>
            <p:nvPr/>
          </p:nvSpPr>
          <p:spPr>
            <a:xfrm>
              <a:off x="6276997" y="1275963"/>
              <a:ext cx="809106" cy="399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79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086103" y="1275962"/>
              <a:ext cx="809106" cy="399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82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895209" y="1275961"/>
              <a:ext cx="809106" cy="399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704315" y="1275960"/>
              <a:ext cx="809106" cy="399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77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513421" y="1275960"/>
              <a:ext cx="809106" cy="399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84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89184" y="8686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362556" y="8686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212651" y="880969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858559" y="88096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708654" y="89762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sp>
        <p:nvSpPr>
          <p:cNvPr id="4" name="Rectangle 3"/>
          <p:cNvSpPr/>
          <p:nvPr/>
        </p:nvSpPr>
        <p:spPr>
          <a:xfrm>
            <a:off x="180109" y="4169716"/>
            <a:ext cx="1183178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Size or number of elements in the array or how much storage is required needed to be said first - contents can be filled in later.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If it is unknown how much data an array will be holding - make the array large enough to hold the largest expected number of elements. Use a counter variable to keep track of the number of items stored.</a:t>
            </a:r>
          </a:p>
        </p:txBody>
      </p:sp>
    </p:spTree>
    <p:extLst>
      <p:ext uri="{BB962C8B-B14F-4D97-AF65-F5344CB8AC3E}">
        <p14:creationId xmlns:p14="http://schemas.microsoft.com/office/powerpoint/2010/main" val="185383122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6377" y="93197"/>
            <a:ext cx="11887200" cy="429491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/>
              <a:t>Array Initialization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116377" y="4677540"/>
            <a:ext cx="58521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u="sng" dirty="0"/>
              <a:t>Partial Array Initialization </a:t>
            </a:r>
            <a:r>
              <a:rPr lang="en-US" altLang="en-US" dirty="0"/>
              <a:t>: If array is initialized with fewer initial values than the size declarator, the remaining elements will be set to </a:t>
            </a:r>
            <a:r>
              <a:rPr lang="en-US" altLang="en-US" dirty="0">
                <a:latin typeface="Courier New" panose="02070309020205020404" pitchFamily="49" charset="0"/>
              </a:rPr>
              <a:t>0:</a:t>
            </a:r>
          </a:p>
        </p:txBody>
      </p:sp>
      <p:pic>
        <p:nvPicPr>
          <p:cNvPr id="6" name="Picture 4" descr="0711sowc cop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314" y="4362683"/>
            <a:ext cx="5691448" cy="1454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57942" y="2949476"/>
            <a:ext cx="117652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u="sng" dirty="0"/>
              <a:t>Implicit Array Sizing</a:t>
            </a:r>
          </a:p>
          <a:p>
            <a:r>
              <a:rPr lang="en-US" altLang="en-US" dirty="0"/>
              <a:t>Can determine array size by the size of the initialization list:</a:t>
            </a:r>
          </a:p>
          <a:p>
            <a:pPr lvl="1"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int quizzes[]={12,17,15,11};</a:t>
            </a:r>
            <a:endParaRPr lang="en-US" altLang="en-US" dirty="0"/>
          </a:p>
        </p:txBody>
      </p:sp>
      <p:pic>
        <p:nvPicPr>
          <p:cNvPr id="8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8879" y="3230412"/>
            <a:ext cx="5031972" cy="3810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811312" y="28657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056694" y="28657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284874" y="286778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570578" y="2862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>
          <a:xfrm>
            <a:off x="288175" y="1041134"/>
            <a:ext cx="11271221" cy="1313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000" b="1" u="sng" dirty="0">
                <a:latin typeface="+mn-lt"/>
              </a:rPr>
              <a:t>Default Initialization</a:t>
            </a:r>
          </a:p>
          <a:p>
            <a:r>
              <a:rPr lang="en-US" altLang="en-US" sz="2000" b="1" dirty="0"/>
              <a:t>Global array </a:t>
            </a:r>
            <a:r>
              <a:rPr lang="en-US" altLang="en-US" sz="2000" b="1" dirty="0">
                <a:sym typeface="Wingdings" panose="05000000000000000000" pitchFamily="2" charset="2"/>
              </a:rPr>
              <a:t> all elements initialized to </a:t>
            </a:r>
            <a:r>
              <a:rPr lang="en-US" altLang="en-US" sz="2000" b="1" dirty="0">
                <a:latin typeface="Courier New" panose="02070309020205020404" pitchFamily="49" charset="0"/>
                <a:sym typeface="Wingdings" panose="05000000000000000000" pitchFamily="2" charset="2"/>
              </a:rPr>
              <a:t>0</a:t>
            </a:r>
            <a:r>
              <a:rPr lang="en-US" altLang="en-US" sz="2000" b="1" dirty="0">
                <a:sym typeface="Wingdings" panose="05000000000000000000" pitchFamily="2" charset="2"/>
              </a:rPr>
              <a:t> by default</a:t>
            </a:r>
            <a:br>
              <a:rPr lang="en-US" altLang="en-US" sz="2000" b="1" dirty="0">
                <a:sym typeface="Wingdings" panose="05000000000000000000" pitchFamily="2" charset="2"/>
              </a:rPr>
            </a:br>
            <a:r>
              <a:rPr lang="en-US" altLang="en-US" sz="2000" b="1" dirty="0">
                <a:sym typeface="Wingdings" panose="05000000000000000000" pitchFamily="2" charset="2"/>
              </a:rPr>
              <a:t>Local array </a:t>
            </a:r>
            <a:r>
              <a:rPr lang="en-US" altLang="en-US" sz="2000" dirty="0">
                <a:sym typeface="Wingdings" panose="05000000000000000000" pitchFamily="2" charset="2"/>
              </a:rPr>
              <a:t> all elements </a:t>
            </a:r>
            <a:r>
              <a:rPr lang="en-US" altLang="en-US" sz="2000" b="1" i="1" u="sng" dirty="0">
                <a:sym typeface="Wingdings" panose="05000000000000000000" pitchFamily="2" charset="2"/>
              </a:rPr>
              <a:t>uninitialized</a:t>
            </a:r>
            <a:r>
              <a:rPr lang="en-US" altLang="en-US" sz="2000" b="1" u="sng" dirty="0">
                <a:sym typeface="Wingdings" panose="05000000000000000000" pitchFamily="2" charset="2"/>
              </a:rPr>
              <a:t> by default</a:t>
            </a:r>
          </a:p>
          <a:p>
            <a:r>
              <a:rPr lang="en-US" altLang="en-US" sz="2000" dirty="0"/>
              <a:t>Must use either array size declarator or initialization list at array definition.</a:t>
            </a:r>
          </a:p>
        </p:txBody>
      </p:sp>
    </p:spTree>
    <p:extLst>
      <p:ext uri="{BB962C8B-B14F-4D97-AF65-F5344CB8AC3E}">
        <p14:creationId xmlns:p14="http://schemas.microsoft.com/office/powerpoint/2010/main" val="244850191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1673" y="116379"/>
            <a:ext cx="11732029" cy="299258"/>
          </a:xfrm>
        </p:spPr>
        <p:txBody>
          <a:bodyPr>
            <a:noAutofit/>
          </a:bodyPr>
          <a:lstStyle/>
          <a:p>
            <a:pPr algn="ctr"/>
            <a:r>
              <a:rPr lang="en-US" altLang="en-US" sz="3200" b="1" u="sng" dirty="0"/>
              <a:t>Arrays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221673" y="559724"/>
            <a:ext cx="11876115" cy="461665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How do you declare an array?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3A6513-0692-F02D-B8FE-15EF9F93C4A3}"/>
              </a:ext>
            </a:extLst>
          </p:cNvPr>
          <p:cNvSpPr txBox="1"/>
          <p:nvPr/>
        </p:nvSpPr>
        <p:spPr>
          <a:xfrm>
            <a:off x="221673" y="2817698"/>
            <a:ext cx="92582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How do you assign a value to a specific index 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5872EE-FD4A-FD2E-C4B3-995D2B59E89F}"/>
              </a:ext>
            </a:extLst>
          </p:cNvPr>
          <p:cNvSpPr txBox="1"/>
          <p:nvPr/>
        </p:nvSpPr>
        <p:spPr>
          <a:xfrm>
            <a:off x="221673" y="4435448"/>
            <a:ext cx="91742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How do you use access value in a specific index in the array?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F44DF4E7-C50B-E39E-E790-B2DCAD844992}"/>
              </a:ext>
            </a:extLst>
          </p:cNvPr>
          <p:cNvSpPr txBox="1">
            <a:spLocks noChangeArrowheads="1"/>
          </p:cNvSpPr>
          <p:nvPr/>
        </p:nvSpPr>
        <p:spPr>
          <a:xfrm>
            <a:off x="221673" y="1170349"/>
            <a:ext cx="11876115" cy="1275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/>
              <a:t>datatype </a:t>
            </a:r>
            <a:r>
              <a:rPr lang="en-US" altLang="en-US" sz="2000" dirty="0" err="1"/>
              <a:t>arrayName</a:t>
            </a:r>
            <a:r>
              <a:rPr lang="en-US" altLang="en-US" sz="2000" dirty="0"/>
              <a:t>[</a:t>
            </a:r>
            <a:r>
              <a:rPr lang="en-US" altLang="en-US" sz="2000" dirty="0" err="1"/>
              <a:t>requiredSlots</a:t>
            </a:r>
            <a:r>
              <a:rPr lang="en-US" altLang="en-US" sz="2000" dirty="0"/>
              <a:t>];</a:t>
            </a:r>
          </a:p>
          <a:p>
            <a:pPr marL="457200" lvl="1" indent="0"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studentNames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[75];</a:t>
            </a:r>
          </a:p>
          <a:p>
            <a:pPr marL="457200" lvl="1" indent="0">
              <a:buNone/>
            </a:pP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reqSlots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grades[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reqSlots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5B721CD3-2606-6BF3-87DC-A2FC52EBD605}"/>
              </a:ext>
            </a:extLst>
          </p:cNvPr>
          <p:cNvSpPr txBox="1">
            <a:spLocks noChangeArrowheads="1"/>
          </p:cNvSpPr>
          <p:nvPr/>
        </p:nvSpPr>
        <p:spPr>
          <a:xfrm>
            <a:off x="221672" y="3279363"/>
            <a:ext cx="11876115" cy="1245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en-US" sz="2000" dirty="0" err="1"/>
              <a:t>arrayName</a:t>
            </a:r>
            <a:r>
              <a:rPr lang="en-US" altLang="en-US" sz="2000" dirty="0"/>
              <a:t>[</a:t>
            </a:r>
            <a:r>
              <a:rPr lang="en-US" altLang="en-US" sz="2000" dirty="0" err="1"/>
              <a:t>specificIndex</a:t>
            </a:r>
            <a:r>
              <a:rPr lang="en-US" altLang="en-US" sz="2000" dirty="0"/>
              <a:t>] = value;</a:t>
            </a:r>
          </a:p>
          <a:p>
            <a:pPr marL="457200" lvl="1" indent="0">
              <a:buNone/>
            </a:pPr>
            <a:r>
              <a:rPr lang="en-US" altLang="en-US" sz="2000" dirty="0" err="1"/>
              <a:t>specificIndex</a:t>
            </a:r>
            <a:r>
              <a:rPr lang="en-US" altLang="en-US" sz="2000" dirty="0"/>
              <a:t> can be an integer literal or an integer variable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3F13CB57-3BD9-48C1-33E3-2313BEA030D9}"/>
              </a:ext>
            </a:extLst>
          </p:cNvPr>
          <p:cNvSpPr txBox="1">
            <a:spLocks noChangeArrowheads="1"/>
          </p:cNvSpPr>
          <p:nvPr/>
        </p:nvSpPr>
        <p:spPr>
          <a:xfrm>
            <a:off x="221673" y="5020054"/>
            <a:ext cx="11876115" cy="461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en-US" sz="2000" dirty="0"/>
              <a:t>Wherever that info is needed, </a:t>
            </a:r>
            <a:r>
              <a:rPr lang="en-US" altLang="en-US" sz="2000" dirty="0" err="1"/>
              <a:t>varName</a:t>
            </a:r>
            <a:r>
              <a:rPr lang="en-US" altLang="en-US" sz="2000" dirty="0"/>
              <a:t> is used.</a:t>
            </a:r>
          </a:p>
        </p:txBody>
      </p:sp>
    </p:spTree>
    <p:extLst>
      <p:ext uri="{BB962C8B-B14F-4D97-AF65-F5344CB8AC3E}">
        <p14:creationId xmlns:p14="http://schemas.microsoft.com/office/powerpoint/2010/main" val="23500669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14" grpId="0"/>
      <p:bldP spid="15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" y="152400"/>
            <a:ext cx="11776364" cy="51816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/>
              <a:t>Accessing Array Elements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8793" y="764771"/>
            <a:ext cx="6119552" cy="5990705"/>
          </a:xfrm>
          <a:ln>
            <a:solidFill>
              <a:srgbClr val="FF0000"/>
            </a:solidFill>
          </a:ln>
        </p:spPr>
        <p:txBody>
          <a:bodyPr>
            <a:normAutofit fontScale="70000" lnSpcReduction="20000"/>
          </a:bodyPr>
          <a:lstStyle/>
          <a:p>
            <a:r>
              <a:rPr lang="en-US" altLang="en-US" dirty="0"/>
              <a:t>Each element in an array is assigned a unique </a:t>
            </a:r>
            <a:r>
              <a:rPr lang="en-US" altLang="en-US" i="1" dirty="0"/>
              <a:t>subscript/index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Subscripts start at 0</a:t>
            </a:r>
          </a:p>
          <a:p>
            <a:r>
              <a:rPr lang="en-US" altLang="en-US" dirty="0"/>
              <a:t>The last element’s subscript is </a:t>
            </a:r>
            <a:r>
              <a:rPr lang="en-US" altLang="en-US" i="1" dirty="0"/>
              <a:t>n</a:t>
            </a:r>
            <a:r>
              <a:rPr lang="en-US" altLang="en-US" dirty="0"/>
              <a:t>-1 where </a:t>
            </a:r>
            <a:r>
              <a:rPr lang="en-US" altLang="en-US" i="1" dirty="0"/>
              <a:t>n</a:t>
            </a:r>
            <a:r>
              <a:rPr lang="en-US" altLang="en-US" dirty="0"/>
              <a:t> is the number of elements in the array.</a:t>
            </a:r>
          </a:p>
          <a:p>
            <a:r>
              <a:rPr lang="en-US" altLang="en-US" dirty="0"/>
              <a:t>Array elements can be used as regular variables:  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dirty="0">
                <a:latin typeface="Courier New" panose="02070309020205020404" pitchFamily="49" charset="0"/>
              </a:rPr>
              <a:t>tests[0] = 79;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cout</a:t>
            </a:r>
            <a:r>
              <a:rPr lang="en-US" altLang="en-US" dirty="0">
                <a:latin typeface="Courier New" panose="02070309020205020404" pitchFamily="49" charset="0"/>
              </a:rPr>
              <a:t> &lt;&lt; tests[0];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cin</a:t>
            </a:r>
            <a:r>
              <a:rPr lang="en-US" altLang="en-US" dirty="0">
                <a:latin typeface="Courier New" panose="02070309020205020404" pitchFamily="49" charset="0"/>
              </a:rPr>
              <a:t> &gt;&gt; tests[1];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tests[4] = tests[0] + tests[1];</a:t>
            </a:r>
          </a:p>
          <a:p>
            <a:r>
              <a:rPr lang="en-US" altLang="en-US" dirty="0"/>
              <a:t>Arrays must be accessed via individual elements: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cout</a:t>
            </a:r>
            <a:r>
              <a:rPr lang="en-US" altLang="en-US" dirty="0">
                <a:latin typeface="Courier New" panose="02070309020205020404" pitchFamily="49" charset="0"/>
              </a:rPr>
              <a:t> &lt;&lt; tests; // INVALID 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//this will print the address of tests</a:t>
            </a:r>
          </a:p>
          <a:p>
            <a:r>
              <a:rPr lang="en-US" altLang="en-US" dirty="0"/>
              <a:t>Can access element with a constant or literal subscript:</a:t>
            </a:r>
          </a:p>
          <a:p>
            <a:pPr lvl="1"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cout</a:t>
            </a:r>
            <a:r>
              <a:rPr lang="en-US" altLang="en-US" dirty="0">
                <a:latin typeface="Courier New" panose="02070309020205020404" pitchFamily="49" charset="0"/>
              </a:rPr>
              <a:t> &lt;&lt; tests[3] &lt;&lt; </a:t>
            </a:r>
            <a:r>
              <a:rPr lang="en-US" altLang="en-US" dirty="0" err="1">
                <a:latin typeface="Courier New" panose="02070309020205020404" pitchFamily="49" charset="0"/>
              </a:rPr>
              <a:t>endl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  <a:br>
              <a:rPr lang="en-US" altLang="en-US" dirty="0">
                <a:latin typeface="Courier New" panose="02070309020205020404" pitchFamily="49" charset="0"/>
              </a:rPr>
            </a:br>
            <a:endParaRPr lang="en-US" altLang="en-US" dirty="0">
              <a:latin typeface="Courier New" panose="02070309020205020404" pitchFamily="49" charset="0"/>
            </a:endParaRPr>
          </a:p>
          <a:p>
            <a:r>
              <a:rPr lang="en-US" altLang="en-US" dirty="0"/>
              <a:t>Can use integer expression as subscript: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int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= 5;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cout</a:t>
            </a:r>
            <a:r>
              <a:rPr lang="en-US" altLang="en-US" dirty="0">
                <a:latin typeface="Courier New" panose="02070309020205020404" pitchFamily="49" charset="0"/>
              </a:rPr>
              <a:t> &lt;&lt; tests[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] &lt;&lt; </a:t>
            </a:r>
            <a:r>
              <a:rPr lang="en-US" altLang="en-US" dirty="0" err="1">
                <a:latin typeface="Courier New" panose="02070309020205020404" pitchFamily="49" charset="0"/>
              </a:rPr>
              <a:t>endl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  <a:endParaRPr lang="en-US" altLang="en-US" dirty="0"/>
          </a:p>
          <a:p>
            <a:endParaRPr lang="en-US" altLang="en-US" dirty="0"/>
          </a:p>
        </p:txBody>
      </p:sp>
      <p:graphicFrame>
        <p:nvGraphicFramePr>
          <p:cNvPr id="733188" name="Group 4">
            <a:extLst>
              <a:ext uri="{FF2B5EF4-FFF2-40B4-BE49-F238E27FC236}">
                <a16:creationId xmlns:a16="http://schemas.microsoft.com/office/drawing/2014/main" id="{EE7AB6B7-76BE-4B9C-A487-FF6E3593A0EF}"/>
              </a:ext>
            </a:extLst>
          </p:cNvPr>
          <p:cNvGraphicFramePr>
            <a:graphicFrameLocks noGrp="1"/>
          </p:cNvGraphicFramePr>
          <p:nvPr/>
        </p:nvGraphicFramePr>
        <p:xfrm>
          <a:off x="6334299" y="1231383"/>
          <a:ext cx="5624945" cy="365276"/>
        </p:xfrm>
        <a:graphic>
          <a:graphicData uri="http://schemas.openxmlformats.org/drawingml/2006/table">
            <a:tbl>
              <a:tblPr/>
              <a:tblGrid>
                <a:gridCol w="1124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4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49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49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49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0</a:t>
                      </a:r>
                    </a:p>
                  </a:txBody>
                  <a:tcPr marT="45478" marB="454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  1</a:t>
                      </a:r>
                    </a:p>
                  </a:txBody>
                  <a:tcPr marT="45478" marB="45478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  2</a:t>
                      </a:r>
                    </a:p>
                  </a:txBody>
                  <a:tcPr marT="45478" marB="45478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  3</a:t>
                      </a:r>
                    </a:p>
                  </a:txBody>
                  <a:tcPr marT="45478" marB="45478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  4</a:t>
                      </a:r>
                    </a:p>
                  </a:txBody>
                  <a:tcPr marT="45478" marB="454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33206" name="Group 22">
            <a:extLst>
              <a:ext uri="{FF2B5EF4-FFF2-40B4-BE49-F238E27FC236}">
                <a16:creationId xmlns:a16="http://schemas.microsoft.com/office/drawing/2014/main" id="{3AF43FB1-90B2-480A-ACE0-6131B0F0FBA8}"/>
              </a:ext>
            </a:extLst>
          </p:cNvPr>
          <p:cNvGraphicFramePr>
            <a:graphicFrameLocks noGrp="1"/>
          </p:cNvGraphicFramePr>
          <p:nvPr/>
        </p:nvGraphicFramePr>
        <p:xfrm>
          <a:off x="6334299" y="1578985"/>
          <a:ext cx="5624945" cy="381000"/>
        </p:xfrm>
        <a:graphic>
          <a:graphicData uri="http://schemas.openxmlformats.org/drawingml/2006/table">
            <a:tbl>
              <a:tblPr/>
              <a:tblGrid>
                <a:gridCol w="1124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4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49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49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49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432" name="Text Box 36"/>
          <p:cNvSpPr txBox="1">
            <a:spLocks noChangeArrowheads="1"/>
          </p:cNvSpPr>
          <p:nvPr/>
        </p:nvSpPr>
        <p:spPr bwMode="auto">
          <a:xfrm>
            <a:off x="6258098" y="831273"/>
            <a:ext cx="56013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subscripts: int tests[5];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378632" y="2281212"/>
            <a:ext cx="5580611" cy="2146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/>
              <a:t>Using a Loop to Step Through an Array</a:t>
            </a:r>
          </a:p>
          <a:p>
            <a:pPr marL="0" indent="0">
              <a:buNone/>
            </a:pPr>
            <a:r>
              <a:rPr lang="en-US" altLang="en-US" sz="2000" dirty="0"/>
              <a:t>Example – The following code defines an array, </a:t>
            </a:r>
            <a:r>
              <a:rPr lang="en-US" altLang="en-US" sz="2000" dirty="0">
                <a:latin typeface="Courier New" panose="02070309020205020404" pitchFamily="49" charset="0"/>
              </a:rPr>
              <a:t>numbers</a:t>
            </a:r>
            <a:r>
              <a:rPr lang="en-US" altLang="en-US" sz="2000" dirty="0"/>
              <a:t>, and assigns 99 to each element: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const</a:t>
            </a:r>
            <a:r>
              <a:rPr lang="en-US" altLang="en-US" sz="2000" dirty="0">
                <a:latin typeface="Courier New" panose="02070309020205020404" pitchFamily="49" charset="0"/>
              </a:rPr>
              <a:t> int ARRAY_SIZE = 5;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int numbers[ARRAY_SIZE];</a:t>
            </a:r>
          </a:p>
        </p:txBody>
      </p:sp>
      <p:pic>
        <p:nvPicPr>
          <p:cNvPr id="10" name="Picture 3" descr="0708sowc cop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632" y="4184073"/>
            <a:ext cx="5624945" cy="167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Group 4">
            <a:extLst>
              <a:ext uri="{FF2B5EF4-FFF2-40B4-BE49-F238E27FC236}">
                <a16:creationId xmlns:a16="http://schemas.microsoft.com/office/drawing/2014/main" id="{EE7AB6B7-76BE-4B9C-A487-FF6E3593A0EF}"/>
              </a:ext>
            </a:extLst>
          </p:cNvPr>
          <p:cNvGraphicFramePr>
            <a:graphicFrameLocks noGrp="1"/>
          </p:cNvGraphicFramePr>
          <p:nvPr/>
        </p:nvGraphicFramePr>
        <p:xfrm>
          <a:off x="6346073" y="5983172"/>
          <a:ext cx="5624945" cy="365276"/>
        </p:xfrm>
        <a:graphic>
          <a:graphicData uri="http://schemas.openxmlformats.org/drawingml/2006/table">
            <a:tbl>
              <a:tblPr/>
              <a:tblGrid>
                <a:gridCol w="1124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4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49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49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49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   0</a:t>
                      </a:r>
                    </a:p>
                  </a:txBody>
                  <a:tcPr marT="45478" marB="454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  1</a:t>
                      </a:r>
                    </a:p>
                  </a:txBody>
                  <a:tcPr marT="45478" marB="45478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  2</a:t>
                      </a:r>
                    </a:p>
                  </a:txBody>
                  <a:tcPr marT="45478" marB="45478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  3</a:t>
                      </a:r>
                    </a:p>
                  </a:txBody>
                  <a:tcPr marT="45478" marB="45478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  4</a:t>
                      </a:r>
                    </a:p>
                  </a:txBody>
                  <a:tcPr marT="45478" marB="454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22">
            <a:extLst>
              <a:ext uri="{FF2B5EF4-FFF2-40B4-BE49-F238E27FC236}">
                <a16:creationId xmlns:a16="http://schemas.microsoft.com/office/drawing/2014/main" id="{3AF43FB1-90B2-480A-ACE0-6131B0F0FBA8}"/>
              </a:ext>
            </a:extLst>
          </p:cNvPr>
          <p:cNvGraphicFramePr>
            <a:graphicFrameLocks noGrp="1"/>
          </p:cNvGraphicFramePr>
          <p:nvPr/>
        </p:nvGraphicFramePr>
        <p:xfrm>
          <a:off x="6346073" y="6330774"/>
          <a:ext cx="5624945" cy="381000"/>
        </p:xfrm>
        <a:graphic>
          <a:graphicData uri="http://schemas.openxmlformats.org/drawingml/2006/table">
            <a:tbl>
              <a:tblPr/>
              <a:tblGrid>
                <a:gridCol w="1124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4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49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49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49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351943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1ECBB-DB37-474C-A943-0B96E34B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mechanisms to read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B1A23-3904-41DB-B5AB-0CF5BCCC8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predefined standard input stream </a:t>
            </a:r>
            <a:r>
              <a:rPr lang="en-US" dirty="0" err="1"/>
              <a:t>cin</a:t>
            </a:r>
            <a:endParaRPr lang="en-US" dirty="0"/>
          </a:p>
          <a:p>
            <a:pPr marL="457200" lvl="1" indent="0">
              <a:buNone/>
            </a:pPr>
            <a:r>
              <a:rPr lang="en-US" sz="2800" dirty="0"/>
              <a:t>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…;</a:t>
            </a:r>
          </a:p>
          <a:p>
            <a:r>
              <a:rPr lang="en-US" dirty="0"/>
              <a:t>Open an input file and then use it.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("data.txt");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…</a:t>
            </a:r>
          </a:p>
          <a:p>
            <a:r>
              <a:rPr lang="en-US" dirty="0"/>
              <a:t>Convert any string to input stream and use it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istringstream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lineInput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("100 Priya 200");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lineInput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116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273" y="44336"/>
            <a:ext cx="12053454" cy="464742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/>
              <a:t>Discussion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603000"/>
                </a:solidFill>
                <a:latin typeface="Courier New" panose="02070309020205020404" pitchFamily="49" charset="0"/>
              </a:rPr>
              <a:t>int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yearsList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en-US" sz="2000" dirty="0">
                <a:solidFill>
                  <a:srgbClr val="008C00"/>
                </a:solidFill>
                <a:latin typeface="Courier New" panose="02070309020205020404" pitchFamily="49" charset="0"/>
              </a:rPr>
              <a:t>4]</a:t>
            </a:r>
            <a:r>
              <a:rPr lang="en-US" alt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	   //line 1</a:t>
            </a:r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yearsList</a:t>
            </a:r>
            <a:r>
              <a:rPr lang="en-US" alt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[</a:t>
            </a:r>
            <a:r>
              <a:rPr lang="en-US" altLang="en-US" sz="2000" dirty="0">
                <a:solidFill>
                  <a:srgbClr val="008C00"/>
                </a:solidFill>
                <a:latin typeface="Courier New" panose="02070309020205020404" pitchFamily="49" charset="0"/>
              </a:rPr>
              <a:t>0]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008C00"/>
                </a:solidFill>
                <a:latin typeface="Courier New" panose="02070309020205020404" pitchFamily="49" charset="0"/>
              </a:rPr>
              <a:t>1999</a:t>
            </a:r>
            <a:r>
              <a:rPr lang="en-US" alt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//line 2</a:t>
            </a:r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yearsList</a:t>
            </a:r>
            <a:r>
              <a:rPr lang="en-US" alt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[</a:t>
            </a:r>
            <a:r>
              <a:rPr lang="en-US" altLang="en-US" sz="2000" dirty="0">
                <a:solidFill>
                  <a:srgbClr val="008C00"/>
                </a:solidFill>
                <a:latin typeface="Courier New" panose="02070309020205020404" pitchFamily="49" charset="0"/>
              </a:rPr>
              <a:t>1] =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008C00"/>
                </a:solidFill>
                <a:latin typeface="Courier New" panose="02070309020205020404" pitchFamily="49" charset="0"/>
              </a:rPr>
              <a:t>2012</a:t>
            </a:r>
            <a:r>
              <a:rPr lang="en-US" alt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//line 3</a:t>
            </a:r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yearsList</a:t>
            </a:r>
            <a:r>
              <a:rPr lang="en-US" alt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[</a:t>
            </a:r>
            <a:r>
              <a:rPr lang="en-US" altLang="en-US" sz="2000" dirty="0">
                <a:solidFill>
                  <a:srgbClr val="008C00"/>
                </a:solidFill>
                <a:latin typeface="Courier New" panose="02070309020205020404" pitchFamily="49" charset="0"/>
              </a:rPr>
              <a:t>2] = 2025</a:t>
            </a:r>
            <a:r>
              <a:rPr lang="en-US" alt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 //line 4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solidFill>
                <a:srgbClr val="800080"/>
              </a:solidFill>
              <a:latin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How many elements are created by line #1 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are the indices 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is the content of index 2 of array </a:t>
            </a:r>
            <a:r>
              <a:rPr lang="en-US" sz="2000" dirty="0" err="1"/>
              <a:t>yearsList</a:t>
            </a:r>
            <a:r>
              <a:rPr lang="en-US" sz="2000" dirty="0"/>
              <a:t> 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is the proper way to access the </a:t>
            </a:r>
            <a:r>
              <a:rPr lang="en-US" i="1" dirty="0"/>
              <a:t>first</a:t>
            </a:r>
            <a:r>
              <a:rPr lang="en-US" dirty="0"/>
              <a:t> element in array </a:t>
            </a:r>
            <a:r>
              <a:rPr lang="en-US" dirty="0" err="1"/>
              <a:t>yearsList</a:t>
            </a:r>
            <a:r>
              <a:rPr lang="en-US" dirty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yearsList</a:t>
            </a:r>
            <a:r>
              <a:rPr lang="en-US" alt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[</a:t>
            </a:r>
            <a:r>
              <a:rPr lang="en-US" altLang="en-US" dirty="0">
                <a:solidFill>
                  <a:srgbClr val="008C00"/>
                </a:solidFill>
                <a:latin typeface="Courier New" panose="02070309020205020404" pitchFamily="49" charset="0"/>
              </a:rPr>
              <a:t>2] =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yearsList</a:t>
            </a:r>
            <a:r>
              <a:rPr lang="en-US" alt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[</a:t>
            </a:r>
            <a:r>
              <a:rPr lang="en-US" altLang="en-US" dirty="0">
                <a:solidFill>
                  <a:srgbClr val="008C00"/>
                </a:solidFill>
                <a:latin typeface="Courier New" panose="02070309020205020404" pitchFamily="49" charset="0"/>
              </a:rPr>
              <a:t>0] + 300;</a:t>
            </a:r>
            <a:r>
              <a:rPr lang="en-US" alt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 //line 5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/>
              <a:t>is added, how will contents of  </a:t>
            </a:r>
            <a:r>
              <a:rPr lang="en-US" dirty="0" err="1"/>
              <a:t>yearsList</a:t>
            </a:r>
            <a:r>
              <a:rPr lang="en-US" dirty="0"/>
              <a:t> change 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is the subscript of the first element in the array?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is the subscript of the last element in the array?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If an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/>
              <a:t> uses 4 bytes of memory, how much memory does the array </a:t>
            </a:r>
            <a:r>
              <a:rPr lang="en-US" altLang="en-US" sz="2000" dirty="0">
                <a:solidFill>
                  <a:srgbClr val="603000"/>
                </a:solidFill>
                <a:latin typeface="Courier New" panose="02070309020205020404" pitchFamily="49" charset="0"/>
              </a:rPr>
              <a:t>int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yearsList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en-US" sz="2000" dirty="0">
                <a:solidFill>
                  <a:srgbClr val="008C00"/>
                </a:solidFill>
                <a:latin typeface="Courier New" panose="02070309020205020404" pitchFamily="49" charset="0"/>
              </a:rPr>
              <a:t>4]</a:t>
            </a:r>
            <a:r>
              <a:rPr lang="en-US" alt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 </a:t>
            </a:r>
            <a:r>
              <a:rPr lang="en-US" sz="2000" dirty="0"/>
              <a:t>use?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66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273" y="44336"/>
            <a:ext cx="12053454" cy="347787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/>
              <a:t>Discussion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r>
              <a:rPr lang="en-US" sz="2000" dirty="0"/>
              <a:t>Consider the following array definition: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values[5] = { 4, 7, 6, 8, 2 };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/>
              <a:t>What does each of the following statements display?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solidFill>
                <a:srgbClr val="800080"/>
              </a:solidFill>
              <a:latin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(values[4] + values[1]) &lt;&lt;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(values[2] + values[3]) &lt;&lt;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++values[1] &lt;&lt;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  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values[1]++ &lt;&lt;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        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6604EE-A12A-DA97-27F6-67BD5E6EBD0F}"/>
              </a:ext>
            </a:extLst>
          </p:cNvPr>
          <p:cNvSpPr txBox="1"/>
          <p:nvPr/>
        </p:nvSpPr>
        <p:spPr>
          <a:xfrm>
            <a:off x="2108718" y="4738415"/>
            <a:ext cx="62328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  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163547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273" y="228599"/>
            <a:ext cx="12053454" cy="209288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/>
              <a:t>Discussion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Declare an array named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myValues</a:t>
            </a:r>
            <a:r>
              <a:rPr lang="en-US" dirty="0"/>
              <a:t> that stores 10 items of type int.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Assign x with the value stored at index 8 of an array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myValues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Given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myValues</a:t>
            </a:r>
            <a:r>
              <a:rPr lang="en-US" dirty="0"/>
              <a:t> is an array has 10 elements, assign the last element 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myValues</a:t>
            </a:r>
            <a:r>
              <a:rPr lang="en-US" dirty="0"/>
              <a:t> with the value 555.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Assign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myValues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' element at the index held in a variable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currIndex</a:t>
            </a:r>
            <a:r>
              <a:rPr lang="en-US" dirty="0"/>
              <a:t> with the value 777.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Assign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tempValue</a:t>
            </a:r>
            <a:r>
              <a:rPr lang="en-US" dirty="0"/>
              <a:t> with the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myValues</a:t>
            </a:r>
            <a:r>
              <a:rPr lang="en-US" dirty="0"/>
              <a:t>' element at the index one after the value held in variable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63135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D56BF-75F7-4B15-AE0D-BB8A50D18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D061C-DAE8-4AC8-9B99-8922A4874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Kattis - Help a PhD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Kattis – Turn It Up !</a:t>
            </a:r>
            <a:endParaRPr lang="en-US" dirty="0"/>
          </a:p>
          <a:p>
            <a:r>
              <a:rPr lang="en-US" dirty="0">
                <a:hlinkClick r:id="rId4"/>
              </a:rPr>
              <a:t>Kattis – Knot Knowledge</a:t>
            </a:r>
            <a:endParaRPr lang="en-US" dirty="0"/>
          </a:p>
          <a:p>
            <a:r>
              <a:rPr lang="en-US" dirty="0">
                <a:hlinkClick r:id="rId5"/>
              </a:rPr>
              <a:t>Kattis – Event Planning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13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46C2-0FD9-4D07-927D-8666DCE9D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 concepts – handling bad input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0B839-4462-4748-916F-70CE55EAD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59" y="1447799"/>
            <a:ext cx="8421559" cy="51280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Input buffer – just a stream of characters with a pointer to next char</a:t>
            </a:r>
          </a:p>
          <a:p>
            <a:r>
              <a:rPr lang="en-US" dirty="0" err="1"/>
              <a:t>cin</a:t>
            </a:r>
            <a:r>
              <a:rPr lang="en-US" dirty="0"/>
              <a:t> becomes a cry-baby after hitting a roadblock – read mismatch or any unexpected issue.</a:t>
            </a:r>
          </a:p>
          <a:p>
            <a:r>
              <a:rPr lang="en-US" dirty="0"/>
              <a:t>Need to calm down the baby: </a:t>
            </a:r>
            <a:r>
              <a:rPr lang="en-US" dirty="0" err="1"/>
              <a:t>cin.clear</a:t>
            </a:r>
            <a:r>
              <a:rPr lang="en-US" dirty="0"/>
              <a:t>();</a:t>
            </a:r>
          </a:p>
          <a:p>
            <a:r>
              <a:rPr lang="en-US" dirty="0"/>
              <a:t>Get over the trouble spot reading the input as a string OR literally stepping over the junk.</a:t>
            </a:r>
          </a:p>
          <a:p>
            <a:endParaRPr lang="en-US" dirty="0"/>
          </a:p>
          <a:p>
            <a:r>
              <a:rPr lang="en-US" b="1" u="sng" dirty="0"/>
              <a:t>Previous class Problem: </a:t>
            </a:r>
            <a:r>
              <a:rPr lang="en-US" dirty="0"/>
              <a:t>find maximum value from each line. Skip the bad inputs &amp; keep going. </a:t>
            </a:r>
          </a:p>
          <a:p>
            <a:pPr lvl="1"/>
            <a:r>
              <a:rPr lang="en-US" dirty="0"/>
              <a:t>(solution in MaxLine.cpp after class)</a:t>
            </a:r>
          </a:p>
          <a:p>
            <a:r>
              <a:rPr lang="en-US" dirty="0"/>
              <a:t>Example: Max of “10 5 </a:t>
            </a:r>
            <a:r>
              <a:rPr lang="en-US" dirty="0" err="1"/>
              <a:t>abc</a:t>
            </a:r>
            <a:r>
              <a:rPr lang="en-US" dirty="0"/>
              <a:t> 97 5” should be 97, not 10.</a:t>
            </a:r>
          </a:p>
          <a:p>
            <a:endParaRPr lang="en-US" dirty="0"/>
          </a:p>
        </p:txBody>
      </p:sp>
      <p:pic>
        <p:nvPicPr>
          <p:cNvPr id="1026" name="Picture 2" descr="Baby Images, Baby Pictures, Baby Drawing, Cartoon Drawings, - Crying Baby  Images Cartoon Clipart - Full Size Clipart (#1542331) - PinClipart">
            <a:extLst>
              <a:ext uri="{FF2B5EF4-FFF2-40B4-BE49-F238E27FC236}">
                <a16:creationId xmlns:a16="http://schemas.microsoft.com/office/drawing/2014/main" id="{5556B4FD-7F1D-4FD6-BAD9-9777B2B6D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6426" y="2806427"/>
            <a:ext cx="2988193" cy="311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648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238F2-6CEF-47BB-BB63-A7A3E27E3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on your own - Senior Citizen discount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52BD8-2AA6-40FB-A351-ADF6EA5FF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Enter your age: </a:t>
            </a:r>
            <a:r>
              <a:rPr lang="en-US" dirty="0">
                <a:solidFill>
                  <a:srgbClr val="C00000"/>
                </a:solidFill>
              </a:rPr>
              <a:t>59</a:t>
            </a:r>
          </a:p>
          <a:p>
            <a:pPr marL="0" indent="0">
              <a:buNone/>
            </a:pPr>
            <a:r>
              <a:rPr lang="en-US" dirty="0"/>
              <a:t>Sorry, no discount yet!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Enter your age: </a:t>
            </a:r>
            <a:r>
              <a:rPr lang="en-US" dirty="0">
                <a:solidFill>
                  <a:srgbClr val="C00000"/>
                </a:solidFill>
              </a:rPr>
              <a:t>Priya</a:t>
            </a:r>
          </a:p>
          <a:p>
            <a:pPr marL="0" indent="0">
              <a:buNone/>
            </a:pPr>
            <a:r>
              <a:rPr lang="en-US" dirty="0"/>
              <a:t>Priya, that is a nice name, but I want your age.</a:t>
            </a:r>
          </a:p>
          <a:p>
            <a:pPr marL="0" indent="0">
              <a:buNone/>
            </a:pPr>
            <a:r>
              <a:rPr lang="en-US" dirty="0"/>
              <a:t>Enter your age: </a:t>
            </a:r>
            <a:r>
              <a:rPr lang="en-US" dirty="0">
                <a:solidFill>
                  <a:srgbClr val="C00000"/>
                </a:solidFill>
              </a:rPr>
              <a:t>66</a:t>
            </a:r>
          </a:p>
          <a:p>
            <a:pPr marL="0" indent="0">
              <a:buNone/>
            </a:pPr>
            <a:r>
              <a:rPr lang="en-US" dirty="0"/>
              <a:t>Great, you get 20% discount!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8B7EC27-30DC-479A-B1C4-E0D2371A7432}"/>
                  </a:ext>
                </a:extLst>
              </p14:cNvPr>
              <p14:cNvContentPartPr/>
              <p14:nvPr/>
            </p14:nvContentPartPr>
            <p14:xfrm>
              <a:off x="3077368" y="3280070"/>
              <a:ext cx="2160" cy="2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8B7EC27-30DC-479A-B1C4-E0D2371A74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68368" y="3271430"/>
                <a:ext cx="19800" cy="1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5415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9AFB-D15A-4B2B-A9A1-7DC48BEB9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FBFD25-AA12-4A0C-9F1D-A5C5D56AAE43}"/>
              </a:ext>
            </a:extLst>
          </p:cNvPr>
          <p:cNvSpPr/>
          <p:nvPr/>
        </p:nvSpPr>
        <p:spPr>
          <a:xfrm>
            <a:off x="240031" y="1287262"/>
            <a:ext cx="5566410" cy="183767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value = 0, total = 0;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value)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total += value;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total;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DC4B6D-11C9-47E1-ACE5-D72FC8A67741}"/>
              </a:ext>
            </a:extLst>
          </p:cNvPr>
          <p:cNvSpPr/>
          <p:nvPr/>
        </p:nvSpPr>
        <p:spPr>
          <a:xfrm>
            <a:off x="5930283" y="2206101"/>
            <a:ext cx="1322773" cy="11984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5 10</a:t>
            </a:r>
          </a:p>
          <a:p>
            <a:r>
              <a:rPr lang="en-US" sz="3200" dirty="0"/>
              <a:t>15 20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3852ED-34C3-4A70-A090-5B6AA4766862}"/>
              </a:ext>
            </a:extLst>
          </p:cNvPr>
          <p:cNvSpPr/>
          <p:nvPr/>
        </p:nvSpPr>
        <p:spPr>
          <a:xfrm>
            <a:off x="5930283" y="1107441"/>
            <a:ext cx="1953088" cy="67692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5 10 15 20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04CB94-E517-4805-A938-2753B4E46FE4}"/>
              </a:ext>
            </a:extLst>
          </p:cNvPr>
          <p:cNvSpPr/>
          <p:nvPr/>
        </p:nvSpPr>
        <p:spPr>
          <a:xfrm>
            <a:off x="5930283" y="3826324"/>
            <a:ext cx="1828800" cy="11984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5 10 15</a:t>
            </a:r>
          </a:p>
          <a:p>
            <a:r>
              <a:rPr lang="en-US" sz="3200" dirty="0"/>
              <a:t>20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26DC6C-6E14-408B-9DC1-73CEF13727F1}"/>
              </a:ext>
            </a:extLst>
          </p:cNvPr>
          <p:cNvSpPr/>
          <p:nvPr/>
        </p:nvSpPr>
        <p:spPr>
          <a:xfrm>
            <a:off x="8704184" y="1608385"/>
            <a:ext cx="1744833" cy="171186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5 </a:t>
            </a:r>
          </a:p>
          <a:p>
            <a:endParaRPr lang="en-US" sz="3200" dirty="0"/>
          </a:p>
          <a:p>
            <a:r>
              <a:rPr lang="en-US" sz="3200" dirty="0"/>
              <a:t>10 15 20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835BA6-E401-4F11-94FB-4DB972391B1D}"/>
              </a:ext>
            </a:extLst>
          </p:cNvPr>
          <p:cNvSpPr txBox="1"/>
          <p:nvPr/>
        </p:nvSpPr>
        <p:spPr>
          <a:xfrm>
            <a:off x="648069" y="3733109"/>
            <a:ext cx="3907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&gt;&gt; operation takes only chars </a:t>
            </a:r>
            <a:br>
              <a:rPr lang="en-US" dirty="0"/>
            </a:br>
            <a:r>
              <a:rPr lang="en-US" dirty="0"/>
              <a:t>that can be converted to specified type.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B86458-ECBB-4DD4-8A62-1EBF2E03B3EA}"/>
              </a:ext>
            </a:extLst>
          </p:cNvPr>
          <p:cNvSpPr txBox="1"/>
          <p:nvPr/>
        </p:nvSpPr>
        <p:spPr>
          <a:xfrm>
            <a:off x="648068" y="4664443"/>
            <a:ext cx="3251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output in each case?</a:t>
            </a:r>
          </a:p>
        </p:txBody>
      </p:sp>
    </p:spTree>
    <p:extLst>
      <p:ext uri="{BB962C8B-B14F-4D97-AF65-F5344CB8AC3E}">
        <p14:creationId xmlns:p14="http://schemas.microsoft.com/office/powerpoint/2010/main" val="461120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9AFB-D15A-4B2B-A9A1-7DC48BEB9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361"/>
            <a:ext cx="4597486" cy="894080"/>
          </a:xfrm>
        </p:spPr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FBFD25-AA12-4A0C-9F1D-A5C5D56AAE43}"/>
              </a:ext>
            </a:extLst>
          </p:cNvPr>
          <p:cNvSpPr/>
          <p:nvPr/>
        </p:nvSpPr>
        <p:spPr>
          <a:xfrm>
            <a:off x="196456" y="1287262"/>
            <a:ext cx="4969903" cy="183767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value = 0, total = 0;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value)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total += value;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total;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DC4B6D-11C9-47E1-ACE5-D72FC8A67741}"/>
              </a:ext>
            </a:extLst>
          </p:cNvPr>
          <p:cNvSpPr/>
          <p:nvPr/>
        </p:nvSpPr>
        <p:spPr>
          <a:xfrm>
            <a:off x="5435686" y="1329183"/>
            <a:ext cx="1828800" cy="11984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5 10</a:t>
            </a:r>
          </a:p>
          <a:p>
            <a:r>
              <a:rPr lang="en-US" sz="3200" dirty="0"/>
              <a:t>15 20 </a:t>
            </a:r>
            <a:r>
              <a:rPr lang="en-US" sz="3200" dirty="0" err="1"/>
              <a:t>abc</a:t>
            </a:r>
            <a:endParaRPr lang="en-US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3852ED-34C3-4A70-A090-5B6AA4766862}"/>
              </a:ext>
            </a:extLst>
          </p:cNvPr>
          <p:cNvSpPr/>
          <p:nvPr/>
        </p:nvSpPr>
        <p:spPr>
          <a:xfrm>
            <a:off x="5435686" y="430518"/>
            <a:ext cx="3009529" cy="67692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5 10 15 20 end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04CB94-E517-4805-A938-2753B4E46FE4}"/>
              </a:ext>
            </a:extLst>
          </p:cNvPr>
          <p:cNvSpPr/>
          <p:nvPr/>
        </p:nvSpPr>
        <p:spPr>
          <a:xfrm>
            <a:off x="5435686" y="2708968"/>
            <a:ext cx="1828800" cy="11984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5 10 15</a:t>
            </a:r>
          </a:p>
          <a:p>
            <a:r>
              <a:rPr lang="en-US" sz="3200" dirty="0"/>
              <a:t>20 5c2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26DC6C-6E14-408B-9DC1-73CEF13727F1}"/>
              </a:ext>
            </a:extLst>
          </p:cNvPr>
          <p:cNvSpPr/>
          <p:nvPr/>
        </p:nvSpPr>
        <p:spPr>
          <a:xfrm>
            <a:off x="5477669" y="4195656"/>
            <a:ext cx="1744833" cy="258727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5 </a:t>
            </a:r>
          </a:p>
          <a:p>
            <a:endParaRPr lang="en-US" sz="3200" dirty="0"/>
          </a:p>
          <a:p>
            <a:r>
              <a:rPr lang="en-US" sz="3200" dirty="0"/>
              <a:t>10 15 20</a:t>
            </a:r>
          </a:p>
          <a:p>
            <a:r>
              <a:rPr lang="en-US" sz="3200" dirty="0"/>
              <a:t>2.5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835BA6-E401-4F11-94FB-4DB972391B1D}"/>
              </a:ext>
            </a:extLst>
          </p:cNvPr>
          <p:cNvSpPr txBox="1"/>
          <p:nvPr/>
        </p:nvSpPr>
        <p:spPr>
          <a:xfrm>
            <a:off x="648069" y="3826324"/>
            <a:ext cx="3251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output in each case?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5636A8-664E-DE36-CBB3-7FD7BDEF6653}"/>
              </a:ext>
            </a:extLst>
          </p:cNvPr>
          <p:cNvSpPr/>
          <p:nvPr/>
        </p:nvSpPr>
        <p:spPr>
          <a:xfrm>
            <a:off x="8834206" y="430518"/>
            <a:ext cx="3009529" cy="67692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50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14B2EF-A2EB-B576-675D-2E07410329E9}"/>
              </a:ext>
            </a:extLst>
          </p:cNvPr>
          <p:cNvSpPr/>
          <p:nvPr/>
        </p:nvSpPr>
        <p:spPr>
          <a:xfrm>
            <a:off x="8834205" y="1329183"/>
            <a:ext cx="3009529" cy="11984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50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26E040-0BC7-8F9D-E50B-24E54E1D2874}"/>
              </a:ext>
            </a:extLst>
          </p:cNvPr>
          <p:cNvSpPr/>
          <p:nvPr/>
        </p:nvSpPr>
        <p:spPr>
          <a:xfrm>
            <a:off x="8856015" y="2684922"/>
            <a:ext cx="2987720" cy="11984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55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788697-621C-A391-6B54-52B01B8B73A0}"/>
              </a:ext>
            </a:extLst>
          </p:cNvPr>
          <p:cNvSpPr/>
          <p:nvPr/>
        </p:nvSpPr>
        <p:spPr>
          <a:xfrm>
            <a:off x="8918173" y="4195655"/>
            <a:ext cx="1744833" cy="258727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52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3139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3ACEF6A-87C7-4E43-9CDD-C50DCCF59F63}"/>
              </a:ext>
            </a:extLst>
          </p:cNvPr>
          <p:cNvSpPr/>
          <p:nvPr/>
        </p:nvSpPr>
        <p:spPr>
          <a:xfrm>
            <a:off x="7547524" y="4326922"/>
            <a:ext cx="2618912" cy="1180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CF9AFB-D15A-4B2B-A9A1-7DC48BEB9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&amp; process one line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374A3-48A1-4EC3-8BF8-7A9DF51EF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getline</a:t>
            </a:r>
            <a:r>
              <a:rPr lang="en-US" dirty="0"/>
              <a:t>() reads exactly one line of data</a:t>
            </a:r>
          </a:p>
          <a:p>
            <a:r>
              <a:rPr lang="en-US" dirty="0"/>
              <a:t>Then we want to break that input into individual words and process….</a:t>
            </a:r>
          </a:p>
          <a:p>
            <a:r>
              <a:rPr lang="en-US" dirty="0" err="1"/>
              <a:t>istringstream</a:t>
            </a:r>
            <a:r>
              <a:rPr lang="en-US" dirty="0"/>
              <a:t>, </a:t>
            </a:r>
            <a:r>
              <a:rPr lang="en-US" dirty="0" err="1"/>
              <a:t>cin</a:t>
            </a:r>
            <a:r>
              <a:rPr lang="en-US" dirty="0"/>
              <a:t> and </a:t>
            </a:r>
            <a:r>
              <a:rPr lang="en-US" dirty="0" err="1"/>
              <a:t>ifstream</a:t>
            </a:r>
            <a:r>
              <a:rPr lang="en-US" dirty="0"/>
              <a:t> are all input streams</a:t>
            </a:r>
          </a:p>
          <a:p>
            <a:pPr lvl="1"/>
            <a:r>
              <a:rPr lang="en-US" dirty="0"/>
              <a:t>All of them support &gt;&gt; operation &amp; more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5B1498-4F72-47B1-882A-9D8CED7A85F1}"/>
              </a:ext>
            </a:extLst>
          </p:cNvPr>
          <p:cNvSpPr/>
          <p:nvPr/>
        </p:nvSpPr>
        <p:spPr>
          <a:xfrm>
            <a:off x="387656" y="3764300"/>
            <a:ext cx="6235086" cy="259893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value = 0, total = 0;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line = "";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line);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istringstream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lineStream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lineStream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value)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total += value;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total;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8E43E0-7D75-42F3-B4AB-4D54073234E5}"/>
              </a:ext>
            </a:extLst>
          </p:cNvPr>
          <p:cNvSpPr/>
          <p:nvPr/>
        </p:nvSpPr>
        <p:spPr>
          <a:xfrm>
            <a:off x="7636299" y="4426033"/>
            <a:ext cx="2459115" cy="63773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200" dirty="0"/>
              <a:t>5 10 15 20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3200" dirty="0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2186199C-359E-4880-A803-2DFC636AF44E}"/>
              </a:ext>
            </a:extLst>
          </p:cNvPr>
          <p:cNvSpPr/>
          <p:nvPr/>
        </p:nvSpPr>
        <p:spPr>
          <a:xfrm>
            <a:off x="7955896" y="4944659"/>
            <a:ext cx="181992" cy="46832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EBFA6E-5754-45F3-8383-537F1C8EE224}"/>
              </a:ext>
            </a:extLst>
          </p:cNvPr>
          <p:cNvSpPr txBox="1"/>
          <p:nvPr/>
        </p:nvSpPr>
        <p:spPr>
          <a:xfrm>
            <a:off x="7800884" y="3862920"/>
            <a:ext cx="2112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istringstream</a:t>
            </a:r>
            <a:r>
              <a:rPr lang="en-US" dirty="0"/>
              <a:t> box</a:t>
            </a:r>
          </a:p>
        </p:txBody>
      </p:sp>
    </p:spTree>
    <p:extLst>
      <p:ext uri="{BB962C8B-B14F-4D97-AF65-F5344CB8AC3E}">
        <p14:creationId xmlns:p14="http://schemas.microsoft.com/office/powerpoint/2010/main" val="3304533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3BC2C78-EAFC-442B-A3B6-FDC70F55D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  <a:t>Codio is needed today!!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ECC5D1-07A5-4F23-BF81-FD4DD7CE4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1447799"/>
            <a:ext cx="11099800" cy="4214769"/>
          </a:xfrm>
        </p:spPr>
        <p:txBody>
          <a:bodyPr>
            <a:normAutofit fontScale="85000" lnSpcReduction="10000"/>
          </a:bodyPr>
          <a:lstStyle/>
          <a:p>
            <a:pPr marL="0" marR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Codio is required for this course to submit assignments &amp; class activities. </a:t>
            </a:r>
          </a:p>
          <a:p>
            <a:pPr marL="0" marR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Sign into eLearning &amp; go to our course.</a:t>
            </a:r>
          </a:p>
          <a:p>
            <a:pPr marL="0" marR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Click on the activity.</a:t>
            </a:r>
            <a:endParaRPr lang="en-US" sz="42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4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Enhanced version: </a:t>
            </a:r>
            <a:r>
              <a:rPr lang="en-US" dirty="0"/>
              <a:t>Safe Heart Rate %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FitBit</a:t>
            </a:r>
            <a:r>
              <a:rPr lang="en-US" dirty="0"/>
              <a:t> has collected the heart rate data during the morning exercise.</a:t>
            </a:r>
          </a:p>
          <a:p>
            <a:r>
              <a:rPr lang="en-US" dirty="0"/>
              <a:t>Enhance the program to get the user’s age &amp; a series of heart rate data and output SAFE% </a:t>
            </a:r>
          </a:p>
          <a:p>
            <a:r>
              <a:rPr lang="en-US" dirty="0"/>
              <a:t>How many possible ways to get the series of heart rate data?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48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1987</Words>
  <Application>Microsoft Office PowerPoint</Application>
  <PresentationFormat>Widescreen</PresentationFormat>
  <Paragraphs>285</Paragraphs>
  <Slides>23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Roboto</vt:lpstr>
      <vt:lpstr>Verdana</vt:lpstr>
      <vt:lpstr>Office Theme</vt:lpstr>
      <vt:lpstr>Office Theme</vt:lpstr>
      <vt:lpstr>Ways to read a series of data</vt:lpstr>
      <vt:lpstr>3 mechanisms to read input</vt:lpstr>
      <vt:lpstr>Few concepts – handling bad input </vt:lpstr>
      <vt:lpstr>Try on your own - Senior Citizen discount</vt:lpstr>
      <vt:lpstr>Discussion</vt:lpstr>
      <vt:lpstr>Discussion</vt:lpstr>
      <vt:lpstr>Read &amp; process one line of data</vt:lpstr>
      <vt:lpstr>Codio is needed today!!</vt:lpstr>
      <vt:lpstr>Enhanced version: Safe Heart Rate %</vt:lpstr>
      <vt:lpstr>Class 4 – Updates</vt:lpstr>
      <vt:lpstr>Discussion: Input &amp; Output</vt:lpstr>
      <vt:lpstr>Arrays</vt:lpstr>
      <vt:lpstr>Variables</vt:lpstr>
      <vt:lpstr>Arrays</vt:lpstr>
      <vt:lpstr>Arrays</vt:lpstr>
      <vt:lpstr>Array Initialization</vt:lpstr>
      <vt:lpstr>Array Initialization</vt:lpstr>
      <vt:lpstr>Arrays</vt:lpstr>
      <vt:lpstr>Accessing Array Elements</vt:lpstr>
      <vt:lpstr>PowerPoint Presentation</vt:lpstr>
      <vt:lpstr>PowerPoint Presentation</vt:lpstr>
      <vt:lpstr>PowerPoint Presentation</vt:lpstr>
      <vt:lpstr>Arrays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2023-09-05T17:11:13Z</dcterms:created>
  <dcterms:modified xsi:type="dcterms:W3CDTF">2023-09-05T17:15:21Z</dcterms:modified>
</cp:coreProperties>
</file>