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375" r:id="rId2"/>
    <p:sldId id="372" r:id="rId3"/>
    <p:sldId id="373" r:id="rId4"/>
    <p:sldId id="376" r:id="rId5"/>
    <p:sldId id="370" r:id="rId6"/>
    <p:sldId id="272" r:id="rId7"/>
    <p:sldId id="324" r:id="rId8"/>
    <p:sldId id="384" r:id="rId9"/>
    <p:sldId id="380" r:id="rId10"/>
    <p:sldId id="316" r:id="rId11"/>
    <p:sldId id="307" r:id="rId12"/>
    <p:sldId id="381" r:id="rId13"/>
    <p:sldId id="320" r:id="rId14"/>
  </p:sldIdLst>
  <p:sldSz cx="12192000" cy="6858000"/>
  <p:notesSz cx="6858000" cy="90773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63529" autoAdjust="0"/>
  </p:normalViewPr>
  <p:slideViewPr>
    <p:cSldViewPr>
      <p:cViewPr>
        <p:scale>
          <a:sx n="42" d="100"/>
          <a:sy n="42" d="100"/>
        </p:scale>
        <p:origin x="2410" y="26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235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1-05T19:45:48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11828 0 380 0</inkml:trace>
  <inkml:trace contextRef="#ctx0" brushRef="#br0" timeOffset="19.97">11849 0 376 0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72F92-EF6A-4750-BEC1-50200509077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35063"/>
            <a:ext cx="5445125" cy="3063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68800"/>
            <a:ext cx="5486400" cy="3573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17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17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CCD38-A6D2-48EB-9EEB-F3F039D02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5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CD38-A6D2-48EB-9EEB-F3F039D028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4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CD38-A6D2-48EB-9EEB-F3F039D028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9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CD38-A6D2-48EB-9EEB-F3F039D028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3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CD38-A6D2-48EB-9EEB-F3F039D028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2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CD38-A6D2-48EB-9EEB-F3F039D028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43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CD38-A6D2-48EB-9EEB-F3F039D028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8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A762-271E-4990-8BFB-584D6AAD7AC1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string/st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513E-994C-44E5-8F10-2D6464C5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7772"/>
            <a:ext cx="109728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Silly problem: Add all digits of a number – addDigits1.cpp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BFFC-1EAB-4248-A6F2-A1EBE347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201400" cy="4830763"/>
          </a:xfrm>
        </p:spPr>
        <p:txBody>
          <a:bodyPr/>
          <a:lstStyle/>
          <a:p>
            <a:r>
              <a:rPr lang="en-US" dirty="0"/>
              <a:t>Write your idea first, then proceed to code to get an input number and add all digits and output the result.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99AE29-ED58-4C45-9045-3DC5FF680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24838"/>
              </p:ext>
            </p:extLst>
          </p:nvPr>
        </p:nvGraphicFramePr>
        <p:xfrm>
          <a:off x="1066800" y="2819400"/>
          <a:ext cx="9677400" cy="291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22560009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19518906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3108332520"/>
                    </a:ext>
                  </a:extLst>
                </a:gridCol>
              </a:tblGrid>
              <a:tr h="72943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Sample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4148"/>
                  </a:ext>
                </a:extLst>
              </a:tr>
              <a:tr h="72943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1+2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69667"/>
                  </a:ext>
                </a:extLst>
              </a:tr>
              <a:tr h="72943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1+2+3 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65980"/>
                  </a:ext>
                </a:extLst>
              </a:tr>
              <a:tr h="72943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225522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2+2+5+5+2+2 =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870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63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11582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You might have used auto-generated random passwords provided by web-browsers like Google Chrome.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Let us code a function to generate such a password based on the requirements passed as arguments.</a:t>
            </a:r>
          </a:p>
          <a:p>
            <a:endParaRPr lang="en-US" dirty="0"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min &amp; max length, min # of lower case letters,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min # of upper case letters,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min # of digits (0-9), min # of special chars (!@#$%^&amp;*+:;)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minSpecial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392558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Input format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1125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are a few commonly used input items that requires format validation (Use functions to simplify the logic):</a:t>
            </a:r>
          </a:p>
          <a:p>
            <a:r>
              <a:rPr lang="en-US" dirty="0"/>
              <a:t>Social Security Number: NNN-NN-NNNN</a:t>
            </a:r>
          </a:p>
          <a:p>
            <a:r>
              <a:rPr lang="en-US" dirty="0" err="1"/>
              <a:t>UTDallas</a:t>
            </a:r>
            <a:r>
              <a:rPr lang="en-US" dirty="0"/>
              <a:t> </a:t>
            </a:r>
            <a:r>
              <a:rPr lang="en-US" dirty="0" err="1"/>
              <a:t>NetID</a:t>
            </a:r>
            <a:r>
              <a:rPr lang="en-US" dirty="0"/>
              <a:t>: AAANNNNN</a:t>
            </a:r>
          </a:p>
          <a:p>
            <a:r>
              <a:rPr lang="en-US" b="1" dirty="0"/>
              <a:t>Start date: NN/NN/NNNN or a few other formats</a:t>
            </a:r>
          </a:p>
          <a:p>
            <a:r>
              <a:rPr lang="en-US" dirty="0"/>
              <a:t>Phone number: NNN-NNN-NNNN or (NNN) NNN-NNNN</a:t>
            </a:r>
          </a:p>
          <a:p>
            <a:r>
              <a:rPr lang="en-US" dirty="0"/>
              <a:t>Password: min length 8, min one lower case, one upper case, one number &amp; one special character</a:t>
            </a:r>
          </a:p>
          <a:p>
            <a:r>
              <a:rPr lang="en-US" dirty="0"/>
              <a:t>Properly formatted names (example: Abraham Lincoln)</a:t>
            </a:r>
          </a:p>
        </p:txBody>
      </p:sp>
    </p:spTree>
    <p:extLst>
      <p:ext uri="{BB962C8B-B14F-4D97-AF65-F5344CB8AC3E}">
        <p14:creationId xmlns:p14="http://schemas.microsoft.com/office/powerpoint/2010/main" val="317622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5D46-0259-4A80-A6B6-67033896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A871B-89DA-4B90-87A1-AF668AD7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N/N/NN to NN/NN/NNNN are allowed.</a:t>
            </a:r>
          </a:p>
          <a:p>
            <a:r>
              <a:rPr lang="en-US" dirty="0"/>
              <a:t>Month should be 1 to 12.</a:t>
            </a:r>
          </a:p>
          <a:p>
            <a:r>
              <a:rPr lang="en-US" dirty="0"/>
              <a:t>Day should be 1 to 28/30/31 depending on the month.</a:t>
            </a:r>
          </a:p>
          <a:p>
            <a:r>
              <a:rPr lang="en-US" dirty="0"/>
              <a:t>Don’t worry about the leap years.</a:t>
            </a:r>
          </a:p>
        </p:txBody>
      </p:sp>
    </p:spTree>
    <p:extLst>
      <p:ext uri="{BB962C8B-B14F-4D97-AF65-F5344CB8AC3E}">
        <p14:creationId xmlns:p14="http://schemas.microsoft.com/office/powerpoint/2010/main" val="240916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by first letter – firstLetter.cpp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694" y="1473297"/>
            <a:ext cx="10972800" cy="5105400"/>
          </a:xfrm>
        </p:spPr>
        <p:txBody>
          <a:bodyPr>
            <a:normAutofit/>
          </a:bodyPr>
          <a:lstStyle/>
          <a:p>
            <a:r>
              <a:rPr lang="en-US" dirty="0"/>
              <a:t>Google for “top 1000 baby names” and get the names, clean them up and store in a file – filename babynames.txt should be in the folder if you do not want to search.</a:t>
            </a:r>
          </a:p>
          <a:p>
            <a:r>
              <a:rPr lang="en-US" dirty="0"/>
              <a:t>Read the names from it and find the distribution by first letter of those names.</a:t>
            </a:r>
          </a:p>
          <a:p>
            <a:r>
              <a:rPr lang="en-US" dirty="0"/>
              <a:t>Output the distribution like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A:155, B:12,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How about the distribution by last letter?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782080" y="0"/>
              <a:ext cx="792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2720" y="-9360"/>
                <a:ext cx="2664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FD714EF-B6C4-42EB-B9A3-E13A75B4A6AC}"/>
              </a:ext>
            </a:extLst>
          </p:cNvPr>
          <p:cNvSpPr txBox="1"/>
          <p:nvPr/>
        </p:nvSpPr>
        <p:spPr>
          <a:xfrm>
            <a:off x="6629400" y="4282572"/>
            <a:ext cx="2605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index = names[0] – ‘A’;</a:t>
            </a:r>
          </a:p>
          <a:p>
            <a:r>
              <a:rPr lang="en-US" dirty="0"/>
              <a:t>counters[index]++;</a:t>
            </a:r>
          </a:p>
        </p:txBody>
      </p:sp>
    </p:spTree>
    <p:extLst>
      <p:ext uri="{BB962C8B-B14F-4D97-AF65-F5344CB8AC3E}">
        <p14:creationId xmlns:p14="http://schemas.microsoft.com/office/powerpoint/2010/main" val="109237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hreads and scribbles">
            <a:extLst>
              <a:ext uri="{FF2B5EF4-FFF2-40B4-BE49-F238E27FC236}">
                <a16:creationId xmlns:a16="http://schemas.microsoft.com/office/drawing/2014/main" id="{D07DCA23-46D3-4B3E-83F7-ABDF40F68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1" b="81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5CB7F-7153-401F-8AE1-DFBC41507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9900" dirty="0">
                <a:solidFill>
                  <a:srgbClr val="FFFFFF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26494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513E-994C-44E5-8F10-2D6464C5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/>
              <a:t>C++ strings :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BFFC-1EAB-4248-A6F2-A1EBE347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447800"/>
            <a:ext cx="10744200" cy="4525963"/>
          </a:xfrm>
        </p:spPr>
        <p:txBody>
          <a:bodyPr/>
          <a:lstStyle/>
          <a:p>
            <a:r>
              <a:rPr lang="en-US" dirty="0"/>
              <a:t>Complex data type (int &amp; double are simple data types)</a:t>
            </a:r>
          </a:p>
          <a:p>
            <a:r>
              <a:rPr lang="en-US" dirty="0"/>
              <a:t>Treat it like a flexible box that contains a series of characters</a:t>
            </a:r>
          </a:p>
          <a:p>
            <a:r>
              <a:rPr lang="en-US" b="1" u="sng" dirty="0"/>
              <a:t>Mutable</a:t>
            </a:r>
            <a:r>
              <a:rPr lang="en-US" dirty="0"/>
              <a:t> – we change contents of the box (unlike Java String)</a:t>
            </a:r>
          </a:p>
          <a:p>
            <a:r>
              <a:rPr lang="en-US" dirty="0"/>
              <a:t>Chars can be accessed like an array</a:t>
            </a:r>
          </a:p>
          <a:p>
            <a:r>
              <a:rPr lang="en-US" dirty="0"/>
              <a:t>String library comes with tons of in-built functions, including length(), find(), </a:t>
            </a:r>
            <a:r>
              <a:rPr lang="en-US" dirty="0" err="1"/>
              <a:t>substr</a:t>
            </a:r>
            <a:r>
              <a:rPr lang="en-US" dirty="0"/>
              <a:t>(), etc. </a:t>
            </a:r>
          </a:p>
          <a:p>
            <a:r>
              <a:rPr lang="en-US" dirty="0"/>
              <a:t>Full details @ </a:t>
            </a:r>
            <a:r>
              <a:rPr lang="en-US" dirty="0">
                <a:hlinkClick r:id="rId2"/>
              </a:rPr>
              <a:t>cplusplus.com/reference/string/string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35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Silly problem:</a:t>
            </a:r>
            <a:br>
              <a:rPr lang="en-US" dirty="0"/>
            </a:br>
            <a:r>
              <a:rPr lang="en-US" dirty="0"/>
              <a:t>Add all digits of a number – addDigits2.cpp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redo it with a string input?</a:t>
            </a:r>
          </a:p>
        </p:txBody>
      </p:sp>
    </p:spTree>
    <p:extLst>
      <p:ext uri="{BB962C8B-B14F-4D97-AF65-F5344CB8AC3E}">
        <p14:creationId xmlns:p14="http://schemas.microsoft.com/office/powerpoint/2010/main" val="66916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girl!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software engineers couple are trying to select a perfect name for their baby girl!</a:t>
            </a:r>
          </a:p>
          <a:p>
            <a:r>
              <a:rPr lang="en-US" dirty="0"/>
              <a:t>But they have several potential names – cannot pick one!</a:t>
            </a:r>
          </a:p>
          <a:p>
            <a:r>
              <a:rPr lang="en-US" dirty="0"/>
              <a:t>We can use time(), </a:t>
            </a:r>
            <a:r>
              <a:rPr lang="en-US" dirty="0" err="1"/>
              <a:t>srand</a:t>
            </a:r>
            <a:r>
              <a:rPr lang="en-US" dirty="0"/>
              <a:t>() and rand() to do reasonably random pick (babyname.cpp)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string names[] = { "Emma", "Julie", "Tiffany", "Lucy", "Angie",</a:t>
            </a:r>
          </a:p>
          <a:p>
            <a:pPr marL="0" indent="0">
              <a:buNone/>
            </a:pPr>
            <a:r>
              <a:rPr lang="en-US" dirty="0"/>
              <a:t>                        "Jackie", "Jill", "Lia", "Melody", "Karen" };</a:t>
            </a:r>
          </a:p>
        </p:txBody>
      </p:sp>
    </p:spTree>
    <p:extLst>
      <p:ext uri="{BB962C8B-B14F-4D97-AF65-F5344CB8AC3E}">
        <p14:creationId xmlns:p14="http://schemas.microsoft.com/office/powerpoint/2010/main" val="288979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girl!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go for Dr. checkup – find out there are twins! (twins.cpp)</a:t>
            </a:r>
          </a:p>
        </p:txBody>
      </p:sp>
      <p:pic>
        <p:nvPicPr>
          <p:cNvPr id="4" name="Picture 2" descr="Image result for cat in the hat thing 1 and thing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948" y="2686242"/>
            <a:ext cx="5561889" cy="362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64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girl!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Dr. checkup reveals that there are 4 babies </a:t>
            </a:r>
            <a:r>
              <a:rPr lang="en-US" dirty="0">
                <a:sym typeface="Wingdings" panose="05000000000000000000" pitchFamily="2" charset="2"/>
              </a:rPr>
              <a:t> (babies4.cpp)</a:t>
            </a:r>
          </a:p>
          <a:p>
            <a:r>
              <a:rPr lang="en-US" dirty="0">
                <a:sym typeface="Wingdings" panose="05000000000000000000" pitchFamily="2" charset="2"/>
              </a:rPr>
              <a:t>Try on your own 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Enhance it to ask the user for # of babies, then output that many unique names (babies.cpp)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Use an array to store the selected names!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0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38EF-4616-8230-74C9-4801AC93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537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Try on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C677-A381-F0CF-BEFD-74A80EE0A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000" y="795713"/>
            <a:ext cx="6070600" cy="5787650"/>
          </a:xfrm>
          <a:ln>
            <a:solidFill>
              <a:srgbClr val="C00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200" b="1" dirty="0"/>
              <a:t>Random quotes from a file</a:t>
            </a:r>
            <a:r>
              <a:rPr lang="en-US" sz="4200" dirty="0"/>
              <a:t> </a:t>
            </a:r>
          </a:p>
          <a:p>
            <a:r>
              <a:rPr lang="en-US" dirty="0"/>
              <a:t>Ask the user about the # of quotes to be read.</a:t>
            </a:r>
          </a:p>
          <a:p>
            <a:r>
              <a:rPr lang="en-US" dirty="0"/>
              <a:t>Open </a:t>
            </a:r>
            <a:r>
              <a:rPr lang="en-US" b="1" u="sng" dirty="0"/>
              <a:t>quotes.txt</a:t>
            </a:r>
            <a:r>
              <a:rPr lang="en-US" dirty="0"/>
              <a:t> and read those quotes</a:t>
            </a:r>
            <a:endParaRPr lang="en-US" b="1" u="sng" dirty="0"/>
          </a:p>
          <a:p>
            <a:r>
              <a:rPr lang="en-US" dirty="0"/>
              <a:t>Ask the user how many quotes to display? (Assume that this number is smaller than # of quotes)</a:t>
            </a:r>
          </a:p>
          <a:p>
            <a:r>
              <a:rPr lang="en-US" dirty="0"/>
              <a:t>Display that many randomly selected quotes. All of them should be unique.</a:t>
            </a:r>
          </a:p>
          <a:p>
            <a:r>
              <a:rPr lang="en-US" dirty="0"/>
              <a:t>In case the user’s input number is more than # of lines available in the file, use the actual # of lines as the limit.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7DA8F-3628-1D6C-3F88-1AEAF30A4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795713"/>
            <a:ext cx="5384800" cy="3124200"/>
          </a:xfrm>
          <a:ln>
            <a:solidFill>
              <a:srgbClr val="C00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200" b="1" dirty="0"/>
              <a:t>Find the longest names</a:t>
            </a:r>
          </a:p>
          <a:p>
            <a:r>
              <a:rPr lang="en-US" dirty="0"/>
              <a:t>Get a sequence of names and output the longest name.</a:t>
            </a:r>
          </a:p>
          <a:p>
            <a:r>
              <a:rPr lang="en-US" dirty="0"/>
              <a:t>Enhance to find all the longest names (if multiple ones there)</a:t>
            </a:r>
          </a:p>
          <a:p>
            <a:r>
              <a:rPr lang="en-US" dirty="0"/>
              <a:t>Input of “end” ends the list.</a:t>
            </a:r>
          </a:p>
          <a:p>
            <a:r>
              <a:rPr lang="en-US" dirty="0"/>
              <a:t>Sample input &amp; output: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BB4F2F-41AF-639F-F4F1-E8B313B31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11883"/>
              </p:ext>
            </p:extLst>
          </p:nvPr>
        </p:nvGraphicFramePr>
        <p:xfrm>
          <a:off x="7467600" y="4085303"/>
          <a:ext cx="3962400" cy="265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812087165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3053581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</a:t>
                      </a:r>
                      <a:b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jack</a:t>
                      </a:r>
                      <a:b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melody</a:t>
                      </a:r>
                      <a:b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jill</a:t>
                      </a:r>
                      <a:b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steven</a:t>
                      </a:r>
                      <a:b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</a:t>
                      </a:r>
                      <a:b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melody steven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8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39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049C-7966-4F7C-844F-A98C86E7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Submission</a:t>
            </a:r>
            <a:r>
              <a:rPr lang="en-US" dirty="0"/>
              <a:t> Activity: Wireless System Simulation</a:t>
            </a:r>
          </a:p>
        </p:txBody>
      </p:sp>
    </p:spTree>
    <p:extLst>
      <p:ext uri="{BB962C8B-B14F-4D97-AF65-F5344CB8AC3E}">
        <p14:creationId xmlns:p14="http://schemas.microsoft.com/office/powerpoint/2010/main" val="209514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Microsoft Office PowerPoint</Application>
  <PresentationFormat>Widescreen</PresentationFormat>
  <Paragraphs>89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Roboto</vt:lpstr>
      <vt:lpstr>Office Theme</vt:lpstr>
      <vt:lpstr>Silly problem: Add all digits of a number – addDigits1.cpp</vt:lpstr>
      <vt:lpstr>Strings</vt:lpstr>
      <vt:lpstr>C++ strings : Basics</vt:lpstr>
      <vt:lpstr>Back to Silly problem: Add all digits of a number – addDigits2.cpp</vt:lpstr>
      <vt:lpstr>It is a girl!</vt:lpstr>
      <vt:lpstr>It is a girl!</vt:lpstr>
      <vt:lpstr>It is a girl!</vt:lpstr>
      <vt:lpstr>Try on your own</vt:lpstr>
      <vt:lpstr>Submission Activity: Wireless System Simulation</vt:lpstr>
      <vt:lpstr>Random Passwords</vt:lpstr>
      <vt:lpstr>Input format validation</vt:lpstr>
      <vt:lpstr>Date Validation</vt:lpstr>
      <vt:lpstr>Distribution by first letter – firstLetter.cpp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2023-09-12T15:32:21Z</dcterms:created>
  <dcterms:modified xsi:type="dcterms:W3CDTF">2023-09-12T15:32:29Z</dcterms:modified>
</cp:coreProperties>
</file>