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2" r:id="rId2"/>
    <p:sldId id="373" r:id="rId3"/>
    <p:sldId id="313" r:id="rId4"/>
    <p:sldId id="308" r:id="rId5"/>
    <p:sldId id="309" r:id="rId6"/>
    <p:sldId id="316" r:id="rId7"/>
    <p:sldId id="326" r:id="rId8"/>
    <p:sldId id="311" r:id="rId9"/>
    <p:sldId id="305" r:id="rId10"/>
    <p:sldId id="320" r:id="rId11"/>
    <p:sldId id="307" r:id="rId12"/>
    <p:sldId id="381" r:id="rId13"/>
    <p:sldId id="267" r:id="rId14"/>
    <p:sldId id="346" r:id="rId15"/>
    <p:sldId id="303" r:id="rId16"/>
  </p:sldIdLst>
  <p:sldSz cx="12192000" cy="6858000"/>
  <p:notesSz cx="6858000" cy="9077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63529" autoAdjust="0"/>
  </p:normalViewPr>
  <p:slideViewPr>
    <p:cSldViewPr>
      <p:cViewPr varScale="1">
        <p:scale>
          <a:sx n="52" d="100"/>
          <a:sy n="52" d="100"/>
        </p:scale>
        <p:origin x="164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2352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2.77603" units="1/cm"/>
          <inkml:channelProperty channel="Y" name="resolution" value="102.36967" units="1/cm"/>
          <inkml:channelProperty channel="T" name="resolution" value="1" units="1/dev"/>
        </inkml:channelProperties>
      </inkml:inkSource>
      <inkml:timestamp xml:id="ts0" timeString="2023-02-15T22:55:32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22594 16946 0,'0'-16'15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1-05T19:45:4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11828 0 380 0</inkml:trace>
  <inkml:trace contextRef="#ctx0" brushRef="#br0" timeOffset="19.97">11849 0 376 0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72F92-EF6A-4750-BEC1-50200509077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17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17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CD38-A6D2-48EB-9EEB-F3F039D02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2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CD38-A6D2-48EB-9EEB-F3F039D028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A762-271E-4990-8BFB-584D6AAD7AC1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string/st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hreads and scribbles">
            <a:extLst>
              <a:ext uri="{FF2B5EF4-FFF2-40B4-BE49-F238E27FC236}">
                <a16:creationId xmlns:a16="http://schemas.microsoft.com/office/drawing/2014/main" id="{D07DCA23-46D3-4B3E-83F7-ABDF40F68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1" b="8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5CB7F-7153-401F-8AE1-DFBC41507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9900" dirty="0">
                <a:solidFill>
                  <a:srgbClr val="FFFFFF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2649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on your own - Distribution by first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94" y="1473297"/>
            <a:ext cx="10972800" cy="5105400"/>
          </a:xfrm>
        </p:spPr>
        <p:txBody>
          <a:bodyPr>
            <a:normAutofit/>
          </a:bodyPr>
          <a:lstStyle/>
          <a:p>
            <a:r>
              <a:rPr lang="en-US" dirty="0"/>
              <a:t>Google for “top 1000 baby names” and get the names, clean them up and store in a file – filename babynames.txt</a:t>
            </a:r>
          </a:p>
          <a:p>
            <a:r>
              <a:rPr lang="en-US" dirty="0"/>
              <a:t>Read the names from it and find the distribution by first letter of those names.</a:t>
            </a:r>
          </a:p>
          <a:p>
            <a:r>
              <a:rPr lang="en-US" dirty="0"/>
              <a:t>Output the distribution like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A:155, B:12, …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Another variation </a:t>
            </a:r>
            <a:r>
              <a:rPr lang="en-US" dirty="0">
                <a:cs typeface="Courier New" panose="02070309020205020404" pitchFamily="49" charset="0"/>
              </a:rPr>
              <a:t>: How about the distribution by last letter?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782080" y="0"/>
              <a:ext cx="792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2720" y="-9360"/>
                <a:ext cx="2664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FD714EF-B6C4-42EB-B9A3-E13A75B4A6AC}"/>
              </a:ext>
            </a:extLst>
          </p:cNvPr>
          <p:cNvSpPr txBox="1"/>
          <p:nvPr/>
        </p:nvSpPr>
        <p:spPr>
          <a:xfrm>
            <a:off x="6629400" y="4282572"/>
            <a:ext cx="260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index = names[0] – ‘A’;</a:t>
            </a:r>
          </a:p>
          <a:p>
            <a:r>
              <a:rPr lang="en-US" dirty="0"/>
              <a:t>counters[index]++;</a:t>
            </a:r>
          </a:p>
        </p:txBody>
      </p:sp>
    </p:spTree>
    <p:extLst>
      <p:ext uri="{BB962C8B-B14F-4D97-AF65-F5344CB8AC3E}">
        <p14:creationId xmlns:p14="http://schemas.microsoft.com/office/powerpoint/2010/main" val="109237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Try on your own - Input format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1125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are a few commonly used input items that requires format validation (Use functions to simplify the logic):</a:t>
            </a:r>
          </a:p>
          <a:p>
            <a:r>
              <a:rPr lang="en-US" dirty="0"/>
              <a:t>Social Security Number: NNN-NN-NNNN</a:t>
            </a:r>
          </a:p>
          <a:p>
            <a:r>
              <a:rPr lang="en-US" dirty="0" err="1"/>
              <a:t>UTDallas</a:t>
            </a:r>
            <a:r>
              <a:rPr lang="en-US" dirty="0"/>
              <a:t> </a:t>
            </a:r>
            <a:r>
              <a:rPr lang="en-US" dirty="0" err="1"/>
              <a:t>NetID</a:t>
            </a:r>
            <a:r>
              <a:rPr lang="en-US" dirty="0"/>
              <a:t>: AAANNNNN</a:t>
            </a:r>
          </a:p>
          <a:p>
            <a:r>
              <a:rPr lang="en-US" b="1" dirty="0"/>
              <a:t>Start date: NN/NN/NNNN or a few other formats</a:t>
            </a:r>
          </a:p>
          <a:p>
            <a:r>
              <a:rPr lang="en-US" dirty="0"/>
              <a:t>Phone number: NNN-NNN-NNNN or (NNN) NNN-NNNN</a:t>
            </a:r>
          </a:p>
          <a:p>
            <a:r>
              <a:rPr lang="en-US" dirty="0"/>
              <a:t>Password: min length 8, min one lower case, one upper case, one number &amp; one special character</a:t>
            </a:r>
          </a:p>
          <a:p>
            <a:r>
              <a:rPr lang="en-US" dirty="0"/>
              <a:t>Properly formatted names (example: </a:t>
            </a:r>
            <a:r>
              <a:rPr lang="en-US" dirty="0" err="1"/>
              <a:t>Jey</a:t>
            </a:r>
            <a:r>
              <a:rPr lang="en-US" dirty="0"/>
              <a:t> Veerasamy)</a:t>
            </a:r>
          </a:p>
        </p:txBody>
      </p:sp>
    </p:spTree>
    <p:extLst>
      <p:ext uri="{BB962C8B-B14F-4D97-AF65-F5344CB8AC3E}">
        <p14:creationId xmlns:p14="http://schemas.microsoft.com/office/powerpoint/2010/main" val="317622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D46-0259-4A80-A6B6-67033896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 your own - Date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871B-89DA-4B90-87A1-AF668AD7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N/N/NN to NN/NN/NNNN are allowed.</a:t>
            </a:r>
          </a:p>
          <a:p>
            <a:r>
              <a:rPr lang="en-US" dirty="0"/>
              <a:t>Month should be 1 to 12.</a:t>
            </a:r>
          </a:p>
          <a:p>
            <a:r>
              <a:rPr lang="en-US" dirty="0"/>
              <a:t>Day should be 1 to 28/30/31 depending on the month.</a:t>
            </a:r>
          </a:p>
          <a:p>
            <a:r>
              <a:rPr lang="en-US" dirty="0"/>
              <a:t>Don’t worry about the leap years.</a:t>
            </a:r>
          </a:p>
        </p:txBody>
      </p:sp>
    </p:spTree>
    <p:extLst>
      <p:ext uri="{BB962C8B-B14F-4D97-AF65-F5344CB8AC3E}">
        <p14:creationId xmlns:p14="http://schemas.microsoft.com/office/powerpoint/2010/main" val="240916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359C-5B7F-4C0C-8BB2-780B8174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/>
              <a:t>Compare Strings – compareStrings.cpp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22C4-6F59-4896-8BD5-B37D56D3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11125200" cy="49069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Get 2 lines of input (2 strings)</a:t>
            </a:r>
          </a:p>
          <a:p>
            <a:r>
              <a:rPr lang="en-US" dirty="0"/>
              <a:t>Compare both strings ignoring the white spaces and output whether they are same or not. Ignore case as well.</a:t>
            </a:r>
          </a:p>
          <a:p>
            <a:endParaRPr lang="en-US" dirty="0"/>
          </a:p>
          <a:p>
            <a:r>
              <a:rPr lang="en-US" dirty="0"/>
              <a:t>Example – these qualify as same strings: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 love Music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IloveMusic</a:t>
            </a:r>
            <a:r>
              <a:rPr lang="en-US" dirty="0"/>
              <a:t> 				</a:t>
            </a:r>
            <a:r>
              <a:rPr lang="en-US" dirty="0" err="1"/>
              <a:t>strcasecmp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Ilo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vemu</a:t>
            </a:r>
            <a:r>
              <a:rPr lang="en-US" dirty="0">
                <a:solidFill>
                  <a:srgbClr val="FF0000"/>
                </a:solidFill>
              </a:rPr>
              <a:t>  sic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IloveMusic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strings are same!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3800" b="1" dirty="0"/>
              <a:t>#include &lt;</a:t>
            </a:r>
            <a:r>
              <a:rPr lang="en-US" sz="3800" b="1" dirty="0" err="1"/>
              <a:t>cctype</a:t>
            </a:r>
            <a:r>
              <a:rPr lang="en-US" sz="3800" b="1" dirty="0"/>
              <a:t>&gt; </a:t>
            </a:r>
            <a:r>
              <a:rPr lang="en-US" dirty="0"/>
              <a:t>to access the utility functions:</a:t>
            </a:r>
          </a:p>
          <a:p>
            <a:pPr lvl="1"/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2117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header file: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Input: </a:t>
            </a:r>
            <a:r>
              <a:rPr lang="en-US" dirty="0" err="1"/>
              <a:t>scanf</a:t>
            </a:r>
            <a:r>
              <a:rPr lang="en-US" dirty="0"/>
              <a:t>()</a:t>
            </a:r>
          </a:p>
          <a:p>
            <a:r>
              <a:rPr lang="en-US" dirty="0"/>
              <a:t>Output: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r>
              <a:rPr lang="en-US" dirty="0"/>
              <a:t>Output formatting: %d for </a:t>
            </a:r>
            <a:r>
              <a:rPr lang="en-US" dirty="0" err="1"/>
              <a:t>int</a:t>
            </a:r>
            <a:r>
              <a:rPr lang="en-US" dirty="0"/>
              <a:t>, %f for float, %lf for double, %s for string</a:t>
            </a:r>
          </a:p>
          <a:p>
            <a:r>
              <a:rPr lang="en-US" dirty="0"/>
              <a:t>C++ header file </a:t>
            </a:r>
            <a:r>
              <a:rPr lang="en-US" dirty="0" err="1"/>
              <a:t>cstdlib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 C </a:t>
            </a:r>
            <a:r>
              <a:rPr lang="en-US" dirty="0" err="1">
                <a:sym typeface="Wingdings" panose="05000000000000000000" pitchFamily="2" charset="2"/>
              </a:rPr>
              <a:t>stdlib.h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Several more C header files we </a:t>
            </a:r>
            <a:r>
              <a:rPr lang="en-US">
                <a:sym typeface="Wingdings" panose="05000000000000000000" pitchFamily="2" charset="2"/>
              </a:rPr>
              <a:t>use in C++!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3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 vs. C++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10668000" cy="5105400"/>
          </a:xfrm>
        </p:spPr>
        <p:txBody>
          <a:bodyPr>
            <a:normAutofit/>
          </a:bodyPr>
          <a:lstStyle/>
          <a:p>
            <a:r>
              <a:rPr lang="en-US" dirty="0"/>
              <a:t>Strings in C – array of char </a:t>
            </a:r>
          </a:p>
          <a:p>
            <a:pPr lvl="1"/>
            <a:r>
              <a:rPr lang="en-US" dirty="0"/>
              <a:t>ends with NULL character, e.g. </a:t>
            </a:r>
            <a:r>
              <a:rPr lang="en-US" dirty="0" err="1"/>
              <a:t>abc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(</a:t>
            </a:r>
            <a:r>
              <a:rPr lang="en-US" dirty="0" err="1"/>
              <a:t>cstrings</a:t>
            </a:r>
            <a:r>
              <a:rPr lang="en-US" dirty="0"/>
              <a:t>) has several support functions: </a:t>
            </a:r>
            <a:r>
              <a:rPr lang="en-US" dirty="0" err="1"/>
              <a:t>strlen</a:t>
            </a:r>
            <a:r>
              <a:rPr lang="en-US" dirty="0"/>
              <a:t>(), </a:t>
            </a:r>
            <a:r>
              <a:rPr lang="en-US" dirty="0" err="1"/>
              <a:t>strcat</a:t>
            </a:r>
            <a:r>
              <a:rPr lang="en-US" dirty="0"/>
              <a:t>(), </a:t>
            </a:r>
            <a:r>
              <a:rPr lang="en-US" dirty="0" err="1"/>
              <a:t>strchr</a:t>
            </a:r>
            <a:r>
              <a:rPr lang="en-US" dirty="0"/>
              <a:t>(), </a:t>
            </a:r>
            <a:r>
              <a:rPr lang="en-US" dirty="0" err="1"/>
              <a:t>strcpy</a:t>
            </a:r>
            <a:r>
              <a:rPr lang="en-US" dirty="0"/>
              <a:t>(), …</a:t>
            </a:r>
          </a:p>
          <a:p>
            <a:pPr lvl="1"/>
            <a:r>
              <a:rPr lang="en-US" dirty="0"/>
              <a:t>We will NOT spend much time on these…</a:t>
            </a:r>
          </a:p>
          <a:p>
            <a:r>
              <a:rPr lang="en-US" dirty="0"/>
              <a:t>Strings in C++ is a complex data type </a:t>
            </a:r>
          </a:p>
          <a:p>
            <a:pPr lvl="1"/>
            <a:r>
              <a:rPr lang="en-US" dirty="0"/>
              <a:t>Lot more sophisticated, with high level functions</a:t>
            </a:r>
          </a:p>
          <a:p>
            <a:pPr lvl="1"/>
            <a:r>
              <a:rPr lang="en-US" dirty="0"/>
              <a:t>Can still be accessed like array of char</a:t>
            </a:r>
          </a:p>
          <a:p>
            <a:pPr lvl="1"/>
            <a:r>
              <a:rPr lang="en-US" dirty="0"/>
              <a:t>Header file &lt;string&gt;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60644"/>
              </p:ext>
            </p:extLst>
          </p:nvPr>
        </p:nvGraphicFramePr>
        <p:xfrm>
          <a:off x="7924800" y="2133600"/>
          <a:ext cx="2057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44173357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49139993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10678075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2135172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518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82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513E-994C-44E5-8F10-2D6464C5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/>
              <a:t>C++ strings 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BFFC-1EAB-4248-A6F2-A1EBE347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47800"/>
            <a:ext cx="10744200" cy="4525963"/>
          </a:xfrm>
        </p:spPr>
        <p:txBody>
          <a:bodyPr/>
          <a:lstStyle/>
          <a:p>
            <a:r>
              <a:rPr lang="en-US" dirty="0"/>
              <a:t>Complex data type (int &amp; double are simple data types)</a:t>
            </a:r>
          </a:p>
          <a:p>
            <a:r>
              <a:rPr lang="en-US" dirty="0"/>
              <a:t>Treat it like a flexible box that contains a series of characters</a:t>
            </a:r>
          </a:p>
          <a:p>
            <a:r>
              <a:rPr lang="en-US" dirty="0"/>
              <a:t>Mutable – we change contents of the box (unlike Java String)</a:t>
            </a:r>
          </a:p>
          <a:p>
            <a:r>
              <a:rPr lang="en-US" dirty="0"/>
              <a:t>Chars can be accessed like an array</a:t>
            </a:r>
          </a:p>
          <a:p>
            <a:r>
              <a:rPr lang="en-US" dirty="0"/>
              <a:t>String library comes with tons of in-built functions, including length(), find(), </a:t>
            </a:r>
            <a:r>
              <a:rPr lang="en-US" dirty="0" err="1"/>
              <a:t>substr</a:t>
            </a:r>
            <a:r>
              <a:rPr lang="en-US" dirty="0"/>
              <a:t>(), etc. </a:t>
            </a:r>
          </a:p>
          <a:p>
            <a:r>
              <a:rPr lang="en-US" dirty="0"/>
              <a:t>Full details @ </a:t>
            </a:r>
            <a:r>
              <a:rPr lang="en-US" dirty="0">
                <a:hlinkClick r:id="rId2"/>
              </a:rPr>
              <a:t>cplusplus.com/reference/string/string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3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285"/>
            <a:ext cx="109728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Submission activity </a:t>
            </a:r>
            <a:r>
              <a:rPr lang="en-US" dirty="0"/>
              <a:t>- Palindrome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30" y="863447"/>
            <a:ext cx="11658600" cy="3784753"/>
          </a:xfrm>
        </p:spPr>
        <p:txBody>
          <a:bodyPr>
            <a:normAutofit/>
          </a:bodyPr>
          <a:lstStyle/>
          <a:p>
            <a:r>
              <a:rPr lang="en-US" sz="4000" dirty="0"/>
              <a:t>Write the following functions</a:t>
            </a:r>
          </a:p>
          <a:p>
            <a:pPr lvl="1"/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palindromeCheck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word)</a:t>
            </a:r>
            <a:r>
              <a:rPr lang="en-US" sz="3600" dirty="0"/>
              <a:t> </a:t>
            </a:r>
          </a:p>
          <a:p>
            <a:pPr lvl="2"/>
            <a:r>
              <a:rPr lang="en-US" sz="3200" dirty="0"/>
              <a:t>checks whether the parameter is a palindrome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palindromeMismatches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word) </a:t>
            </a:r>
          </a:p>
          <a:p>
            <a:pPr lvl="2"/>
            <a:r>
              <a:rPr lang="en-US" sz="3200" dirty="0"/>
              <a:t>returns # of character mismatches.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6685F7-DAC2-46D1-EAA5-E7405729B24B}"/>
              </a:ext>
            </a:extLst>
          </p:cNvPr>
          <p:cNvSpPr txBox="1">
            <a:spLocks/>
          </p:cNvSpPr>
          <p:nvPr/>
        </p:nvSpPr>
        <p:spPr>
          <a:xfrm>
            <a:off x="624348" y="4279478"/>
            <a:ext cx="4023852" cy="19689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Enter word: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abcba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 is a palindrome!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Enter word: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abcbb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of mismatches: 1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E3D9C-840B-7954-E818-EAC609C81BEA}"/>
              </a:ext>
            </a:extLst>
          </p:cNvPr>
          <p:cNvSpPr txBox="1"/>
          <p:nvPr/>
        </p:nvSpPr>
        <p:spPr>
          <a:xfrm>
            <a:off x="4876800" y="4279478"/>
            <a:ext cx="4023852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Enter word: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zerorez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 is a palindrome!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Enter word: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of mismatches: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6F8C7-57EE-3B25-011E-3B3BEBEA004E}"/>
              </a:ext>
            </a:extLst>
          </p:cNvPr>
          <p:cNvSpPr txBox="1"/>
          <p:nvPr/>
        </p:nvSpPr>
        <p:spPr>
          <a:xfrm>
            <a:off x="9372599" y="4279478"/>
            <a:ext cx="21950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 have posted 2 solutions – please check both.</a:t>
            </a:r>
          </a:p>
        </p:txBody>
      </p:sp>
    </p:spTree>
    <p:extLst>
      <p:ext uri="{BB962C8B-B14F-4D97-AF65-F5344CB8AC3E}">
        <p14:creationId xmlns:p14="http://schemas.microsoft.com/office/powerpoint/2010/main" val="172668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515600" cy="990600"/>
          </a:xfrm>
        </p:spPr>
        <p:txBody>
          <a:bodyPr>
            <a:noAutofit/>
          </a:bodyPr>
          <a:lstStyle/>
          <a:p>
            <a:r>
              <a:rPr lang="en-US" sz="3600" dirty="0"/>
              <a:t>Hangman game </a:t>
            </a:r>
            <a:br>
              <a:rPr lang="en-US" sz="3600" dirty="0"/>
            </a:br>
            <a:r>
              <a:rPr lang="en-US" sz="3600" b="0" dirty="0"/>
              <a:t>start with hangman.cpp &amp;words.txt from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379"/>
            <a:ext cx="10972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Write a hangman game that prompts the user to guess one letter at a time. Each letter in the word is displayed as an asterisk. When the user makes a correct guess, the actual letter is then displayed. When the user finishes a word, display the number of misses.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090514"/>
            <a:ext cx="6934200" cy="36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game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code for the game to a function.</a:t>
            </a:r>
          </a:p>
          <a:p>
            <a:r>
              <a:rPr lang="en-US" dirty="0"/>
              <a:t>Read lot of commonly used words in every-day conversations from  a text file.</a:t>
            </a:r>
          </a:p>
          <a:p>
            <a:r>
              <a:rPr lang="en-US" dirty="0"/>
              <a:t>Select a random word &amp; invoke the game function.</a:t>
            </a:r>
          </a:p>
          <a:p>
            <a:r>
              <a:rPr lang="en-US" dirty="0"/>
              <a:t>Prompt the user to play again &amp; do so if the user wants. </a:t>
            </a:r>
          </a:p>
          <a:p>
            <a:r>
              <a:rPr lang="en-US" dirty="0"/>
              <a:t>Keep going until the user says No.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93459C-9F9A-823C-1001-AF520DEEC806}"/>
                  </a:ext>
                </a:extLst>
              </p14:cNvPr>
              <p14:cNvContentPartPr/>
              <p14:nvPr/>
            </p14:nvContentPartPr>
            <p14:xfrm>
              <a:off x="8133840" y="6094800"/>
              <a:ext cx="360" cy="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93459C-9F9A-823C-1001-AF520DEEC8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4480" y="6085440"/>
                <a:ext cx="19080" cy="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25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Strongly encourage you to try on your own - Random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11582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You might have used auto-generated random passwords provided by web-browsers like Google Chrome.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Let us code a function to generate such a password based on the requirements passed as arguments.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min &amp; max length, min # of lower case letters,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min # of upper case letters,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min # of digits (0-9), min # of special chars (!@#$%^&amp;*+:;)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minSpecial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392558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Strongly encourage you to try on your own Balanced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is a sequence of ( and ) characters</a:t>
            </a:r>
          </a:p>
          <a:p>
            <a:r>
              <a:rPr lang="en-US" dirty="0"/>
              <a:t>Input string is balanced if it has equal # of ( and ). </a:t>
            </a:r>
          </a:p>
          <a:p>
            <a:r>
              <a:rPr lang="en-US" sz="3600" dirty="0">
                <a:cs typeface="Courier New" panose="02070309020205020404" pitchFamily="49" charset="0"/>
              </a:rPr>
              <a:t>Balanced: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(), )(, ()(), (()), )()(, ((()())()</a:t>
            </a:r>
          </a:p>
          <a:p>
            <a:r>
              <a:rPr lang="en-US" sz="3600" dirty="0">
                <a:cs typeface="Courier New" panose="02070309020205020404" pitchFamily="49" charset="0"/>
              </a:rPr>
              <a:t>Not balanced: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()), (()()(, (((), (()))),((()())()</a:t>
            </a:r>
          </a:p>
        </p:txBody>
      </p:sp>
    </p:spTree>
    <p:extLst>
      <p:ext uri="{BB962C8B-B14F-4D97-AF65-F5344CB8AC3E}">
        <p14:creationId xmlns:p14="http://schemas.microsoft.com/office/powerpoint/2010/main" val="118925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11430000" cy="1249362"/>
          </a:xfrm>
        </p:spPr>
        <p:txBody>
          <a:bodyPr>
            <a:normAutofit fontScale="90000"/>
          </a:bodyPr>
          <a:lstStyle/>
          <a:p>
            <a:r>
              <a:rPr lang="en-US" dirty="0"/>
              <a:t>Strongly encourage you to try on your own –</a:t>
            </a:r>
            <a:br>
              <a:rPr lang="en-US" dirty="0"/>
            </a:br>
            <a:r>
              <a:rPr lang="en-US" dirty="0"/>
              <a:t>Super-balanced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671483"/>
            <a:ext cx="10744200" cy="4906963"/>
          </a:xfrm>
        </p:spPr>
        <p:txBody>
          <a:bodyPr/>
          <a:lstStyle/>
          <a:p>
            <a:r>
              <a:rPr lang="en-US" dirty="0"/>
              <a:t>Input is a sequence of ( and ) characters</a:t>
            </a:r>
          </a:p>
          <a:p>
            <a:r>
              <a:rPr lang="en-US" dirty="0"/>
              <a:t>A super-balanced string is a balanced string for which the balance for any prefix does not go below 0. In other words, no prefix has more ) than (s. 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Super-balanced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(), ()(), (()), (()()), ((()())())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Balanced, but NOT super-balanced</a:t>
            </a:r>
            <a:r>
              <a:rPr lang="en-US" sz="2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)(, ())(, ())((),()()()())(()</a:t>
            </a:r>
          </a:p>
        </p:txBody>
      </p:sp>
    </p:spTree>
    <p:extLst>
      <p:ext uri="{BB962C8B-B14F-4D97-AF65-F5344CB8AC3E}">
        <p14:creationId xmlns:p14="http://schemas.microsoft.com/office/powerpoint/2010/main" val="250984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 your own - Popular child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7962"/>
            <a:ext cx="5867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 the children’s names from an input file names.txt (represents the kids in a school or a community or city). </a:t>
            </a:r>
          </a:p>
          <a:p>
            <a:r>
              <a:rPr lang="en-US" dirty="0"/>
              <a:t>Output the distribution, that is, count for each name.</a:t>
            </a:r>
          </a:p>
          <a:p>
            <a:r>
              <a:rPr lang="en-US" dirty="0"/>
              <a:t>Find the most popular name &amp; output it </a:t>
            </a:r>
          </a:p>
          <a:p>
            <a:r>
              <a:rPr lang="en-US" b="1" dirty="0"/>
              <a:t>Furthermore</a:t>
            </a:r>
            <a:r>
              <a:rPr lang="en-US" dirty="0"/>
              <a:t> : Output the top 10 popular names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08497C-C148-33C1-21D8-8C6BA18E4CAF}"/>
              </a:ext>
            </a:extLst>
          </p:cNvPr>
          <p:cNvSpPr txBox="1">
            <a:spLocks/>
          </p:cNvSpPr>
          <p:nvPr/>
        </p:nvSpPr>
        <p:spPr>
          <a:xfrm>
            <a:off x="7010400" y="1767680"/>
            <a:ext cx="4953000" cy="45259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read the file?</a:t>
            </a:r>
          </a:p>
          <a:p>
            <a:pPr lvl="1"/>
            <a:r>
              <a:rPr lang="en-US"/>
              <a:t>Use additional variable ifstream variable and reopen the file:</a:t>
            </a:r>
          </a:p>
          <a:p>
            <a:pPr marL="857250" lvl="2" indent="0">
              <a:buFont typeface="Arial" pitchFamily="34" charset="0"/>
              <a:buNone/>
            </a:pPr>
            <a:r>
              <a:rPr lang="en-US"/>
              <a:t>ifstream finput2(…)</a:t>
            </a:r>
          </a:p>
          <a:p>
            <a:r>
              <a:rPr lang="en-US"/>
              <a:t>Close and reopen the file:</a:t>
            </a:r>
          </a:p>
          <a:p>
            <a:pPr marL="857250" lvl="2" indent="0">
              <a:buFont typeface="Arial" pitchFamily="34" charset="0"/>
              <a:buNone/>
            </a:pPr>
            <a:r>
              <a:rPr lang="en-US"/>
              <a:t>finput.close();</a:t>
            </a:r>
          </a:p>
          <a:p>
            <a:pPr marL="857250" lvl="2" indent="0">
              <a:buFont typeface="Arial" pitchFamily="34" charset="0"/>
              <a:buNone/>
            </a:pPr>
            <a:r>
              <a:rPr lang="en-US"/>
              <a:t>finput.open(….);</a:t>
            </a:r>
          </a:p>
          <a:p>
            <a:r>
              <a:rPr lang="en-US"/>
              <a:t>Simply move the read pointer in the file:</a:t>
            </a:r>
          </a:p>
          <a:p>
            <a:pPr marL="857250" lvl="2" indent="0">
              <a:buFont typeface="Arial" pitchFamily="34" charset="0"/>
              <a:buNone/>
            </a:pPr>
            <a:r>
              <a:rPr lang="en-US"/>
              <a:t>finput.seekg(0);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9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27054</TotalTime>
  <Words>1080</Words>
  <Application>Microsoft Office PowerPoint</Application>
  <PresentationFormat>Widescreen</PresentationFormat>
  <Paragraphs>127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Office Theme</vt:lpstr>
      <vt:lpstr>Strings</vt:lpstr>
      <vt:lpstr>C++ strings : Basics</vt:lpstr>
      <vt:lpstr>Submission activity - Palindrome check</vt:lpstr>
      <vt:lpstr>Hangman game  start with hangman.cpp &amp;words.txt from box</vt:lpstr>
      <vt:lpstr>Hangman game …</vt:lpstr>
      <vt:lpstr>Strongly encourage you to try on your own - Random Passwords</vt:lpstr>
      <vt:lpstr>Strongly encourage you to try on your own Balanced string</vt:lpstr>
      <vt:lpstr>Strongly encourage you to try on your own – Super-balanced strings</vt:lpstr>
      <vt:lpstr>Try on your own - Popular child names</vt:lpstr>
      <vt:lpstr>Try on your own - Distribution by first letter</vt:lpstr>
      <vt:lpstr>Try on your own - Input format validation</vt:lpstr>
      <vt:lpstr>Try on your own - Date Validation</vt:lpstr>
      <vt:lpstr>Compare Strings – compareStrings.cpp</vt:lpstr>
      <vt:lpstr>Sample C program</vt:lpstr>
      <vt:lpstr>C Strings vs. C++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  using Real-life examples</dc:title>
  <dc:creator>jveerasa</dc:creator>
  <cp:lastModifiedBy>Narayanasami, Priya</cp:lastModifiedBy>
  <cp:revision>223</cp:revision>
  <cp:lastPrinted>2015-09-02T01:47:32Z</cp:lastPrinted>
  <dcterms:created xsi:type="dcterms:W3CDTF">2010-09-01T14:14:44Z</dcterms:created>
  <dcterms:modified xsi:type="dcterms:W3CDTF">2023-09-14T18:51:14Z</dcterms:modified>
</cp:coreProperties>
</file>