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4" r:id="rId4"/>
  </p:sldMasterIdLst>
  <p:sldIdLst>
    <p:sldId id="256" r:id="rId5"/>
    <p:sldId id="258" r:id="rId6"/>
    <p:sldId id="257" r:id="rId7"/>
    <p:sldId id="259" r:id="rId8"/>
    <p:sldId id="261" r:id="rId9"/>
    <p:sldId id="263" r:id="rId10"/>
    <p:sldId id="262" r:id="rId11"/>
    <p:sldId id="272" r:id="rId12"/>
    <p:sldId id="274" r:id="rId13"/>
    <p:sldId id="275" r:id="rId14"/>
    <p:sldId id="264" r:id="rId15"/>
    <p:sldId id="260" r:id="rId16"/>
    <p:sldId id="279" r:id="rId17"/>
    <p:sldId id="278" r:id="rId18"/>
    <p:sldId id="265"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25" d="100"/>
          <a:sy n="125" d="100"/>
        </p:scale>
        <p:origin x="24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1EE20-A23E-43CD-AA8B-3E7EF592FDA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311202-F641-47B0-80A5-37C5EF70510B}">
      <dgm:prSet/>
      <dgm:spPr/>
      <dgm:t>
        <a:bodyPr/>
        <a:lstStyle/>
        <a:p>
          <a:r>
            <a:rPr lang="en-US" dirty="0"/>
            <a:t>A fail to deliver is a mistake. A fail-to-deliver (FTD) primarily occurs when an options contract becomes In-The-Money (ITM), and shares of the security in question are now obligated to be purchased and delivered as per the contracts terms. </a:t>
          </a:r>
        </a:p>
      </dgm:t>
    </dgm:pt>
    <dgm:pt modelId="{052CBF36-17EF-4700-A684-AD87A6F2A2FE}" type="parTrans" cxnId="{91D4DB6C-74C5-4A96-A745-1FB127512AB7}">
      <dgm:prSet/>
      <dgm:spPr/>
      <dgm:t>
        <a:bodyPr/>
        <a:lstStyle/>
        <a:p>
          <a:endParaRPr lang="en-US"/>
        </a:p>
      </dgm:t>
    </dgm:pt>
    <dgm:pt modelId="{D90A116A-5FF3-4A05-A065-F0F35C7AEF74}" type="sibTrans" cxnId="{91D4DB6C-74C5-4A96-A745-1FB127512AB7}">
      <dgm:prSet/>
      <dgm:spPr/>
      <dgm:t>
        <a:bodyPr/>
        <a:lstStyle/>
        <a:p>
          <a:endParaRPr lang="en-US"/>
        </a:p>
      </dgm:t>
    </dgm:pt>
    <dgm:pt modelId="{84694A1C-0BE8-45CB-B016-565BD55E69B4}">
      <dgm:prSet/>
      <dgm:spPr/>
      <dgm:t>
        <a:bodyPr/>
        <a:lstStyle/>
        <a:p>
          <a:r>
            <a:rPr lang="en-US" dirty="0"/>
            <a:t>Large financial entities, primarily Market Makers and Broker Dealers, who write and create options contracts to be sold to traders, are the entities who create FTDs by neglecting or failing to purchase shares of a security before their required settlement date. </a:t>
          </a:r>
        </a:p>
      </dgm:t>
    </dgm:pt>
    <dgm:pt modelId="{E9034456-A77A-4839-9908-EEEA847CF4DB}" type="parTrans" cxnId="{F4DF9A97-2310-41AD-809E-F6B48644E77E}">
      <dgm:prSet/>
      <dgm:spPr/>
      <dgm:t>
        <a:bodyPr/>
        <a:lstStyle/>
        <a:p>
          <a:endParaRPr lang="en-US"/>
        </a:p>
      </dgm:t>
    </dgm:pt>
    <dgm:pt modelId="{5828016C-5B3E-414F-B3E1-49AC2DE0D5B9}" type="sibTrans" cxnId="{F4DF9A97-2310-41AD-809E-F6B48644E77E}">
      <dgm:prSet/>
      <dgm:spPr/>
      <dgm:t>
        <a:bodyPr/>
        <a:lstStyle/>
        <a:p>
          <a:endParaRPr lang="en-US"/>
        </a:p>
      </dgm:t>
    </dgm:pt>
    <dgm:pt modelId="{671ED2F9-D40F-4C88-AFFD-86DF669D9F5E}">
      <dgm:prSet/>
      <dgm:spPr/>
      <dgm:t>
        <a:bodyPr/>
        <a:lstStyle/>
        <a:p>
          <a:r>
            <a:rPr lang="en-US" dirty="0"/>
            <a:t>When a contract is processed or fulfilled, but the shares are not located on the market, an FTD is posted equal to the number of shares not located. </a:t>
          </a:r>
        </a:p>
      </dgm:t>
    </dgm:pt>
    <dgm:pt modelId="{63071B6A-4AC6-45D0-BD20-E88C32E4356D}" type="parTrans" cxnId="{4EFDA2BC-E9EE-4805-8DE9-BAADD91A0948}">
      <dgm:prSet/>
      <dgm:spPr/>
      <dgm:t>
        <a:bodyPr/>
        <a:lstStyle/>
        <a:p>
          <a:endParaRPr lang="en-US"/>
        </a:p>
      </dgm:t>
    </dgm:pt>
    <dgm:pt modelId="{61DFC36E-1874-4DAA-B92A-F0E64CCD41D7}" type="sibTrans" cxnId="{4EFDA2BC-E9EE-4805-8DE9-BAADD91A0948}">
      <dgm:prSet/>
      <dgm:spPr/>
      <dgm:t>
        <a:bodyPr/>
        <a:lstStyle/>
        <a:p>
          <a:endParaRPr lang="en-US"/>
        </a:p>
      </dgm:t>
    </dgm:pt>
    <dgm:pt modelId="{1B831DB2-D330-4B3A-B42D-81F72C977E37}">
      <dgm:prSet/>
      <dgm:spPr/>
      <dgm:t>
        <a:bodyPr/>
        <a:lstStyle/>
        <a:p>
          <a:r>
            <a:rPr lang="en-US" dirty="0"/>
            <a:t>This fail is then reported to and recorded by FINRA and the SEC. The SEC posts all market fail-to-deliver data on their website every 15 days, for all equities trading on US markets. </a:t>
          </a:r>
        </a:p>
      </dgm:t>
    </dgm:pt>
    <dgm:pt modelId="{3734CD62-15B4-4A0C-B5A2-622D000BAD59}" type="parTrans" cxnId="{17B6E8FF-B45F-499D-9607-DA5BC31802D1}">
      <dgm:prSet/>
      <dgm:spPr/>
      <dgm:t>
        <a:bodyPr/>
        <a:lstStyle/>
        <a:p>
          <a:endParaRPr lang="en-US"/>
        </a:p>
      </dgm:t>
    </dgm:pt>
    <dgm:pt modelId="{DCC20718-2EB1-4481-B514-2E0F12E91A01}" type="sibTrans" cxnId="{17B6E8FF-B45F-499D-9607-DA5BC31802D1}">
      <dgm:prSet/>
      <dgm:spPr/>
      <dgm:t>
        <a:bodyPr/>
        <a:lstStyle/>
        <a:p>
          <a:endParaRPr lang="en-US"/>
        </a:p>
      </dgm:t>
    </dgm:pt>
    <dgm:pt modelId="{532A0CB7-D946-4587-8C04-27D692793EA1}">
      <dgm:prSet/>
      <dgm:spPr/>
      <dgm:t>
        <a:bodyPr/>
        <a:lstStyle/>
        <a:p>
          <a:r>
            <a:rPr lang="en-US" dirty="0"/>
            <a:t>FINRA is the entity in charge of making sure the FTD obligations are eventually purchased and fulfilled, as well as levying fines and other “punishments” for failing to settle securities in a timely manner </a:t>
          </a:r>
        </a:p>
      </dgm:t>
    </dgm:pt>
    <dgm:pt modelId="{D370AED2-CE3E-436B-B7D4-2DE9025C849A}" type="parTrans" cxnId="{FCC830E3-1A3D-43ED-A353-147003BB96F4}">
      <dgm:prSet/>
      <dgm:spPr/>
      <dgm:t>
        <a:bodyPr/>
        <a:lstStyle/>
        <a:p>
          <a:endParaRPr lang="en-US"/>
        </a:p>
      </dgm:t>
    </dgm:pt>
    <dgm:pt modelId="{06FA50BA-500F-46A2-8D5A-C5B12F0ACA1F}" type="sibTrans" cxnId="{FCC830E3-1A3D-43ED-A353-147003BB96F4}">
      <dgm:prSet/>
      <dgm:spPr/>
      <dgm:t>
        <a:bodyPr/>
        <a:lstStyle/>
        <a:p>
          <a:endParaRPr lang="en-US"/>
        </a:p>
      </dgm:t>
    </dgm:pt>
    <dgm:pt modelId="{2B6F84E8-A260-4F3A-BBC9-9462E980BF4C}" type="pres">
      <dgm:prSet presAssocID="{D001EE20-A23E-43CD-AA8B-3E7EF592FDA1}" presName="root" presStyleCnt="0">
        <dgm:presLayoutVars>
          <dgm:dir/>
          <dgm:resizeHandles val="exact"/>
        </dgm:presLayoutVars>
      </dgm:prSet>
      <dgm:spPr/>
    </dgm:pt>
    <dgm:pt modelId="{3941C30F-22E0-4E7A-BBB9-803CA6F672F6}" type="pres">
      <dgm:prSet presAssocID="{52311202-F641-47B0-80A5-37C5EF70510B}" presName="compNode" presStyleCnt="0"/>
      <dgm:spPr/>
    </dgm:pt>
    <dgm:pt modelId="{913CFDA1-518B-442E-AD7C-82D432685E6E}" type="pres">
      <dgm:prSet presAssocID="{52311202-F641-47B0-80A5-37C5EF7051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885F4439-087B-41D6-85A7-AADD36C9A718}" type="pres">
      <dgm:prSet presAssocID="{52311202-F641-47B0-80A5-37C5EF70510B}" presName="spaceRect" presStyleCnt="0"/>
      <dgm:spPr/>
    </dgm:pt>
    <dgm:pt modelId="{248CAE30-A20F-4C2C-9CD1-D8EC16EAEC51}" type="pres">
      <dgm:prSet presAssocID="{52311202-F641-47B0-80A5-37C5EF70510B}" presName="textRect" presStyleLbl="revTx" presStyleIdx="0" presStyleCnt="5">
        <dgm:presLayoutVars>
          <dgm:chMax val="1"/>
          <dgm:chPref val="1"/>
        </dgm:presLayoutVars>
      </dgm:prSet>
      <dgm:spPr/>
    </dgm:pt>
    <dgm:pt modelId="{54CF5C17-D0EB-423D-BD04-C4FB556DAE47}" type="pres">
      <dgm:prSet presAssocID="{D90A116A-5FF3-4A05-A065-F0F35C7AEF74}" presName="sibTrans" presStyleCnt="0"/>
      <dgm:spPr/>
    </dgm:pt>
    <dgm:pt modelId="{CCEF4082-1AFA-4D10-AA0B-2589B7873DBB}" type="pres">
      <dgm:prSet presAssocID="{84694A1C-0BE8-45CB-B016-565BD55E69B4}" presName="compNode" presStyleCnt="0"/>
      <dgm:spPr/>
    </dgm:pt>
    <dgm:pt modelId="{EE5B17B3-5165-494F-96AF-3E9D2EA1FD72}" type="pres">
      <dgm:prSet presAssocID="{84694A1C-0BE8-45CB-B016-565BD55E69B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B38AD898-8798-4813-86CF-A545D95F273B}" type="pres">
      <dgm:prSet presAssocID="{84694A1C-0BE8-45CB-B016-565BD55E69B4}" presName="spaceRect" presStyleCnt="0"/>
      <dgm:spPr/>
    </dgm:pt>
    <dgm:pt modelId="{F4FDEBEB-8CFA-4317-9198-47BCA4B6F5D9}" type="pres">
      <dgm:prSet presAssocID="{84694A1C-0BE8-45CB-B016-565BD55E69B4}" presName="textRect" presStyleLbl="revTx" presStyleIdx="1" presStyleCnt="5">
        <dgm:presLayoutVars>
          <dgm:chMax val="1"/>
          <dgm:chPref val="1"/>
        </dgm:presLayoutVars>
      </dgm:prSet>
      <dgm:spPr/>
    </dgm:pt>
    <dgm:pt modelId="{A994FC85-474F-4494-A8D4-9D527312120F}" type="pres">
      <dgm:prSet presAssocID="{5828016C-5B3E-414F-B3E1-49AC2DE0D5B9}" presName="sibTrans" presStyleCnt="0"/>
      <dgm:spPr/>
    </dgm:pt>
    <dgm:pt modelId="{A7F885E1-4ECA-4313-98F7-EB5E13A5B6F7}" type="pres">
      <dgm:prSet presAssocID="{671ED2F9-D40F-4C88-AFFD-86DF669D9F5E}" presName="compNode" presStyleCnt="0"/>
      <dgm:spPr/>
    </dgm:pt>
    <dgm:pt modelId="{75642719-190D-488B-A24C-48F3FC0A6FAD}" type="pres">
      <dgm:prSet presAssocID="{671ED2F9-D40F-4C88-AFFD-86DF669D9F5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tract"/>
        </a:ext>
      </dgm:extLst>
    </dgm:pt>
    <dgm:pt modelId="{33B3809B-C19A-4973-83D6-DBF5C26F61C7}" type="pres">
      <dgm:prSet presAssocID="{671ED2F9-D40F-4C88-AFFD-86DF669D9F5E}" presName="spaceRect" presStyleCnt="0"/>
      <dgm:spPr/>
    </dgm:pt>
    <dgm:pt modelId="{7E011832-22E2-4196-9805-D08607E8DB36}" type="pres">
      <dgm:prSet presAssocID="{671ED2F9-D40F-4C88-AFFD-86DF669D9F5E}" presName="textRect" presStyleLbl="revTx" presStyleIdx="2" presStyleCnt="5">
        <dgm:presLayoutVars>
          <dgm:chMax val="1"/>
          <dgm:chPref val="1"/>
        </dgm:presLayoutVars>
      </dgm:prSet>
      <dgm:spPr/>
    </dgm:pt>
    <dgm:pt modelId="{A6B6E526-37CA-458D-A9AD-15469C434433}" type="pres">
      <dgm:prSet presAssocID="{61DFC36E-1874-4DAA-B92A-F0E64CCD41D7}" presName="sibTrans" presStyleCnt="0"/>
      <dgm:spPr/>
    </dgm:pt>
    <dgm:pt modelId="{5F6D4E78-DFE8-4CB3-9F66-768A2F76DC93}" type="pres">
      <dgm:prSet presAssocID="{1B831DB2-D330-4B3A-B42D-81F72C977E37}" presName="compNode" presStyleCnt="0"/>
      <dgm:spPr/>
    </dgm:pt>
    <dgm:pt modelId="{2DE7A65A-BD93-4A70-B237-5490919E3027}" type="pres">
      <dgm:prSet presAssocID="{1B831DB2-D330-4B3A-B42D-81F72C977E3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6E1ADC4E-C329-4281-9D58-8C3FC07352EF}" type="pres">
      <dgm:prSet presAssocID="{1B831DB2-D330-4B3A-B42D-81F72C977E37}" presName="spaceRect" presStyleCnt="0"/>
      <dgm:spPr/>
    </dgm:pt>
    <dgm:pt modelId="{54163905-E220-48CF-AFE8-F1A6E6FFBBAD}" type="pres">
      <dgm:prSet presAssocID="{1B831DB2-D330-4B3A-B42D-81F72C977E37}" presName="textRect" presStyleLbl="revTx" presStyleIdx="3" presStyleCnt="5">
        <dgm:presLayoutVars>
          <dgm:chMax val="1"/>
          <dgm:chPref val="1"/>
        </dgm:presLayoutVars>
      </dgm:prSet>
      <dgm:spPr/>
    </dgm:pt>
    <dgm:pt modelId="{7B8847B7-5D7E-4FCA-8D13-9037CC84DA30}" type="pres">
      <dgm:prSet presAssocID="{DCC20718-2EB1-4481-B514-2E0F12E91A01}" presName="sibTrans" presStyleCnt="0"/>
      <dgm:spPr/>
    </dgm:pt>
    <dgm:pt modelId="{11CF981B-26F0-4396-B1E6-394E47233B86}" type="pres">
      <dgm:prSet presAssocID="{532A0CB7-D946-4587-8C04-27D692793EA1}" presName="compNode" presStyleCnt="0"/>
      <dgm:spPr/>
    </dgm:pt>
    <dgm:pt modelId="{B333638C-EA8F-413F-8119-B8E5C236ACDE}" type="pres">
      <dgm:prSet presAssocID="{532A0CB7-D946-4587-8C04-27D692793EA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62F10AE-9BA5-4EB8-8D0A-FF391790FC8D}" type="pres">
      <dgm:prSet presAssocID="{532A0CB7-D946-4587-8C04-27D692793EA1}" presName="spaceRect" presStyleCnt="0"/>
      <dgm:spPr/>
    </dgm:pt>
    <dgm:pt modelId="{59B006B8-FAB0-4897-B3AD-8D929EE7D148}" type="pres">
      <dgm:prSet presAssocID="{532A0CB7-D946-4587-8C04-27D692793EA1}" presName="textRect" presStyleLbl="revTx" presStyleIdx="4" presStyleCnt="5">
        <dgm:presLayoutVars>
          <dgm:chMax val="1"/>
          <dgm:chPref val="1"/>
        </dgm:presLayoutVars>
      </dgm:prSet>
      <dgm:spPr/>
    </dgm:pt>
  </dgm:ptLst>
  <dgm:cxnLst>
    <dgm:cxn modelId="{B50C852B-665F-4576-9AF1-26ECD05E9EEE}" type="presOf" srcId="{D001EE20-A23E-43CD-AA8B-3E7EF592FDA1}" destId="{2B6F84E8-A260-4F3A-BBC9-9462E980BF4C}" srcOrd="0" destOrd="0" presId="urn:microsoft.com/office/officeart/2018/2/layout/IconLabelList"/>
    <dgm:cxn modelId="{91D4DB6C-74C5-4A96-A745-1FB127512AB7}" srcId="{D001EE20-A23E-43CD-AA8B-3E7EF592FDA1}" destId="{52311202-F641-47B0-80A5-37C5EF70510B}" srcOrd="0" destOrd="0" parTransId="{052CBF36-17EF-4700-A684-AD87A6F2A2FE}" sibTransId="{D90A116A-5FF3-4A05-A065-F0F35C7AEF74}"/>
    <dgm:cxn modelId="{D9B41056-6282-4CD6-9609-41C31CEB072A}" type="presOf" srcId="{671ED2F9-D40F-4C88-AFFD-86DF669D9F5E}" destId="{7E011832-22E2-4196-9805-D08607E8DB36}" srcOrd="0" destOrd="0" presId="urn:microsoft.com/office/officeart/2018/2/layout/IconLabelList"/>
    <dgm:cxn modelId="{3D44FA8D-4028-4A30-B342-F728EBCBA186}" type="presOf" srcId="{1B831DB2-D330-4B3A-B42D-81F72C977E37}" destId="{54163905-E220-48CF-AFE8-F1A6E6FFBBAD}" srcOrd="0" destOrd="0" presId="urn:microsoft.com/office/officeart/2018/2/layout/IconLabelList"/>
    <dgm:cxn modelId="{F4DF9A97-2310-41AD-809E-F6B48644E77E}" srcId="{D001EE20-A23E-43CD-AA8B-3E7EF592FDA1}" destId="{84694A1C-0BE8-45CB-B016-565BD55E69B4}" srcOrd="1" destOrd="0" parTransId="{E9034456-A77A-4839-9908-EEEA847CF4DB}" sibTransId="{5828016C-5B3E-414F-B3E1-49AC2DE0D5B9}"/>
    <dgm:cxn modelId="{4EFDA2BC-E9EE-4805-8DE9-BAADD91A0948}" srcId="{D001EE20-A23E-43CD-AA8B-3E7EF592FDA1}" destId="{671ED2F9-D40F-4C88-AFFD-86DF669D9F5E}" srcOrd="2" destOrd="0" parTransId="{63071B6A-4AC6-45D0-BD20-E88C32E4356D}" sibTransId="{61DFC36E-1874-4DAA-B92A-F0E64CCD41D7}"/>
    <dgm:cxn modelId="{D3A726BE-CD87-4C17-8E25-C3B079EE5965}" type="presOf" srcId="{532A0CB7-D946-4587-8C04-27D692793EA1}" destId="{59B006B8-FAB0-4897-B3AD-8D929EE7D148}" srcOrd="0" destOrd="0" presId="urn:microsoft.com/office/officeart/2018/2/layout/IconLabelList"/>
    <dgm:cxn modelId="{948D44CB-8C05-4EB4-BADB-A8E1A91C9078}" type="presOf" srcId="{52311202-F641-47B0-80A5-37C5EF70510B}" destId="{248CAE30-A20F-4C2C-9CD1-D8EC16EAEC51}" srcOrd="0" destOrd="0" presId="urn:microsoft.com/office/officeart/2018/2/layout/IconLabelList"/>
    <dgm:cxn modelId="{FCC830E3-1A3D-43ED-A353-147003BB96F4}" srcId="{D001EE20-A23E-43CD-AA8B-3E7EF592FDA1}" destId="{532A0CB7-D946-4587-8C04-27D692793EA1}" srcOrd="4" destOrd="0" parTransId="{D370AED2-CE3E-436B-B7D4-2DE9025C849A}" sibTransId="{06FA50BA-500F-46A2-8D5A-C5B12F0ACA1F}"/>
    <dgm:cxn modelId="{EC3181E8-519E-4180-A3BA-5DB99ECC2E35}" type="presOf" srcId="{84694A1C-0BE8-45CB-B016-565BD55E69B4}" destId="{F4FDEBEB-8CFA-4317-9198-47BCA4B6F5D9}" srcOrd="0" destOrd="0" presId="urn:microsoft.com/office/officeart/2018/2/layout/IconLabelList"/>
    <dgm:cxn modelId="{17B6E8FF-B45F-499D-9607-DA5BC31802D1}" srcId="{D001EE20-A23E-43CD-AA8B-3E7EF592FDA1}" destId="{1B831DB2-D330-4B3A-B42D-81F72C977E37}" srcOrd="3" destOrd="0" parTransId="{3734CD62-15B4-4A0C-B5A2-622D000BAD59}" sibTransId="{DCC20718-2EB1-4481-B514-2E0F12E91A01}"/>
    <dgm:cxn modelId="{226FCC5A-0355-4753-90B8-EF801C29D6A2}" type="presParOf" srcId="{2B6F84E8-A260-4F3A-BBC9-9462E980BF4C}" destId="{3941C30F-22E0-4E7A-BBB9-803CA6F672F6}" srcOrd="0" destOrd="0" presId="urn:microsoft.com/office/officeart/2018/2/layout/IconLabelList"/>
    <dgm:cxn modelId="{A96C294A-D56E-4DBA-B953-62BC5D3B6A3D}" type="presParOf" srcId="{3941C30F-22E0-4E7A-BBB9-803CA6F672F6}" destId="{913CFDA1-518B-442E-AD7C-82D432685E6E}" srcOrd="0" destOrd="0" presId="urn:microsoft.com/office/officeart/2018/2/layout/IconLabelList"/>
    <dgm:cxn modelId="{418C21A2-3485-4314-9027-8CA25D132052}" type="presParOf" srcId="{3941C30F-22E0-4E7A-BBB9-803CA6F672F6}" destId="{885F4439-087B-41D6-85A7-AADD36C9A718}" srcOrd="1" destOrd="0" presId="urn:microsoft.com/office/officeart/2018/2/layout/IconLabelList"/>
    <dgm:cxn modelId="{256B54B6-BF98-47C0-A1DA-39CD01C0CD1D}" type="presParOf" srcId="{3941C30F-22E0-4E7A-BBB9-803CA6F672F6}" destId="{248CAE30-A20F-4C2C-9CD1-D8EC16EAEC51}" srcOrd="2" destOrd="0" presId="urn:microsoft.com/office/officeart/2018/2/layout/IconLabelList"/>
    <dgm:cxn modelId="{8CD72F93-29F7-4D89-83F8-3E370ED646A7}" type="presParOf" srcId="{2B6F84E8-A260-4F3A-BBC9-9462E980BF4C}" destId="{54CF5C17-D0EB-423D-BD04-C4FB556DAE47}" srcOrd="1" destOrd="0" presId="urn:microsoft.com/office/officeart/2018/2/layout/IconLabelList"/>
    <dgm:cxn modelId="{993BFA74-79A6-40A2-B5DC-8168F8BA240B}" type="presParOf" srcId="{2B6F84E8-A260-4F3A-BBC9-9462E980BF4C}" destId="{CCEF4082-1AFA-4D10-AA0B-2589B7873DBB}" srcOrd="2" destOrd="0" presId="urn:microsoft.com/office/officeart/2018/2/layout/IconLabelList"/>
    <dgm:cxn modelId="{341D1938-D41D-4C9E-B8DA-6F037A5026EA}" type="presParOf" srcId="{CCEF4082-1AFA-4D10-AA0B-2589B7873DBB}" destId="{EE5B17B3-5165-494F-96AF-3E9D2EA1FD72}" srcOrd="0" destOrd="0" presId="urn:microsoft.com/office/officeart/2018/2/layout/IconLabelList"/>
    <dgm:cxn modelId="{0C5475CE-70CE-4AF6-862C-261535A79572}" type="presParOf" srcId="{CCEF4082-1AFA-4D10-AA0B-2589B7873DBB}" destId="{B38AD898-8798-4813-86CF-A545D95F273B}" srcOrd="1" destOrd="0" presId="urn:microsoft.com/office/officeart/2018/2/layout/IconLabelList"/>
    <dgm:cxn modelId="{86167BD1-4523-48DD-A5E4-1FAC807FE4D3}" type="presParOf" srcId="{CCEF4082-1AFA-4D10-AA0B-2589B7873DBB}" destId="{F4FDEBEB-8CFA-4317-9198-47BCA4B6F5D9}" srcOrd="2" destOrd="0" presId="urn:microsoft.com/office/officeart/2018/2/layout/IconLabelList"/>
    <dgm:cxn modelId="{FCC2B4D8-DE16-4B19-9F34-826494488937}" type="presParOf" srcId="{2B6F84E8-A260-4F3A-BBC9-9462E980BF4C}" destId="{A994FC85-474F-4494-A8D4-9D527312120F}" srcOrd="3" destOrd="0" presId="urn:microsoft.com/office/officeart/2018/2/layout/IconLabelList"/>
    <dgm:cxn modelId="{72080B2A-09E2-4302-904E-D6AC30B7EB78}" type="presParOf" srcId="{2B6F84E8-A260-4F3A-BBC9-9462E980BF4C}" destId="{A7F885E1-4ECA-4313-98F7-EB5E13A5B6F7}" srcOrd="4" destOrd="0" presId="urn:microsoft.com/office/officeart/2018/2/layout/IconLabelList"/>
    <dgm:cxn modelId="{B894D7D2-8E04-4DC6-9289-D1CEB27088BE}" type="presParOf" srcId="{A7F885E1-4ECA-4313-98F7-EB5E13A5B6F7}" destId="{75642719-190D-488B-A24C-48F3FC0A6FAD}" srcOrd="0" destOrd="0" presId="urn:microsoft.com/office/officeart/2018/2/layout/IconLabelList"/>
    <dgm:cxn modelId="{E05369FD-CE05-4D2D-91FE-4F808BBB94F0}" type="presParOf" srcId="{A7F885E1-4ECA-4313-98F7-EB5E13A5B6F7}" destId="{33B3809B-C19A-4973-83D6-DBF5C26F61C7}" srcOrd="1" destOrd="0" presId="urn:microsoft.com/office/officeart/2018/2/layout/IconLabelList"/>
    <dgm:cxn modelId="{072706B4-9441-4B6E-B321-0DE361794104}" type="presParOf" srcId="{A7F885E1-4ECA-4313-98F7-EB5E13A5B6F7}" destId="{7E011832-22E2-4196-9805-D08607E8DB36}" srcOrd="2" destOrd="0" presId="urn:microsoft.com/office/officeart/2018/2/layout/IconLabelList"/>
    <dgm:cxn modelId="{2271E8C7-7194-47B8-9CC2-6A37C97C4A8E}" type="presParOf" srcId="{2B6F84E8-A260-4F3A-BBC9-9462E980BF4C}" destId="{A6B6E526-37CA-458D-A9AD-15469C434433}" srcOrd="5" destOrd="0" presId="urn:microsoft.com/office/officeart/2018/2/layout/IconLabelList"/>
    <dgm:cxn modelId="{60C42867-FD15-4C56-8A76-81F341DC9A16}" type="presParOf" srcId="{2B6F84E8-A260-4F3A-BBC9-9462E980BF4C}" destId="{5F6D4E78-DFE8-4CB3-9F66-768A2F76DC93}" srcOrd="6" destOrd="0" presId="urn:microsoft.com/office/officeart/2018/2/layout/IconLabelList"/>
    <dgm:cxn modelId="{8B6F0FC2-8381-467C-A7F6-3692998D5E5A}" type="presParOf" srcId="{5F6D4E78-DFE8-4CB3-9F66-768A2F76DC93}" destId="{2DE7A65A-BD93-4A70-B237-5490919E3027}" srcOrd="0" destOrd="0" presId="urn:microsoft.com/office/officeart/2018/2/layout/IconLabelList"/>
    <dgm:cxn modelId="{79A56F04-9D52-4B80-A199-FD56D0C6642B}" type="presParOf" srcId="{5F6D4E78-DFE8-4CB3-9F66-768A2F76DC93}" destId="{6E1ADC4E-C329-4281-9D58-8C3FC07352EF}" srcOrd="1" destOrd="0" presId="urn:microsoft.com/office/officeart/2018/2/layout/IconLabelList"/>
    <dgm:cxn modelId="{4EBEBD44-EF67-445F-A6D0-27D9F84C71A7}" type="presParOf" srcId="{5F6D4E78-DFE8-4CB3-9F66-768A2F76DC93}" destId="{54163905-E220-48CF-AFE8-F1A6E6FFBBAD}" srcOrd="2" destOrd="0" presId="urn:microsoft.com/office/officeart/2018/2/layout/IconLabelList"/>
    <dgm:cxn modelId="{9AE57025-47D9-445D-BB2B-B43EAD0A48CE}" type="presParOf" srcId="{2B6F84E8-A260-4F3A-BBC9-9462E980BF4C}" destId="{7B8847B7-5D7E-4FCA-8D13-9037CC84DA30}" srcOrd="7" destOrd="0" presId="urn:microsoft.com/office/officeart/2018/2/layout/IconLabelList"/>
    <dgm:cxn modelId="{73819F77-D264-47BD-B60D-883C5F12D803}" type="presParOf" srcId="{2B6F84E8-A260-4F3A-BBC9-9462E980BF4C}" destId="{11CF981B-26F0-4396-B1E6-394E47233B86}" srcOrd="8" destOrd="0" presId="urn:microsoft.com/office/officeart/2018/2/layout/IconLabelList"/>
    <dgm:cxn modelId="{D4A1E651-23AA-4989-9827-26097FB9D8BD}" type="presParOf" srcId="{11CF981B-26F0-4396-B1E6-394E47233B86}" destId="{B333638C-EA8F-413F-8119-B8E5C236ACDE}" srcOrd="0" destOrd="0" presId="urn:microsoft.com/office/officeart/2018/2/layout/IconLabelList"/>
    <dgm:cxn modelId="{A8788619-6B0A-44CC-9F54-2829EC2122B1}" type="presParOf" srcId="{11CF981B-26F0-4396-B1E6-394E47233B86}" destId="{862F10AE-9BA5-4EB8-8D0A-FF391790FC8D}" srcOrd="1" destOrd="0" presId="urn:microsoft.com/office/officeart/2018/2/layout/IconLabelList"/>
    <dgm:cxn modelId="{85856221-2895-4496-89AB-7E6F6E46F13D}" type="presParOf" srcId="{11CF981B-26F0-4396-B1E6-394E47233B86}" destId="{59B006B8-FAB0-4897-B3AD-8D929EE7D14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46BD91-1A6D-4B9D-AC44-4DD90E26A38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5E77BDB1-9B1B-4830-B8FC-F094ABFC9C9D}">
      <dgm:prSet/>
      <dgm:spPr/>
      <dgm:t>
        <a:bodyPr/>
        <a:lstStyle/>
        <a:p>
          <a:r>
            <a:rPr lang="en-US"/>
            <a:t>With over 12,000 stock symbols looked at, only slightly more than 1500 posted FTDs greater than 1% of their Outstanding Shares </a:t>
          </a:r>
        </a:p>
      </dgm:t>
    </dgm:pt>
    <dgm:pt modelId="{05E3D379-0578-43F0-9020-28F0DA500530}" type="parTrans" cxnId="{D6A0545A-C785-4F3A-BDC9-BD2BEF79FCBF}">
      <dgm:prSet/>
      <dgm:spPr/>
      <dgm:t>
        <a:bodyPr/>
        <a:lstStyle/>
        <a:p>
          <a:endParaRPr lang="en-US"/>
        </a:p>
      </dgm:t>
    </dgm:pt>
    <dgm:pt modelId="{0A137965-1CA1-4025-93DC-58E5745AEAA0}" type="sibTrans" cxnId="{D6A0545A-C785-4F3A-BDC9-BD2BEF79FCBF}">
      <dgm:prSet/>
      <dgm:spPr/>
      <dgm:t>
        <a:bodyPr/>
        <a:lstStyle/>
        <a:p>
          <a:endParaRPr lang="en-US"/>
        </a:p>
      </dgm:t>
    </dgm:pt>
    <dgm:pt modelId="{C66D28F7-5ADB-40BD-8325-562327B23CAB}">
      <dgm:prSet/>
      <dgm:spPr/>
      <dgm:t>
        <a:bodyPr/>
        <a:lstStyle/>
        <a:p>
          <a:r>
            <a:rPr lang="en-US"/>
            <a:t>While Gamestop is definitely high in the list for FTDs, and easily the highest among the “meme” stocks, it is not the highest on the market and over 60 symbols have more FTDs relative to Gamestop</a:t>
          </a:r>
        </a:p>
      </dgm:t>
    </dgm:pt>
    <dgm:pt modelId="{6BD63093-7337-4BE9-A27A-0F292F1E7FF2}" type="parTrans" cxnId="{8C42ED8C-30F4-4ED6-9109-A837DEB8E2A1}">
      <dgm:prSet/>
      <dgm:spPr/>
      <dgm:t>
        <a:bodyPr/>
        <a:lstStyle/>
        <a:p>
          <a:endParaRPr lang="en-US"/>
        </a:p>
      </dgm:t>
    </dgm:pt>
    <dgm:pt modelId="{F07F4361-5106-44C4-8852-5C7355231A04}" type="sibTrans" cxnId="{8C42ED8C-30F4-4ED6-9109-A837DEB8E2A1}">
      <dgm:prSet/>
      <dgm:spPr/>
      <dgm:t>
        <a:bodyPr/>
        <a:lstStyle/>
        <a:p>
          <a:endParaRPr lang="en-US"/>
        </a:p>
      </dgm:t>
    </dgm:pt>
    <dgm:pt modelId="{C0EF897C-86F2-482B-B100-4A9B3C14E5D2}">
      <dgm:prSet/>
      <dgm:spPr/>
      <dgm:t>
        <a:bodyPr/>
        <a:lstStyle/>
        <a:p>
          <a:r>
            <a:rPr lang="en-US"/>
            <a:t>Fails are much more common with ETFs than they are with individual Stock Equities </a:t>
          </a:r>
        </a:p>
      </dgm:t>
    </dgm:pt>
    <dgm:pt modelId="{E3F94F3D-0661-41D4-AB94-A25DC2C1DA3D}" type="parTrans" cxnId="{C5215604-BDB7-4CA6-8AB2-997E089F5989}">
      <dgm:prSet/>
      <dgm:spPr/>
      <dgm:t>
        <a:bodyPr/>
        <a:lstStyle/>
        <a:p>
          <a:endParaRPr lang="en-US"/>
        </a:p>
      </dgm:t>
    </dgm:pt>
    <dgm:pt modelId="{63EC0A24-8528-4834-A40C-36D7C8B0CE1C}" type="sibTrans" cxnId="{C5215604-BDB7-4CA6-8AB2-997E089F5989}">
      <dgm:prSet/>
      <dgm:spPr/>
      <dgm:t>
        <a:bodyPr/>
        <a:lstStyle/>
        <a:p>
          <a:endParaRPr lang="en-US"/>
        </a:p>
      </dgm:t>
    </dgm:pt>
    <dgm:pt modelId="{3C7ED32B-0747-4F6A-A3DE-0898C27DF524}">
      <dgm:prSet/>
      <dgm:spPr/>
      <dgm:t>
        <a:bodyPr/>
        <a:lstStyle/>
        <a:p>
          <a:r>
            <a:rPr lang="en-US" dirty="0"/>
            <a:t>Not conclusive at this point whether FTDs have an effect on price or not </a:t>
          </a:r>
        </a:p>
      </dgm:t>
    </dgm:pt>
    <dgm:pt modelId="{2CAD17B6-E88E-4857-90D9-EFF13E9D33B5}" type="parTrans" cxnId="{0124C057-4F35-4A80-AEA2-18EBD62FA4FB}">
      <dgm:prSet/>
      <dgm:spPr/>
      <dgm:t>
        <a:bodyPr/>
        <a:lstStyle/>
        <a:p>
          <a:endParaRPr lang="en-US"/>
        </a:p>
      </dgm:t>
    </dgm:pt>
    <dgm:pt modelId="{606CDBFB-E222-47E4-BDC4-499E1561AAE0}" type="sibTrans" cxnId="{0124C057-4F35-4A80-AEA2-18EBD62FA4FB}">
      <dgm:prSet/>
      <dgm:spPr/>
      <dgm:t>
        <a:bodyPr/>
        <a:lstStyle/>
        <a:p>
          <a:endParaRPr lang="en-US"/>
        </a:p>
      </dgm:t>
    </dgm:pt>
    <dgm:pt modelId="{B498FE7B-6D83-491D-BCB7-8CD5A50A5808}">
      <dgm:prSet/>
      <dgm:spPr/>
      <dgm:t>
        <a:bodyPr/>
        <a:lstStyle/>
        <a:p>
          <a:r>
            <a:rPr lang="en-US" dirty="0"/>
            <a:t>Was assumed at this point that symbols with high FTDs would also have accompanying high Short-Interest metrics and volume – later research confirmed this to be true</a:t>
          </a:r>
        </a:p>
      </dgm:t>
    </dgm:pt>
    <dgm:pt modelId="{98E2C686-7BAA-417C-8644-95C67C866C76}" type="parTrans" cxnId="{74C8C3D1-540B-4283-B45C-2ADB6DE07B93}">
      <dgm:prSet/>
      <dgm:spPr/>
    </dgm:pt>
    <dgm:pt modelId="{78A499EA-4594-4840-AD54-186455AC9A76}" type="sibTrans" cxnId="{74C8C3D1-540B-4283-B45C-2ADB6DE07B93}">
      <dgm:prSet/>
      <dgm:spPr/>
    </dgm:pt>
    <dgm:pt modelId="{B3F87DC1-50FB-4CCB-87EE-DAD84D4535FA}" type="pres">
      <dgm:prSet presAssocID="{0C46BD91-1A6D-4B9D-AC44-4DD90E26A38D}" presName="linear" presStyleCnt="0">
        <dgm:presLayoutVars>
          <dgm:animLvl val="lvl"/>
          <dgm:resizeHandles val="exact"/>
        </dgm:presLayoutVars>
      </dgm:prSet>
      <dgm:spPr/>
    </dgm:pt>
    <dgm:pt modelId="{6BD1FEAA-C818-4C71-B422-F4C8DB9887A7}" type="pres">
      <dgm:prSet presAssocID="{5E77BDB1-9B1B-4830-B8FC-F094ABFC9C9D}" presName="parentText" presStyleLbl="node1" presStyleIdx="0" presStyleCnt="5">
        <dgm:presLayoutVars>
          <dgm:chMax val="0"/>
          <dgm:bulletEnabled val="1"/>
        </dgm:presLayoutVars>
      </dgm:prSet>
      <dgm:spPr/>
    </dgm:pt>
    <dgm:pt modelId="{67F34EB4-A4CE-4825-A874-CB2B9E946A0E}" type="pres">
      <dgm:prSet presAssocID="{0A137965-1CA1-4025-93DC-58E5745AEAA0}" presName="spacer" presStyleCnt="0"/>
      <dgm:spPr/>
    </dgm:pt>
    <dgm:pt modelId="{07D79D84-6239-4E72-A581-6F934780C084}" type="pres">
      <dgm:prSet presAssocID="{C66D28F7-5ADB-40BD-8325-562327B23CAB}" presName="parentText" presStyleLbl="node1" presStyleIdx="1" presStyleCnt="5">
        <dgm:presLayoutVars>
          <dgm:chMax val="0"/>
          <dgm:bulletEnabled val="1"/>
        </dgm:presLayoutVars>
      </dgm:prSet>
      <dgm:spPr/>
    </dgm:pt>
    <dgm:pt modelId="{05BB1B72-F2CF-4FF6-ABD4-A7E0B966C211}" type="pres">
      <dgm:prSet presAssocID="{F07F4361-5106-44C4-8852-5C7355231A04}" presName="spacer" presStyleCnt="0"/>
      <dgm:spPr/>
    </dgm:pt>
    <dgm:pt modelId="{EF0BAF1E-503B-4B7B-99C8-A9E4618B79B1}" type="pres">
      <dgm:prSet presAssocID="{C0EF897C-86F2-482B-B100-4A9B3C14E5D2}" presName="parentText" presStyleLbl="node1" presStyleIdx="2" presStyleCnt="5">
        <dgm:presLayoutVars>
          <dgm:chMax val="0"/>
          <dgm:bulletEnabled val="1"/>
        </dgm:presLayoutVars>
      </dgm:prSet>
      <dgm:spPr/>
    </dgm:pt>
    <dgm:pt modelId="{D3BB40C0-6F62-47AE-B359-E80F74F388D4}" type="pres">
      <dgm:prSet presAssocID="{63EC0A24-8528-4834-A40C-36D7C8B0CE1C}" presName="spacer" presStyleCnt="0"/>
      <dgm:spPr/>
    </dgm:pt>
    <dgm:pt modelId="{EFB6329B-2DA2-4DD0-AA6F-E3CEB1DE2BBC}" type="pres">
      <dgm:prSet presAssocID="{3C7ED32B-0747-4F6A-A3DE-0898C27DF524}" presName="parentText" presStyleLbl="node1" presStyleIdx="3" presStyleCnt="5">
        <dgm:presLayoutVars>
          <dgm:chMax val="0"/>
          <dgm:bulletEnabled val="1"/>
        </dgm:presLayoutVars>
      </dgm:prSet>
      <dgm:spPr/>
    </dgm:pt>
    <dgm:pt modelId="{BFE69B96-A315-41D9-80C7-1499495B6EF6}" type="pres">
      <dgm:prSet presAssocID="{606CDBFB-E222-47E4-BDC4-499E1561AAE0}" presName="spacer" presStyleCnt="0"/>
      <dgm:spPr/>
    </dgm:pt>
    <dgm:pt modelId="{05AA05C6-274F-4BC4-9A0C-237EE8AF9D93}" type="pres">
      <dgm:prSet presAssocID="{B498FE7B-6D83-491D-BCB7-8CD5A50A5808}" presName="parentText" presStyleLbl="node1" presStyleIdx="4" presStyleCnt="5">
        <dgm:presLayoutVars>
          <dgm:chMax val="0"/>
          <dgm:bulletEnabled val="1"/>
        </dgm:presLayoutVars>
      </dgm:prSet>
      <dgm:spPr/>
    </dgm:pt>
  </dgm:ptLst>
  <dgm:cxnLst>
    <dgm:cxn modelId="{C5215604-BDB7-4CA6-8AB2-997E089F5989}" srcId="{0C46BD91-1A6D-4B9D-AC44-4DD90E26A38D}" destId="{C0EF897C-86F2-482B-B100-4A9B3C14E5D2}" srcOrd="2" destOrd="0" parTransId="{E3F94F3D-0661-41D4-AB94-A25DC2C1DA3D}" sibTransId="{63EC0A24-8528-4834-A40C-36D7C8B0CE1C}"/>
    <dgm:cxn modelId="{B4A4DC26-CF42-493C-B7FB-F5B7197E8B4C}" type="presOf" srcId="{5E77BDB1-9B1B-4830-B8FC-F094ABFC9C9D}" destId="{6BD1FEAA-C818-4C71-B422-F4C8DB9887A7}" srcOrd="0" destOrd="0" presId="urn:microsoft.com/office/officeart/2005/8/layout/vList2"/>
    <dgm:cxn modelId="{A8899239-41D8-429D-8CC0-8714EF90F7E8}" type="presOf" srcId="{C0EF897C-86F2-482B-B100-4A9B3C14E5D2}" destId="{EF0BAF1E-503B-4B7B-99C8-A9E4618B79B1}" srcOrd="0" destOrd="0" presId="urn:microsoft.com/office/officeart/2005/8/layout/vList2"/>
    <dgm:cxn modelId="{9CAC164A-68EF-4D31-B122-E163D0C1F8B2}" type="presOf" srcId="{0C46BD91-1A6D-4B9D-AC44-4DD90E26A38D}" destId="{B3F87DC1-50FB-4CCB-87EE-DAD84D4535FA}" srcOrd="0" destOrd="0" presId="urn:microsoft.com/office/officeart/2005/8/layout/vList2"/>
    <dgm:cxn modelId="{E5401C70-7AE0-4CF8-AF4F-57324DE78266}" type="presOf" srcId="{C66D28F7-5ADB-40BD-8325-562327B23CAB}" destId="{07D79D84-6239-4E72-A581-6F934780C084}" srcOrd="0" destOrd="0" presId="urn:microsoft.com/office/officeart/2005/8/layout/vList2"/>
    <dgm:cxn modelId="{0124C057-4F35-4A80-AEA2-18EBD62FA4FB}" srcId="{0C46BD91-1A6D-4B9D-AC44-4DD90E26A38D}" destId="{3C7ED32B-0747-4F6A-A3DE-0898C27DF524}" srcOrd="3" destOrd="0" parTransId="{2CAD17B6-E88E-4857-90D9-EFF13E9D33B5}" sibTransId="{606CDBFB-E222-47E4-BDC4-499E1561AAE0}"/>
    <dgm:cxn modelId="{D6A0545A-C785-4F3A-BDC9-BD2BEF79FCBF}" srcId="{0C46BD91-1A6D-4B9D-AC44-4DD90E26A38D}" destId="{5E77BDB1-9B1B-4830-B8FC-F094ABFC9C9D}" srcOrd="0" destOrd="0" parTransId="{05E3D379-0578-43F0-9020-28F0DA500530}" sibTransId="{0A137965-1CA1-4025-93DC-58E5745AEAA0}"/>
    <dgm:cxn modelId="{8C42ED8C-30F4-4ED6-9109-A837DEB8E2A1}" srcId="{0C46BD91-1A6D-4B9D-AC44-4DD90E26A38D}" destId="{C66D28F7-5ADB-40BD-8325-562327B23CAB}" srcOrd="1" destOrd="0" parTransId="{6BD63093-7337-4BE9-A27A-0F292F1E7FF2}" sibTransId="{F07F4361-5106-44C4-8852-5C7355231A04}"/>
    <dgm:cxn modelId="{744C3FC1-DDF5-4DC3-8BD5-F58501C7021D}" type="presOf" srcId="{B498FE7B-6D83-491D-BCB7-8CD5A50A5808}" destId="{05AA05C6-274F-4BC4-9A0C-237EE8AF9D93}" srcOrd="0" destOrd="0" presId="urn:microsoft.com/office/officeart/2005/8/layout/vList2"/>
    <dgm:cxn modelId="{74C8C3D1-540B-4283-B45C-2ADB6DE07B93}" srcId="{0C46BD91-1A6D-4B9D-AC44-4DD90E26A38D}" destId="{B498FE7B-6D83-491D-BCB7-8CD5A50A5808}" srcOrd="4" destOrd="0" parTransId="{98E2C686-7BAA-417C-8644-95C67C866C76}" sibTransId="{78A499EA-4594-4840-AD54-186455AC9A76}"/>
    <dgm:cxn modelId="{08FDE7FD-87C6-4CCD-9948-CEF008647478}" type="presOf" srcId="{3C7ED32B-0747-4F6A-A3DE-0898C27DF524}" destId="{EFB6329B-2DA2-4DD0-AA6F-E3CEB1DE2BBC}" srcOrd="0" destOrd="0" presId="urn:microsoft.com/office/officeart/2005/8/layout/vList2"/>
    <dgm:cxn modelId="{2451AC6B-A02F-4812-9AEB-4493789D291E}" type="presParOf" srcId="{B3F87DC1-50FB-4CCB-87EE-DAD84D4535FA}" destId="{6BD1FEAA-C818-4C71-B422-F4C8DB9887A7}" srcOrd="0" destOrd="0" presId="urn:microsoft.com/office/officeart/2005/8/layout/vList2"/>
    <dgm:cxn modelId="{5CB7C0F6-E334-4FC4-87B5-E7A6FF63C657}" type="presParOf" srcId="{B3F87DC1-50FB-4CCB-87EE-DAD84D4535FA}" destId="{67F34EB4-A4CE-4825-A874-CB2B9E946A0E}" srcOrd="1" destOrd="0" presId="urn:microsoft.com/office/officeart/2005/8/layout/vList2"/>
    <dgm:cxn modelId="{EF2A6554-14C2-40DE-9BC3-8C7E7C2E5E53}" type="presParOf" srcId="{B3F87DC1-50FB-4CCB-87EE-DAD84D4535FA}" destId="{07D79D84-6239-4E72-A581-6F934780C084}" srcOrd="2" destOrd="0" presId="urn:microsoft.com/office/officeart/2005/8/layout/vList2"/>
    <dgm:cxn modelId="{975F8684-5A6B-48BE-A90A-33682C7A2F7C}" type="presParOf" srcId="{B3F87DC1-50FB-4CCB-87EE-DAD84D4535FA}" destId="{05BB1B72-F2CF-4FF6-ABD4-A7E0B966C211}" srcOrd="3" destOrd="0" presId="urn:microsoft.com/office/officeart/2005/8/layout/vList2"/>
    <dgm:cxn modelId="{6258E057-2824-4339-A1A2-B4F60925C3C7}" type="presParOf" srcId="{B3F87DC1-50FB-4CCB-87EE-DAD84D4535FA}" destId="{EF0BAF1E-503B-4B7B-99C8-A9E4618B79B1}" srcOrd="4" destOrd="0" presId="urn:microsoft.com/office/officeart/2005/8/layout/vList2"/>
    <dgm:cxn modelId="{748C793A-F8CA-49E2-8A41-721953D7BD02}" type="presParOf" srcId="{B3F87DC1-50FB-4CCB-87EE-DAD84D4535FA}" destId="{D3BB40C0-6F62-47AE-B359-E80F74F388D4}" srcOrd="5" destOrd="0" presId="urn:microsoft.com/office/officeart/2005/8/layout/vList2"/>
    <dgm:cxn modelId="{35128F34-E5D5-4C4C-9BDC-8EB01C9F2520}" type="presParOf" srcId="{B3F87DC1-50FB-4CCB-87EE-DAD84D4535FA}" destId="{EFB6329B-2DA2-4DD0-AA6F-E3CEB1DE2BBC}" srcOrd="6" destOrd="0" presId="urn:microsoft.com/office/officeart/2005/8/layout/vList2"/>
    <dgm:cxn modelId="{863176AB-3E5E-42CF-BE75-F82D81354D10}" type="presParOf" srcId="{B3F87DC1-50FB-4CCB-87EE-DAD84D4535FA}" destId="{BFE69B96-A315-41D9-80C7-1499495B6EF6}" srcOrd="7" destOrd="0" presId="urn:microsoft.com/office/officeart/2005/8/layout/vList2"/>
    <dgm:cxn modelId="{7D3EF08E-5426-4F34-A332-D7D4AEED6285}" type="presParOf" srcId="{B3F87DC1-50FB-4CCB-87EE-DAD84D4535FA}" destId="{05AA05C6-274F-4BC4-9A0C-237EE8AF9D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CFDA1-518B-442E-AD7C-82D432685E6E}">
      <dsp:nvSpPr>
        <dsp:cNvPr id="0" name=""/>
        <dsp:cNvSpPr/>
      </dsp:nvSpPr>
      <dsp:spPr>
        <a:xfrm>
          <a:off x="622800" y="87850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8CAE30-A20F-4C2C-9CD1-D8EC16EAEC51}">
      <dsp:nvSpPr>
        <dsp:cNvPr id="0" name=""/>
        <dsp:cNvSpPr/>
      </dsp:nvSpPr>
      <dsp:spPr>
        <a:xfrm>
          <a:off x="127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A fail to deliver is a mistake. A fail-to-deliver (FTD) primarily occurs when an options contract becomes In-The-Money (ITM), and shares of the security in question are now obligated to be purchased and delivered as per the contracts terms. </a:t>
          </a:r>
        </a:p>
      </dsp:txBody>
      <dsp:txXfrm>
        <a:off x="127800" y="2077831"/>
        <a:ext cx="1800000" cy="1395000"/>
      </dsp:txXfrm>
    </dsp:sp>
    <dsp:sp modelId="{EE5B17B3-5165-494F-96AF-3E9D2EA1FD72}">
      <dsp:nvSpPr>
        <dsp:cNvPr id="0" name=""/>
        <dsp:cNvSpPr/>
      </dsp:nvSpPr>
      <dsp:spPr>
        <a:xfrm>
          <a:off x="2737800" y="87850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FDEBEB-8CFA-4317-9198-47BCA4B6F5D9}">
      <dsp:nvSpPr>
        <dsp:cNvPr id="0" name=""/>
        <dsp:cNvSpPr/>
      </dsp:nvSpPr>
      <dsp:spPr>
        <a:xfrm>
          <a:off x="2242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Large financial entities, primarily Market Makers and Broker Dealers, who write and create options contracts to be sold to traders, are the entities who create FTDs by neglecting or failing to purchase shares of a security before their required settlement date. </a:t>
          </a:r>
        </a:p>
      </dsp:txBody>
      <dsp:txXfrm>
        <a:off x="2242800" y="2077831"/>
        <a:ext cx="1800000" cy="1395000"/>
      </dsp:txXfrm>
    </dsp:sp>
    <dsp:sp modelId="{75642719-190D-488B-A24C-48F3FC0A6FAD}">
      <dsp:nvSpPr>
        <dsp:cNvPr id="0" name=""/>
        <dsp:cNvSpPr/>
      </dsp:nvSpPr>
      <dsp:spPr>
        <a:xfrm>
          <a:off x="4852800" y="87850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11832-22E2-4196-9805-D08607E8DB36}">
      <dsp:nvSpPr>
        <dsp:cNvPr id="0" name=""/>
        <dsp:cNvSpPr/>
      </dsp:nvSpPr>
      <dsp:spPr>
        <a:xfrm>
          <a:off x="4357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When a contract is processed or fulfilled, but the shares are not located on the market, an FTD is posted equal to the number of shares not located. </a:t>
          </a:r>
        </a:p>
      </dsp:txBody>
      <dsp:txXfrm>
        <a:off x="4357800" y="2077831"/>
        <a:ext cx="1800000" cy="1395000"/>
      </dsp:txXfrm>
    </dsp:sp>
    <dsp:sp modelId="{2DE7A65A-BD93-4A70-B237-5490919E3027}">
      <dsp:nvSpPr>
        <dsp:cNvPr id="0" name=""/>
        <dsp:cNvSpPr/>
      </dsp:nvSpPr>
      <dsp:spPr>
        <a:xfrm>
          <a:off x="6967800" y="87850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63905-E220-48CF-AFE8-F1A6E6FFBBAD}">
      <dsp:nvSpPr>
        <dsp:cNvPr id="0" name=""/>
        <dsp:cNvSpPr/>
      </dsp:nvSpPr>
      <dsp:spPr>
        <a:xfrm>
          <a:off x="6472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This fail is then reported to and recorded by FINRA and the SEC. The SEC posts all market fail-to-deliver data on their website every 15 days, for all equities trading on US markets. </a:t>
          </a:r>
        </a:p>
      </dsp:txBody>
      <dsp:txXfrm>
        <a:off x="6472800" y="2077831"/>
        <a:ext cx="1800000" cy="1395000"/>
      </dsp:txXfrm>
    </dsp:sp>
    <dsp:sp modelId="{B333638C-EA8F-413F-8119-B8E5C236ACDE}">
      <dsp:nvSpPr>
        <dsp:cNvPr id="0" name=""/>
        <dsp:cNvSpPr/>
      </dsp:nvSpPr>
      <dsp:spPr>
        <a:xfrm>
          <a:off x="9082800" y="87850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006B8-FAB0-4897-B3AD-8D929EE7D148}">
      <dsp:nvSpPr>
        <dsp:cNvPr id="0" name=""/>
        <dsp:cNvSpPr/>
      </dsp:nvSpPr>
      <dsp:spPr>
        <a:xfrm>
          <a:off x="8587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FINRA is the entity in charge of making sure the FTD obligations are eventually purchased and fulfilled, as well as levying fines and other “punishments” for failing to settle securities in a timely manner </a:t>
          </a:r>
        </a:p>
      </dsp:txBody>
      <dsp:txXfrm>
        <a:off x="8587800" y="2077831"/>
        <a:ext cx="1800000" cy="139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1FEAA-C818-4C71-B422-F4C8DB9887A7}">
      <dsp:nvSpPr>
        <dsp:cNvPr id="0" name=""/>
        <dsp:cNvSpPr/>
      </dsp:nvSpPr>
      <dsp:spPr>
        <a:xfrm>
          <a:off x="0" y="105951"/>
          <a:ext cx="6666833" cy="100693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With over 12,000 stock symbols looked at, only slightly more than 1500 posted FTDs greater than 1% of their Outstanding Shares </a:t>
          </a:r>
        </a:p>
      </dsp:txBody>
      <dsp:txXfrm>
        <a:off x="49154" y="155105"/>
        <a:ext cx="6568525" cy="908623"/>
      </dsp:txXfrm>
    </dsp:sp>
    <dsp:sp modelId="{07D79D84-6239-4E72-A581-6F934780C084}">
      <dsp:nvSpPr>
        <dsp:cNvPr id="0" name=""/>
        <dsp:cNvSpPr/>
      </dsp:nvSpPr>
      <dsp:spPr>
        <a:xfrm>
          <a:off x="0" y="1164723"/>
          <a:ext cx="6666833" cy="1006931"/>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While Gamestop is definitely high in the list for FTDs, and easily the highest among the “meme” stocks, it is not the highest on the market and over 60 symbols have more FTDs relative to Gamestop</a:t>
          </a:r>
        </a:p>
      </dsp:txBody>
      <dsp:txXfrm>
        <a:off x="49154" y="1213877"/>
        <a:ext cx="6568525" cy="908623"/>
      </dsp:txXfrm>
    </dsp:sp>
    <dsp:sp modelId="{EF0BAF1E-503B-4B7B-99C8-A9E4618B79B1}">
      <dsp:nvSpPr>
        <dsp:cNvPr id="0" name=""/>
        <dsp:cNvSpPr/>
      </dsp:nvSpPr>
      <dsp:spPr>
        <a:xfrm>
          <a:off x="0" y="2223494"/>
          <a:ext cx="6666833" cy="1006931"/>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Fails are much more common with ETFs than they are with individual Stock Equities </a:t>
          </a:r>
        </a:p>
      </dsp:txBody>
      <dsp:txXfrm>
        <a:off x="49154" y="2272648"/>
        <a:ext cx="6568525" cy="908623"/>
      </dsp:txXfrm>
    </dsp:sp>
    <dsp:sp modelId="{EFB6329B-2DA2-4DD0-AA6F-E3CEB1DE2BBC}">
      <dsp:nvSpPr>
        <dsp:cNvPr id="0" name=""/>
        <dsp:cNvSpPr/>
      </dsp:nvSpPr>
      <dsp:spPr>
        <a:xfrm>
          <a:off x="0" y="3282265"/>
          <a:ext cx="6666833" cy="1006931"/>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Not conclusive at this point whether FTDs have an effect on price or not </a:t>
          </a:r>
        </a:p>
      </dsp:txBody>
      <dsp:txXfrm>
        <a:off x="49154" y="3331419"/>
        <a:ext cx="6568525" cy="908623"/>
      </dsp:txXfrm>
    </dsp:sp>
    <dsp:sp modelId="{05AA05C6-274F-4BC4-9A0C-237EE8AF9D93}">
      <dsp:nvSpPr>
        <dsp:cNvPr id="0" name=""/>
        <dsp:cNvSpPr/>
      </dsp:nvSpPr>
      <dsp:spPr>
        <a:xfrm>
          <a:off x="0" y="4341036"/>
          <a:ext cx="6666833" cy="100693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Was assumed at this point that symbols with high FTDs would also have accompanying high Short-Interest metrics and volume – later research confirmed this to be true</a:t>
          </a:r>
        </a:p>
      </dsp:txBody>
      <dsp:txXfrm>
        <a:off x="49154" y="4390190"/>
        <a:ext cx="6568525" cy="9086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FB5B-67E7-4195-A4E9-6C07430AC6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167D51F-D60B-4597-915B-A91647BD8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54CDB09-B28C-49C3-ACB8-B033B14AA850}"/>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51579225-FB19-4BAD-9C46-479A0438DC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F568E9-9849-4682-A4F7-2DA1EF13B0D1}"/>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35704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D138-6510-4984-89AB-2E60522C5E9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28CD18-45D7-4347-8818-25DF18775D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7C4826-31F5-4B34-970F-13C8F8297246}"/>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57EC371E-67F2-458E-8E8D-0BCC22D47C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EFE7AC-A5B8-4D55-AFB8-2472720ADA5E}"/>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194397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CBEED-5EE0-4EAB-80FE-822502554E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8796C60-0EA2-4B09-BB00-186A46F6EA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505095A-14D3-4F80-85E4-4FFD9AB63E87}"/>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31C3D67B-13E5-4E7C-8967-5C0B3D72AC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1EB681-1EAC-4D3D-BB61-7B27CAE7FC3A}"/>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396620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DD0D-E43C-4607-A2FC-D4F9038D1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72E01F9-AC48-4A76-AB81-A24381456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BB9E223-5B52-4858-A1B0-D664FA4EBB12}"/>
              </a:ext>
            </a:extLst>
          </p:cNvPr>
          <p:cNvSpPr>
            <a:spLocks noGrp="1"/>
          </p:cNvSpPr>
          <p:nvPr>
            <p:ph type="dt" sz="half" idx="10"/>
          </p:nvPr>
        </p:nvSpPr>
        <p:spPr/>
        <p:txBody>
          <a:bodyPr/>
          <a:lstStyle/>
          <a:p>
            <a:fld id="{AF077825-6A50-4C76-A78E-9B0EFEE47960}" type="datetime1">
              <a:rPr lang="en-CA" smtClean="0"/>
              <a:t>2022-02-24</a:t>
            </a:fld>
            <a:endParaRPr lang="en-CA"/>
          </a:p>
        </p:txBody>
      </p:sp>
      <p:sp>
        <p:nvSpPr>
          <p:cNvPr id="5" name="Footer Placeholder 4">
            <a:extLst>
              <a:ext uri="{FF2B5EF4-FFF2-40B4-BE49-F238E27FC236}">
                <a16:creationId xmlns:a16="http://schemas.microsoft.com/office/drawing/2014/main" id="{36ADA532-408E-4D02-AD3A-7F63A5F169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5718CB-EF38-4D88-9881-D2A3498C6755}"/>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4022362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1728-0672-4755-9EFC-39AB140FD59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B7E4D44-80F3-4044-AADF-38557D80C1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654630-BDB4-4EA3-93FE-AA14C77706A3}"/>
              </a:ext>
            </a:extLst>
          </p:cNvPr>
          <p:cNvSpPr>
            <a:spLocks noGrp="1"/>
          </p:cNvSpPr>
          <p:nvPr>
            <p:ph type="dt" sz="half" idx="10"/>
          </p:nvPr>
        </p:nvSpPr>
        <p:spPr/>
        <p:txBody>
          <a:bodyPr/>
          <a:lstStyle/>
          <a:p>
            <a:fld id="{3AE75A02-D0A2-4DAB-ABEB-04118003A8CD}" type="datetime1">
              <a:rPr lang="en-CA" smtClean="0"/>
              <a:t>2022-02-24</a:t>
            </a:fld>
            <a:endParaRPr lang="en-CA"/>
          </a:p>
        </p:txBody>
      </p:sp>
      <p:sp>
        <p:nvSpPr>
          <p:cNvPr id="5" name="Footer Placeholder 4">
            <a:extLst>
              <a:ext uri="{FF2B5EF4-FFF2-40B4-BE49-F238E27FC236}">
                <a16:creationId xmlns:a16="http://schemas.microsoft.com/office/drawing/2014/main" id="{6B9993F9-5DB9-4CA6-B8EA-2CFF99A6AD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D6B8CB-8558-43D9-95D8-FEFEB2FD7F9C}"/>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173214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9FAB-7227-4C35-9A23-B1B8D2951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93DCA58-1C3E-45A7-A33B-72C54E4CE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F2DD6-6658-4B5B-9A28-979D948127EC}"/>
              </a:ext>
            </a:extLst>
          </p:cNvPr>
          <p:cNvSpPr>
            <a:spLocks noGrp="1"/>
          </p:cNvSpPr>
          <p:nvPr>
            <p:ph type="dt" sz="half" idx="10"/>
          </p:nvPr>
        </p:nvSpPr>
        <p:spPr/>
        <p:txBody>
          <a:bodyPr/>
          <a:lstStyle/>
          <a:p>
            <a:fld id="{995285E7-0D7A-4BD0-8123-1F86D18697BA}" type="datetime1">
              <a:rPr lang="en-CA" smtClean="0"/>
              <a:t>2022-02-24</a:t>
            </a:fld>
            <a:endParaRPr lang="en-CA"/>
          </a:p>
        </p:txBody>
      </p:sp>
      <p:sp>
        <p:nvSpPr>
          <p:cNvPr id="5" name="Footer Placeholder 4">
            <a:extLst>
              <a:ext uri="{FF2B5EF4-FFF2-40B4-BE49-F238E27FC236}">
                <a16:creationId xmlns:a16="http://schemas.microsoft.com/office/drawing/2014/main" id="{30DFBDEB-640A-4CFD-8061-4C1FED61F1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3EE57B-4761-4C54-B0DE-6FA13F9C4270}"/>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19067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9E80-6FB8-448E-90C0-6A5B09D76AB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74B82D1-1AE5-443E-B07A-D94041EB7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2B64DD-B993-4051-8201-B3B6C82752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514FDB9-B7ED-4301-BE55-6E21CE1EC9BF}"/>
              </a:ext>
            </a:extLst>
          </p:cNvPr>
          <p:cNvSpPr>
            <a:spLocks noGrp="1"/>
          </p:cNvSpPr>
          <p:nvPr>
            <p:ph type="dt" sz="half" idx="10"/>
          </p:nvPr>
        </p:nvSpPr>
        <p:spPr/>
        <p:txBody>
          <a:bodyPr/>
          <a:lstStyle/>
          <a:p>
            <a:fld id="{B03422E2-660A-4C9C-8DD4-33AB84C20A78}" type="datetime1">
              <a:rPr lang="en-CA" smtClean="0"/>
              <a:t>2022-02-24</a:t>
            </a:fld>
            <a:endParaRPr lang="en-CA"/>
          </a:p>
        </p:txBody>
      </p:sp>
      <p:sp>
        <p:nvSpPr>
          <p:cNvPr id="6" name="Footer Placeholder 5">
            <a:extLst>
              <a:ext uri="{FF2B5EF4-FFF2-40B4-BE49-F238E27FC236}">
                <a16:creationId xmlns:a16="http://schemas.microsoft.com/office/drawing/2014/main" id="{4552BB02-97C5-44BB-98A0-A387FE9FDD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3DF461-74DE-45C5-9485-97E61623E6C3}"/>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41521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8626-3E1E-4519-8753-19B3AE27B24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25F640-1D51-4D7D-AEB4-1D91E7307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D1FD53-0ECE-4386-BCCE-A183C29095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EE03C2E-46FB-4240-8149-7BA449872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E278C3-A1A6-48D6-8DB1-4AA0A694C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3A5D76F-CFBE-4A35-A59B-4D11330A9A91}"/>
              </a:ext>
            </a:extLst>
          </p:cNvPr>
          <p:cNvSpPr>
            <a:spLocks noGrp="1"/>
          </p:cNvSpPr>
          <p:nvPr>
            <p:ph type="dt" sz="half" idx="10"/>
          </p:nvPr>
        </p:nvSpPr>
        <p:spPr/>
        <p:txBody>
          <a:bodyPr/>
          <a:lstStyle/>
          <a:p>
            <a:fld id="{1986D226-B73F-4FB2-91AB-21582F20D005}" type="datetime1">
              <a:rPr lang="en-CA" smtClean="0"/>
              <a:t>2022-02-24</a:t>
            </a:fld>
            <a:endParaRPr lang="en-CA"/>
          </a:p>
        </p:txBody>
      </p:sp>
      <p:sp>
        <p:nvSpPr>
          <p:cNvPr id="8" name="Footer Placeholder 7">
            <a:extLst>
              <a:ext uri="{FF2B5EF4-FFF2-40B4-BE49-F238E27FC236}">
                <a16:creationId xmlns:a16="http://schemas.microsoft.com/office/drawing/2014/main" id="{4165BD40-B6C7-4FE2-84D6-68D3F63891C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645AC09-C84D-431D-BDE5-D9EA66ED9EE4}"/>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4103910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9503-8ED4-4082-B72D-551B655221F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823E2C8-B089-46E0-92B9-20E6402B5F62}"/>
              </a:ext>
            </a:extLst>
          </p:cNvPr>
          <p:cNvSpPr>
            <a:spLocks noGrp="1"/>
          </p:cNvSpPr>
          <p:nvPr>
            <p:ph type="dt" sz="half" idx="10"/>
          </p:nvPr>
        </p:nvSpPr>
        <p:spPr/>
        <p:txBody>
          <a:bodyPr/>
          <a:lstStyle/>
          <a:p>
            <a:fld id="{B82AAAD1-6371-4B75-8817-4206AF9981CA}" type="datetime1">
              <a:rPr lang="en-CA" smtClean="0"/>
              <a:t>2022-02-24</a:t>
            </a:fld>
            <a:endParaRPr lang="en-CA"/>
          </a:p>
        </p:txBody>
      </p:sp>
      <p:sp>
        <p:nvSpPr>
          <p:cNvPr id="4" name="Footer Placeholder 3">
            <a:extLst>
              <a:ext uri="{FF2B5EF4-FFF2-40B4-BE49-F238E27FC236}">
                <a16:creationId xmlns:a16="http://schemas.microsoft.com/office/drawing/2014/main" id="{6A4AF800-7EF4-4547-B0F0-D91BEA943A8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BC30E21-3ED3-405A-9065-C2FEFDCFC207}"/>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519233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4DEC1-9036-437C-960A-A89486348E4E}"/>
              </a:ext>
            </a:extLst>
          </p:cNvPr>
          <p:cNvSpPr>
            <a:spLocks noGrp="1"/>
          </p:cNvSpPr>
          <p:nvPr>
            <p:ph type="dt" sz="half" idx="10"/>
          </p:nvPr>
        </p:nvSpPr>
        <p:spPr/>
        <p:txBody>
          <a:bodyPr/>
          <a:lstStyle/>
          <a:p>
            <a:fld id="{DB8E4C89-7E68-4CAB-8EC0-CC000B269864}" type="datetime1">
              <a:rPr lang="en-CA" smtClean="0"/>
              <a:t>2022-02-24</a:t>
            </a:fld>
            <a:endParaRPr lang="en-CA"/>
          </a:p>
        </p:txBody>
      </p:sp>
      <p:sp>
        <p:nvSpPr>
          <p:cNvPr id="3" name="Footer Placeholder 2">
            <a:extLst>
              <a:ext uri="{FF2B5EF4-FFF2-40B4-BE49-F238E27FC236}">
                <a16:creationId xmlns:a16="http://schemas.microsoft.com/office/drawing/2014/main" id="{D8F8306D-58A5-4C57-B30B-DEBC606B77E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BF08F3A-440E-400B-BC99-D9CBE0E0B3D5}"/>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443472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36B8-13A9-418B-93AE-EE605244F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64AF912-4467-4A11-8492-B1AD2C5F82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950BECA-DFEF-401E-812D-CAD87CA5E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9C41E-6A28-4DE0-8875-7817784BA660}"/>
              </a:ext>
            </a:extLst>
          </p:cNvPr>
          <p:cNvSpPr>
            <a:spLocks noGrp="1"/>
          </p:cNvSpPr>
          <p:nvPr>
            <p:ph type="dt" sz="half" idx="10"/>
          </p:nvPr>
        </p:nvSpPr>
        <p:spPr/>
        <p:txBody>
          <a:bodyPr/>
          <a:lstStyle/>
          <a:p>
            <a:fld id="{3291FB39-A7C2-425F-AE85-7D2E75892C9B}" type="datetime1">
              <a:rPr lang="en-CA" smtClean="0"/>
              <a:t>2022-02-24</a:t>
            </a:fld>
            <a:endParaRPr lang="en-CA"/>
          </a:p>
        </p:txBody>
      </p:sp>
      <p:sp>
        <p:nvSpPr>
          <p:cNvPr id="6" name="Footer Placeholder 5">
            <a:extLst>
              <a:ext uri="{FF2B5EF4-FFF2-40B4-BE49-F238E27FC236}">
                <a16:creationId xmlns:a16="http://schemas.microsoft.com/office/drawing/2014/main" id="{63004B5C-CC75-4FE8-A379-53E3B5A32E7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BCB629-483C-4116-9F38-9919082586C4}"/>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74081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C606-D482-4F21-832F-31EFBFE2E9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CB31609-F021-4ABA-8873-29BDE5F41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77E648-A119-4FB1-AA44-13E593D2DC75}"/>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5A8071F9-5C08-4553-9F49-1A275AA17F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E0761A-601F-4BC6-9374-D98C9AF8C77F}"/>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40643255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08E8-E09A-4E10-A4A0-165DA61B1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5CC032D-D9AA-4F90-9A76-27FA3EF33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20BF2A3-6D3B-4C84-9DFB-44B30803F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05FB6-67BC-42B3-84E7-F746BBC66C3D}"/>
              </a:ext>
            </a:extLst>
          </p:cNvPr>
          <p:cNvSpPr>
            <a:spLocks noGrp="1"/>
          </p:cNvSpPr>
          <p:nvPr>
            <p:ph type="dt" sz="half" idx="10"/>
          </p:nvPr>
        </p:nvSpPr>
        <p:spPr/>
        <p:txBody>
          <a:bodyPr/>
          <a:lstStyle/>
          <a:p>
            <a:fld id="{8EDF737F-E376-4F63-9125-D84761E1E8D9}" type="datetime1">
              <a:rPr lang="en-CA" smtClean="0"/>
              <a:t>2022-02-24</a:t>
            </a:fld>
            <a:endParaRPr lang="en-CA"/>
          </a:p>
        </p:txBody>
      </p:sp>
      <p:sp>
        <p:nvSpPr>
          <p:cNvPr id="6" name="Footer Placeholder 5">
            <a:extLst>
              <a:ext uri="{FF2B5EF4-FFF2-40B4-BE49-F238E27FC236}">
                <a16:creationId xmlns:a16="http://schemas.microsoft.com/office/drawing/2014/main" id="{6964A66C-EDC4-41F4-B273-A57FC9C803A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0B680A-1286-46A0-9586-4324451E164C}"/>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909640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6A7C-A60C-4E31-81F9-CFA25DE97C3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7591FAA-ED05-48DC-A2E3-823F8B4B28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E155B-66EB-48BB-8288-ECEDF13EB795}"/>
              </a:ext>
            </a:extLst>
          </p:cNvPr>
          <p:cNvSpPr>
            <a:spLocks noGrp="1"/>
          </p:cNvSpPr>
          <p:nvPr>
            <p:ph type="dt" sz="half" idx="10"/>
          </p:nvPr>
        </p:nvSpPr>
        <p:spPr/>
        <p:txBody>
          <a:bodyPr/>
          <a:lstStyle/>
          <a:p>
            <a:fld id="{1A2CB209-FEB5-42E9-A5CE-857DA79EF84B}" type="datetime1">
              <a:rPr lang="en-CA" smtClean="0"/>
              <a:t>2022-02-24</a:t>
            </a:fld>
            <a:endParaRPr lang="en-CA"/>
          </a:p>
        </p:txBody>
      </p:sp>
      <p:sp>
        <p:nvSpPr>
          <p:cNvPr id="5" name="Footer Placeholder 4">
            <a:extLst>
              <a:ext uri="{FF2B5EF4-FFF2-40B4-BE49-F238E27FC236}">
                <a16:creationId xmlns:a16="http://schemas.microsoft.com/office/drawing/2014/main" id="{66FBEE8F-53A9-43CD-A988-174AAA2827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4F1F7E-6724-4798-81CA-6791E4EFFE5F}"/>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157549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3D1E2-CBAB-4E02-9090-3CAD25C170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40D8EAB-4C26-4087-899C-CC5087625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09C5E9C-D86F-4B17-89FB-F3CB50BD1126}"/>
              </a:ext>
            </a:extLst>
          </p:cNvPr>
          <p:cNvSpPr>
            <a:spLocks noGrp="1"/>
          </p:cNvSpPr>
          <p:nvPr>
            <p:ph type="dt" sz="half" idx="10"/>
          </p:nvPr>
        </p:nvSpPr>
        <p:spPr/>
        <p:txBody>
          <a:bodyPr/>
          <a:lstStyle/>
          <a:p>
            <a:fld id="{BBC8A6CE-94E5-4898-B610-223DFC75BF16}" type="datetime1">
              <a:rPr lang="en-CA" smtClean="0"/>
              <a:t>2022-02-24</a:t>
            </a:fld>
            <a:endParaRPr lang="en-CA"/>
          </a:p>
        </p:txBody>
      </p:sp>
      <p:sp>
        <p:nvSpPr>
          <p:cNvPr id="5" name="Footer Placeholder 4">
            <a:extLst>
              <a:ext uri="{FF2B5EF4-FFF2-40B4-BE49-F238E27FC236}">
                <a16:creationId xmlns:a16="http://schemas.microsoft.com/office/drawing/2014/main" id="{045F915E-790A-40DA-B992-CA0916FAE2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A43509-B6EF-4669-A543-EEB93EBC1EB5}"/>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209058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1"/>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1" y="91546"/>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8" y="32279"/>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7" y="609602"/>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19596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52933849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3"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55250542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3" y="685801"/>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4" y="685801"/>
            <a:ext cx="4934479"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4478361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1" y="685800"/>
            <a:ext cx="4649787"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3" y="1270529"/>
            <a:ext cx="4937655" cy="303053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5"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6" y="1262061"/>
            <a:ext cx="4929188" cy="303053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57791565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89752270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66324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879B-E322-40D9-AF61-404BE4EF5E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5D94DA3-8B2C-46B4-AD19-8811E25FC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2ECCD-8C59-46F1-B85E-15A540866AC0}"/>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079E4134-57B1-4CE0-91F0-B032668FB5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9371BC3-D56A-4B7F-B97A-462A6B41E99B}"/>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850962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3"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800"/>
            <a:ext cx="3657600" cy="2091267"/>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22595941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3" y="914400"/>
            <a:ext cx="3280975"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3" y="2777067"/>
            <a:ext cx="6021388" cy="2048933"/>
          </a:xfrm>
        </p:spPr>
        <p:txBody>
          <a:bodyPr anchor="t">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74771882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1"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1" y="3843867"/>
            <a:ext cx="8304211" cy="457200"/>
          </a:xfrm>
        </p:spPr>
        <p:txBody>
          <a:bodyPr anchor="t">
            <a:normAutofit/>
          </a:bodyPr>
          <a:lstStyle>
            <a:lvl1pPr marL="0" indent="0">
              <a:buFontTx/>
              <a:buNone/>
              <a:defRPr sz="16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44873245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114800"/>
            <a:ext cx="8535988" cy="1879600"/>
          </a:xfrm>
        </p:spPr>
        <p:txBody>
          <a:bodyPr anchor="ctr">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514714062"/>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9"/>
            <a:ext cx="8534400" cy="1684865"/>
          </a:xfrm>
        </p:spPr>
        <p:txBody>
          <a:bodyPr anchor="ctr">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
        <p:nvSpPr>
          <p:cNvPr id="14" name="TextBox 13"/>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2030728"/>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1" cy="860400"/>
          </a:xfrm>
        </p:spPr>
        <p:txBody>
          <a:bodyPr anchor="t">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675602850"/>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3" y="3928533"/>
            <a:ext cx="8534401" cy="1049867"/>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978400"/>
            <a:ext cx="8534401" cy="1016000"/>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
        <p:nvSpPr>
          <p:cNvPr id="11" name="TextBox 10"/>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3662785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5"/>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766732"/>
            <a:ext cx="8534401" cy="1227667"/>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2804848"/>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54196908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2709178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0FF1-ED44-4868-8274-1E62D7BDBED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E74EEB0-9F8C-44A0-9E1A-D5D47C9B2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0F2EC89-E8C7-4DE3-85E4-6A984B0667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E5606FA-85A3-4F47-92B8-B72A40C8FA9B}"/>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6" name="Footer Placeholder 5">
            <a:extLst>
              <a:ext uri="{FF2B5EF4-FFF2-40B4-BE49-F238E27FC236}">
                <a16:creationId xmlns:a16="http://schemas.microsoft.com/office/drawing/2014/main" id="{7C4A627B-B8AF-459F-AF12-4B70D5B682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00054E-EAFD-47EC-A3B5-DA37B4601E66}"/>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14583362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73"/>
        <p:cNvGrpSpPr/>
        <p:nvPr/>
      </p:nvGrpSpPr>
      <p:grpSpPr>
        <a:xfrm>
          <a:off x="0" y="0"/>
          <a:ext cx="0" cy="0"/>
          <a:chOff x="0" y="0"/>
          <a:chExt cx="0" cy="0"/>
        </a:xfrm>
      </p:grpSpPr>
      <p:sp>
        <p:nvSpPr>
          <p:cNvPr id="276" name="Google Shape;276;p13"/>
          <p:cNvSpPr txBox="1">
            <a:spLocks noGrp="1"/>
          </p:cNvSpPr>
          <p:nvPr>
            <p:ph type="title"/>
          </p:nvPr>
        </p:nvSpPr>
        <p:spPr>
          <a:xfrm>
            <a:off x="1195033" y="1295667"/>
            <a:ext cx="5036400" cy="2214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4200"/>
              <a:buNone/>
              <a:defRPr sz="5600">
                <a:solidFill>
                  <a:srgbClr val="FFFFFF"/>
                </a:solidFill>
              </a:defRPr>
            </a:lvl1pPr>
            <a:lvl2pPr lvl="1" algn="l" rtl="0">
              <a:lnSpc>
                <a:spcPct val="100000"/>
              </a:lnSpc>
              <a:spcBef>
                <a:spcPts val="0"/>
              </a:spcBef>
              <a:spcAft>
                <a:spcPts val="0"/>
              </a:spcAft>
              <a:buClr>
                <a:srgbClr val="FFFFFF"/>
              </a:buClr>
              <a:buSzPts val="4200"/>
              <a:buNone/>
              <a:defRPr sz="5600">
                <a:solidFill>
                  <a:srgbClr val="FFFFFF"/>
                </a:solidFill>
              </a:defRPr>
            </a:lvl2pPr>
            <a:lvl3pPr lvl="2" algn="l" rtl="0">
              <a:lnSpc>
                <a:spcPct val="100000"/>
              </a:lnSpc>
              <a:spcBef>
                <a:spcPts val="0"/>
              </a:spcBef>
              <a:spcAft>
                <a:spcPts val="0"/>
              </a:spcAft>
              <a:buClr>
                <a:srgbClr val="FFFFFF"/>
              </a:buClr>
              <a:buSzPts val="4200"/>
              <a:buNone/>
              <a:defRPr sz="5600">
                <a:solidFill>
                  <a:srgbClr val="FFFFFF"/>
                </a:solidFill>
              </a:defRPr>
            </a:lvl3pPr>
            <a:lvl4pPr lvl="3" algn="l" rtl="0">
              <a:lnSpc>
                <a:spcPct val="100000"/>
              </a:lnSpc>
              <a:spcBef>
                <a:spcPts val="0"/>
              </a:spcBef>
              <a:spcAft>
                <a:spcPts val="0"/>
              </a:spcAft>
              <a:buClr>
                <a:srgbClr val="FFFFFF"/>
              </a:buClr>
              <a:buSzPts val="4200"/>
              <a:buNone/>
              <a:defRPr sz="5600">
                <a:solidFill>
                  <a:srgbClr val="FFFFFF"/>
                </a:solidFill>
              </a:defRPr>
            </a:lvl4pPr>
            <a:lvl5pPr lvl="4" algn="l" rtl="0">
              <a:lnSpc>
                <a:spcPct val="100000"/>
              </a:lnSpc>
              <a:spcBef>
                <a:spcPts val="0"/>
              </a:spcBef>
              <a:spcAft>
                <a:spcPts val="0"/>
              </a:spcAft>
              <a:buClr>
                <a:srgbClr val="FFFFFF"/>
              </a:buClr>
              <a:buSzPts val="4200"/>
              <a:buNone/>
              <a:defRPr sz="5600">
                <a:solidFill>
                  <a:srgbClr val="FFFFFF"/>
                </a:solidFill>
              </a:defRPr>
            </a:lvl5pPr>
            <a:lvl6pPr lvl="5" algn="l" rtl="0">
              <a:lnSpc>
                <a:spcPct val="100000"/>
              </a:lnSpc>
              <a:spcBef>
                <a:spcPts val="0"/>
              </a:spcBef>
              <a:spcAft>
                <a:spcPts val="0"/>
              </a:spcAft>
              <a:buClr>
                <a:srgbClr val="FFFFFF"/>
              </a:buClr>
              <a:buSzPts val="4200"/>
              <a:buNone/>
              <a:defRPr sz="5600">
                <a:solidFill>
                  <a:srgbClr val="FFFFFF"/>
                </a:solidFill>
              </a:defRPr>
            </a:lvl6pPr>
            <a:lvl7pPr lvl="6" algn="l" rtl="0">
              <a:lnSpc>
                <a:spcPct val="100000"/>
              </a:lnSpc>
              <a:spcBef>
                <a:spcPts val="0"/>
              </a:spcBef>
              <a:spcAft>
                <a:spcPts val="0"/>
              </a:spcAft>
              <a:buClr>
                <a:srgbClr val="FFFFFF"/>
              </a:buClr>
              <a:buSzPts val="4200"/>
              <a:buNone/>
              <a:defRPr sz="5600">
                <a:solidFill>
                  <a:srgbClr val="FFFFFF"/>
                </a:solidFill>
              </a:defRPr>
            </a:lvl7pPr>
            <a:lvl8pPr lvl="7" algn="l" rtl="0">
              <a:lnSpc>
                <a:spcPct val="100000"/>
              </a:lnSpc>
              <a:spcBef>
                <a:spcPts val="0"/>
              </a:spcBef>
              <a:spcAft>
                <a:spcPts val="0"/>
              </a:spcAft>
              <a:buClr>
                <a:srgbClr val="FFFFFF"/>
              </a:buClr>
              <a:buSzPts val="4200"/>
              <a:buNone/>
              <a:defRPr sz="5600">
                <a:solidFill>
                  <a:srgbClr val="FFFFFF"/>
                </a:solidFill>
              </a:defRPr>
            </a:lvl8pPr>
            <a:lvl9pPr lvl="8" algn="l" rtl="0">
              <a:lnSpc>
                <a:spcPct val="100000"/>
              </a:lnSpc>
              <a:spcBef>
                <a:spcPts val="0"/>
              </a:spcBef>
              <a:spcAft>
                <a:spcPts val="0"/>
              </a:spcAft>
              <a:buClr>
                <a:srgbClr val="FFFFFF"/>
              </a:buClr>
              <a:buSzPts val="4200"/>
              <a:buNone/>
              <a:defRPr sz="5600">
                <a:solidFill>
                  <a:srgbClr val="FFFFFF"/>
                </a:solidFill>
              </a:defRPr>
            </a:lvl9pPr>
          </a:lstStyle>
          <a:p>
            <a:endParaRPr/>
          </a:p>
        </p:txBody>
      </p:sp>
      <p:sp>
        <p:nvSpPr>
          <p:cNvPr id="277" name="Google Shape;277;p13"/>
          <p:cNvSpPr txBox="1">
            <a:spLocks noGrp="1"/>
          </p:cNvSpPr>
          <p:nvPr>
            <p:ph type="body" idx="1"/>
          </p:nvPr>
        </p:nvSpPr>
        <p:spPr>
          <a:xfrm>
            <a:off x="9162711" y="1295667"/>
            <a:ext cx="2614400" cy="3848400"/>
          </a:xfrm>
          <a:prstGeom prst="rect">
            <a:avLst/>
          </a:prstGeom>
          <a:noFill/>
        </p:spPr>
        <p:txBody>
          <a:bodyPr spcFirstLastPara="1" wrap="square" lIns="91425" tIns="91425" rIns="91425" bIns="91425" anchor="t" anchorCtr="0">
            <a:normAutofit/>
          </a:bodyPr>
          <a:lstStyle>
            <a:lvl1pPr marL="609585" lvl="0" indent="-406390" algn="l" rtl="0">
              <a:lnSpc>
                <a:spcPct val="115000"/>
              </a:lnSpc>
              <a:spcBef>
                <a:spcPts val="0"/>
              </a:spcBef>
              <a:spcAft>
                <a:spcPts val="0"/>
              </a:spcAft>
              <a:buClr>
                <a:srgbClr val="FFFFFF"/>
              </a:buClr>
              <a:buSzPts val="1200"/>
              <a:buChar char="●"/>
              <a:defRPr sz="1600">
                <a:solidFill>
                  <a:srgbClr val="FFFFFF"/>
                </a:solidFill>
              </a:defRPr>
            </a:lvl1pPr>
            <a:lvl2pPr marL="1219170" lvl="1" indent="-406390" algn="l" rtl="0">
              <a:lnSpc>
                <a:spcPct val="115000"/>
              </a:lnSpc>
              <a:spcBef>
                <a:spcPts val="0"/>
              </a:spcBef>
              <a:spcAft>
                <a:spcPts val="0"/>
              </a:spcAft>
              <a:buClr>
                <a:srgbClr val="FFFFFF"/>
              </a:buClr>
              <a:buSzPts val="1200"/>
              <a:buChar char="○"/>
              <a:defRPr sz="1600">
                <a:solidFill>
                  <a:srgbClr val="FFFFFF"/>
                </a:solidFill>
              </a:defRPr>
            </a:lvl2pPr>
            <a:lvl3pPr marL="1828754" lvl="2" indent="-406390" algn="l" rtl="0">
              <a:lnSpc>
                <a:spcPct val="115000"/>
              </a:lnSpc>
              <a:spcBef>
                <a:spcPts val="0"/>
              </a:spcBef>
              <a:spcAft>
                <a:spcPts val="0"/>
              </a:spcAft>
              <a:buClr>
                <a:srgbClr val="FFFFFF"/>
              </a:buClr>
              <a:buSzPts val="1200"/>
              <a:buChar char="■"/>
              <a:defRPr sz="1600">
                <a:solidFill>
                  <a:srgbClr val="FFFFFF"/>
                </a:solidFill>
              </a:defRPr>
            </a:lvl3pPr>
            <a:lvl4pPr marL="2438339" lvl="3" indent="-406390" algn="l" rtl="0">
              <a:lnSpc>
                <a:spcPct val="115000"/>
              </a:lnSpc>
              <a:spcBef>
                <a:spcPts val="0"/>
              </a:spcBef>
              <a:spcAft>
                <a:spcPts val="0"/>
              </a:spcAft>
              <a:buClr>
                <a:srgbClr val="FFFFFF"/>
              </a:buClr>
              <a:buSzPts val="1200"/>
              <a:buChar char="●"/>
              <a:defRPr sz="1600">
                <a:solidFill>
                  <a:srgbClr val="FFFFFF"/>
                </a:solidFill>
              </a:defRPr>
            </a:lvl4pPr>
            <a:lvl5pPr marL="3047924" lvl="4" indent="-406390" algn="l" rtl="0">
              <a:lnSpc>
                <a:spcPct val="115000"/>
              </a:lnSpc>
              <a:spcBef>
                <a:spcPts val="0"/>
              </a:spcBef>
              <a:spcAft>
                <a:spcPts val="0"/>
              </a:spcAft>
              <a:buClr>
                <a:srgbClr val="FFFFFF"/>
              </a:buClr>
              <a:buSzPts val="1200"/>
              <a:buChar char="○"/>
              <a:defRPr sz="1600">
                <a:solidFill>
                  <a:srgbClr val="FFFFFF"/>
                </a:solidFill>
              </a:defRPr>
            </a:lvl5pPr>
            <a:lvl6pPr marL="3657509" lvl="5" indent="-406390" algn="l" rtl="0">
              <a:lnSpc>
                <a:spcPct val="115000"/>
              </a:lnSpc>
              <a:spcBef>
                <a:spcPts val="0"/>
              </a:spcBef>
              <a:spcAft>
                <a:spcPts val="0"/>
              </a:spcAft>
              <a:buClr>
                <a:srgbClr val="FFFFFF"/>
              </a:buClr>
              <a:buSzPts val="1200"/>
              <a:buChar char="■"/>
              <a:defRPr sz="1600">
                <a:solidFill>
                  <a:srgbClr val="FFFFFF"/>
                </a:solidFill>
              </a:defRPr>
            </a:lvl6pPr>
            <a:lvl7pPr marL="4267093" lvl="6" indent="-406390" algn="l" rtl="0">
              <a:lnSpc>
                <a:spcPct val="115000"/>
              </a:lnSpc>
              <a:spcBef>
                <a:spcPts val="0"/>
              </a:spcBef>
              <a:spcAft>
                <a:spcPts val="0"/>
              </a:spcAft>
              <a:buClr>
                <a:srgbClr val="FFFFFF"/>
              </a:buClr>
              <a:buSzPts val="1200"/>
              <a:buChar char="●"/>
              <a:defRPr sz="1600">
                <a:solidFill>
                  <a:srgbClr val="FFFFFF"/>
                </a:solidFill>
              </a:defRPr>
            </a:lvl7pPr>
            <a:lvl8pPr marL="4876678" lvl="7" indent="-406390" algn="l" rtl="0">
              <a:lnSpc>
                <a:spcPct val="115000"/>
              </a:lnSpc>
              <a:spcBef>
                <a:spcPts val="0"/>
              </a:spcBef>
              <a:spcAft>
                <a:spcPts val="0"/>
              </a:spcAft>
              <a:buClr>
                <a:srgbClr val="FFFFFF"/>
              </a:buClr>
              <a:buSzPts val="1200"/>
              <a:buChar char="○"/>
              <a:defRPr sz="1600">
                <a:solidFill>
                  <a:srgbClr val="FFFFFF"/>
                </a:solidFill>
              </a:defRPr>
            </a:lvl8pPr>
            <a:lvl9pPr marL="5486263" lvl="8" indent="-406390" algn="l" rtl="0">
              <a:lnSpc>
                <a:spcPct val="115000"/>
              </a:lnSpc>
              <a:spcBef>
                <a:spcPts val="0"/>
              </a:spcBef>
              <a:spcAft>
                <a:spcPts val="0"/>
              </a:spcAft>
              <a:buClr>
                <a:srgbClr val="FFFFFF"/>
              </a:buClr>
              <a:buSzPts val="1200"/>
              <a:buChar char="■"/>
              <a:defRPr sz="1600">
                <a:solidFill>
                  <a:srgbClr val="FFFFFF"/>
                </a:solidFill>
              </a:defRPr>
            </a:lvl9pPr>
          </a:lstStyle>
          <a:p>
            <a:endParaRPr/>
          </a:p>
        </p:txBody>
      </p:sp>
      <p:sp>
        <p:nvSpPr>
          <p:cNvPr id="278" name="Google Shape;278;p13"/>
          <p:cNvSpPr txBox="1">
            <a:spLocks noGrp="1"/>
          </p:cNvSpPr>
          <p:nvPr>
            <p:ph type="body" idx="2"/>
          </p:nvPr>
        </p:nvSpPr>
        <p:spPr>
          <a:xfrm>
            <a:off x="6389868" y="1295667"/>
            <a:ext cx="2614400" cy="3848400"/>
          </a:xfrm>
          <a:prstGeom prst="rect">
            <a:avLst/>
          </a:prstGeom>
          <a:noFill/>
        </p:spPr>
        <p:txBody>
          <a:bodyPr spcFirstLastPara="1" wrap="square" lIns="91425" tIns="91425" rIns="91425" bIns="91425" anchor="t" anchorCtr="0">
            <a:normAutofit/>
          </a:bodyPr>
          <a:lstStyle>
            <a:lvl1pPr marL="609585" lvl="0" indent="-406390" algn="l" rtl="0">
              <a:lnSpc>
                <a:spcPct val="115000"/>
              </a:lnSpc>
              <a:spcBef>
                <a:spcPts val="0"/>
              </a:spcBef>
              <a:spcAft>
                <a:spcPts val="0"/>
              </a:spcAft>
              <a:buClr>
                <a:srgbClr val="FFFFFF"/>
              </a:buClr>
              <a:buSzPts val="1200"/>
              <a:buChar char="●"/>
              <a:defRPr sz="1600">
                <a:solidFill>
                  <a:srgbClr val="FFFFFF"/>
                </a:solidFill>
              </a:defRPr>
            </a:lvl1pPr>
            <a:lvl2pPr marL="1219170" lvl="1" indent="-406390" algn="l" rtl="0">
              <a:lnSpc>
                <a:spcPct val="115000"/>
              </a:lnSpc>
              <a:spcBef>
                <a:spcPts val="0"/>
              </a:spcBef>
              <a:spcAft>
                <a:spcPts val="0"/>
              </a:spcAft>
              <a:buClr>
                <a:srgbClr val="FFFFFF"/>
              </a:buClr>
              <a:buSzPts val="1200"/>
              <a:buChar char="○"/>
              <a:defRPr sz="1600">
                <a:solidFill>
                  <a:srgbClr val="FFFFFF"/>
                </a:solidFill>
              </a:defRPr>
            </a:lvl2pPr>
            <a:lvl3pPr marL="1828754" lvl="2" indent="-406390" algn="l" rtl="0">
              <a:lnSpc>
                <a:spcPct val="115000"/>
              </a:lnSpc>
              <a:spcBef>
                <a:spcPts val="0"/>
              </a:spcBef>
              <a:spcAft>
                <a:spcPts val="0"/>
              </a:spcAft>
              <a:buClr>
                <a:srgbClr val="FFFFFF"/>
              </a:buClr>
              <a:buSzPts val="1200"/>
              <a:buChar char="■"/>
              <a:defRPr sz="1600">
                <a:solidFill>
                  <a:srgbClr val="FFFFFF"/>
                </a:solidFill>
              </a:defRPr>
            </a:lvl3pPr>
            <a:lvl4pPr marL="2438339" lvl="3" indent="-406390" algn="l" rtl="0">
              <a:lnSpc>
                <a:spcPct val="115000"/>
              </a:lnSpc>
              <a:spcBef>
                <a:spcPts val="0"/>
              </a:spcBef>
              <a:spcAft>
                <a:spcPts val="0"/>
              </a:spcAft>
              <a:buClr>
                <a:srgbClr val="FFFFFF"/>
              </a:buClr>
              <a:buSzPts val="1200"/>
              <a:buChar char="●"/>
              <a:defRPr sz="1600">
                <a:solidFill>
                  <a:srgbClr val="FFFFFF"/>
                </a:solidFill>
              </a:defRPr>
            </a:lvl4pPr>
            <a:lvl5pPr marL="3047924" lvl="4" indent="-406390" algn="l" rtl="0">
              <a:lnSpc>
                <a:spcPct val="115000"/>
              </a:lnSpc>
              <a:spcBef>
                <a:spcPts val="0"/>
              </a:spcBef>
              <a:spcAft>
                <a:spcPts val="0"/>
              </a:spcAft>
              <a:buClr>
                <a:srgbClr val="FFFFFF"/>
              </a:buClr>
              <a:buSzPts val="1200"/>
              <a:buChar char="○"/>
              <a:defRPr sz="1600">
                <a:solidFill>
                  <a:srgbClr val="FFFFFF"/>
                </a:solidFill>
              </a:defRPr>
            </a:lvl5pPr>
            <a:lvl6pPr marL="3657509" lvl="5" indent="-406390" algn="l" rtl="0">
              <a:lnSpc>
                <a:spcPct val="115000"/>
              </a:lnSpc>
              <a:spcBef>
                <a:spcPts val="0"/>
              </a:spcBef>
              <a:spcAft>
                <a:spcPts val="0"/>
              </a:spcAft>
              <a:buClr>
                <a:srgbClr val="FFFFFF"/>
              </a:buClr>
              <a:buSzPts val="1200"/>
              <a:buChar char="■"/>
              <a:defRPr sz="1600">
                <a:solidFill>
                  <a:srgbClr val="FFFFFF"/>
                </a:solidFill>
              </a:defRPr>
            </a:lvl6pPr>
            <a:lvl7pPr marL="4267093" lvl="6" indent="-406390" algn="l" rtl="0">
              <a:lnSpc>
                <a:spcPct val="115000"/>
              </a:lnSpc>
              <a:spcBef>
                <a:spcPts val="0"/>
              </a:spcBef>
              <a:spcAft>
                <a:spcPts val="0"/>
              </a:spcAft>
              <a:buClr>
                <a:srgbClr val="FFFFFF"/>
              </a:buClr>
              <a:buSzPts val="1200"/>
              <a:buChar char="●"/>
              <a:defRPr sz="1600">
                <a:solidFill>
                  <a:srgbClr val="FFFFFF"/>
                </a:solidFill>
              </a:defRPr>
            </a:lvl7pPr>
            <a:lvl8pPr marL="4876678" lvl="7" indent="-406390" algn="l" rtl="0">
              <a:lnSpc>
                <a:spcPct val="115000"/>
              </a:lnSpc>
              <a:spcBef>
                <a:spcPts val="0"/>
              </a:spcBef>
              <a:spcAft>
                <a:spcPts val="0"/>
              </a:spcAft>
              <a:buClr>
                <a:srgbClr val="FFFFFF"/>
              </a:buClr>
              <a:buSzPts val="1200"/>
              <a:buChar char="○"/>
              <a:defRPr sz="1600">
                <a:solidFill>
                  <a:srgbClr val="FFFFFF"/>
                </a:solidFill>
              </a:defRPr>
            </a:lvl8pPr>
            <a:lvl9pPr marL="5486263" lvl="8" indent="-406390" algn="l" rtl="0">
              <a:lnSpc>
                <a:spcPct val="115000"/>
              </a:lnSpc>
              <a:spcBef>
                <a:spcPts val="0"/>
              </a:spcBef>
              <a:spcAft>
                <a:spcPts val="0"/>
              </a:spcAft>
              <a:buClr>
                <a:srgbClr val="FFFFFF"/>
              </a:buClr>
              <a:buSzPts val="1200"/>
              <a:buChar char="■"/>
              <a:defRPr sz="1600">
                <a:solidFill>
                  <a:srgbClr val="FFFFFF"/>
                </a:solidFill>
              </a:defRPr>
            </a:lvl9pPr>
          </a:lstStyle>
          <a:p>
            <a:endParaRPr/>
          </a:p>
        </p:txBody>
      </p:sp>
      <p:sp>
        <p:nvSpPr>
          <p:cNvPr id="279" name="Google Shape;279;p13"/>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276262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solidFill>
          <a:srgbClr val="37474F"/>
        </a:solidFill>
        <a:effectLst/>
      </p:bgPr>
    </p:bg>
    <p:spTree>
      <p:nvGrpSpPr>
        <p:cNvPr id="1" name="Shape 280"/>
        <p:cNvGrpSpPr/>
        <p:nvPr/>
      </p:nvGrpSpPr>
      <p:grpSpPr>
        <a:xfrm>
          <a:off x="0" y="0"/>
          <a:ext cx="0" cy="0"/>
          <a:chOff x="0" y="0"/>
          <a:chExt cx="0" cy="0"/>
        </a:xfrm>
      </p:grpSpPr>
      <p:sp>
        <p:nvSpPr>
          <p:cNvPr id="287" name="Google Shape;287;p14"/>
          <p:cNvSpPr txBox="1">
            <a:spLocks noGrp="1"/>
          </p:cNvSpPr>
          <p:nvPr>
            <p:ph type="title"/>
          </p:nvPr>
        </p:nvSpPr>
        <p:spPr>
          <a:xfrm>
            <a:off x="417133" y="1425600"/>
            <a:ext cx="5256800" cy="4006800"/>
          </a:xfrm>
          <a:prstGeom prst="rect">
            <a:avLst/>
          </a:prstGeom>
          <a:noFill/>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3000"/>
              <a:buNone/>
              <a:defRPr sz="4000">
                <a:solidFill>
                  <a:srgbClr val="FFFFFF"/>
                </a:solidFill>
              </a:defRPr>
            </a:lvl1pPr>
            <a:lvl2pPr lvl="1" algn="ctr" rtl="0">
              <a:lnSpc>
                <a:spcPct val="100000"/>
              </a:lnSpc>
              <a:spcBef>
                <a:spcPts val="0"/>
              </a:spcBef>
              <a:spcAft>
                <a:spcPts val="0"/>
              </a:spcAft>
              <a:buClr>
                <a:srgbClr val="FFFFFF"/>
              </a:buClr>
              <a:buSzPts val="3000"/>
              <a:buNone/>
              <a:defRPr sz="4000">
                <a:solidFill>
                  <a:srgbClr val="FFFFFF"/>
                </a:solidFill>
              </a:defRPr>
            </a:lvl2pPr>
            <a:lvl3pPr lvl="2" algn="ctr" rtl="0">
              <a:lnSpc>
                <a:spcPct val="100000"/>
              </a:lnSpc>
              <a:spcBef>
                <a:spcPts val="0"/>
              </a:spcBef>
              <a:spcAft>
                <a:spcPts val="0"/>
              </a:spcAft>
              <a:buClr>
                <a:srgbClr val="FFFFFF"/>
              </a:buClr>
              <a:buSzPts val="3000"/>
              <a:buNone/>
              <a:defRPr sz="4000">
                <a:solidFill>
                  <a:srgbClr val="FFFFFF"/>
                </a:solidFill>
              </a:defRPr>
            </a:lvl3pPr>
            <a:lvl4pPr lvl="3" algn="ctr" rtl="0">
              <a:lnSpc>
                <a:spcPct val="100000"/>
              </a:lnSpc>
              <a:spcBef>
                <a:spcPts val="0"/>
              </a:spcBef>
              <a:spcAft>
                <a:spcPts val="0"/>
              </a:spcAft>
              <a:buClr>
                <a:srgbClr val="FFFFFF"/>
              </a:buClr>
              <a:buSzPts val="3000"/>
              <a:buNone/>
              <a:defRPr sz="4000">
                <a:solidFill>
                  <a:srgbClr val="FFFFFF"/>
                </a:solidFill>
              </a:defRPr>
            </a:lvl4pPr>
            <a:lvl5pPr lvl="4" algn="ctr" rtl="0">
              <a:lnSpc>
                <a:spcPct val="100000"/>
              </a:lnSpc>
              <a:spcBef>
                <a:spcPts val="0"/>
              </a:spcBef>
              <a:spcAft>
                <a:spcPts val="0"/>
              </a:spcAft>
              <a:buClr>
                <a:srgbClr val="FFFFFF"/>
              </a:buClr>
              <a:buSzPts val="3000"/>
              <a:buNone/>
              <a:defRPr sz="4000">
                <a:solidFill>
                  <a:srgbClr val="FFFFFF"/>
                </a:solidFill>
              </a:defRPr>
            </a:lvl5pPr>
            <a:lvl6pPr lvl="5" algn="ctr" rtl="0">
              <a:lnSpc>
                <a:spcPct val="100000"/>
              </a:lnSpc>
              <a:spcBef>
                <a:spcPts val="0"/>
              </a:spcBef>
              <a:spcAft>
                <a:spcPts val="0"/>
              </a:spcAft>
              <a:buClr>
                <a:srgbClr val="FFFFFF"/>
              </a:buClr>
              <a:buSzPts val="3000"/>
              <a:buNone/>
              <a:defRPr sz="4000">
                <a:solidFill>
                  <a:srgbClr val="FFFFFF"/>
                </a:solidFill>
              </a:defRPr>
            </a:lvl6pPr>
            <a:lvl7pPr lvl="6" algn="ctr" rtl="0">
              <a:lnSpc>
                <a:spcPct val="100000"/>
              </a:lnSpc>
              <a:spcBef>
                <a:spcPts val="0"/>
              </a:spcBef>
              <a:spcAft>
                <a:spcPts val="0"/>
              </a:spcAft>
              <a:buClr>
                <a:srgbClr val="FFFFFF"/>
              </a:buClr>
              <a:buSzPts val="3000"/>
              <a:buNone/>
              <a:defRPr sz="4000">
                <a:solidFill>
                  <a:srgbClr val="FFFFFF"/>
                </a:solidFill>
              </a:defRPr>
            </a:lvl7pPr>
            <a:lvl8pPr lvl="7" algn="ctr" rtl="0">
              <a:lnSpc>
                <a:spcPct val="100000"/>
              </a:lnSpc>
              <a:spcBef>
                <a:spcPts val="0"/>
              </a:spcBef>
              <a:spcAft>
                <a:spcPts val="0"/>
              </a:spcAft>
              <a:buClr>
                <a:srgbClr val="FFFFFF"/>
              </a:buClr>
              <a:buSzPts val="3000"/>
              <a:buNone/>
              <a:defRPr sz="4000">
                <a:solidFill>
                  <a:srgbClr val="FFFFFF"/>
                </a:solidFill>
              </a:defRPr>
            </a:lvl8pPr>
            <a:lvl9pPr lvl="8" algn="ctr" rtl="0">
              <a:lnSpc>
                <a:spcPct val="100000"/>
              </a:lnSpc>
              <a:spcBef>
                <a:spcPts val="0"/>
              </a:spcBef>
              <a:spcAft>
                <a:spcPts val="0"/>
              </a:spcAft>
              <a:buClr>
                <a:srgbClr val="FFFFFF"/>
              </a:buClr>
              <a:buSzPts val="3000"/>
              <a:buNone/>
              <a:defRPr sz="4000">
                <a:solidFill>
                  <a:srgbClr val="FFFFFF"/>
                </a:solidFill>
              </a:defRPr>
            </a:lvl9pPr>
          </a:lstStyle>
          <a:p>
            <a:endParaRPr/>
          </a:p>
        </p:txBody>
      </p:sp>
      <p:sp>
        <p:nvSpPr>
          <p:cNvPr id="288" name="Google Shape;288;p14"/>
          <p:cNvSpPr txBox="1">
            <a:spLocks noGrp="1"/>
          </p:cNvSpPr>
          <p:nvPr>
            <p:ph type="body" idx="1"/>
          </p:nvPr>
        </p:nvSpPr>
        <p:spPr>
          <a:xfrm>
            <a:off x="6521567" y="1425600"/>
            <a:ext cx="5256800" cy="4006800"/>
          </a:xfrm>
          <a:prstGeom prst="rect">
            <a:avLst/>
          </a:prstGeom>
          <a:noFill/>
        </p:spPr>
        <p:txBody>
          <a:bodyPr spcFirstLastPara="1" wrap="square" lIns="91425" tIns="91425" rIns="91425" bIns="91425" anchor="ctr" anchorCtr="0">
            <a:normAutofit/>
          </a:bodyPr>
          <a:lstStyle>
            <a:lvl1pPr marL="609585" lvl="0" indent="-423323" algn="l" rtl="0">
              <a:lnSpc>
                <a:spcPct val="115000"/>
              </a:lnSpc>
              <a:spcBef>
                <a:spcPts val="0"/>
              </a:spcBef>
              <a:spcAft>
                <a:spcPts val="0"/>
              </a:spcAft>
              <a:buClr>
                <a:srgbClr val="FFFFFF"/>
              </a:buClr>
              <a:buSzPts val="1400"/>
              <a:buChar char="●"/>
              <a:defRPr sz="1867">
                <a:solidFill>
                  <a:srgbClr val="FFFFFF"/>
                </a:solidFill>
              </a:defRPr>
            </a:lvl1pPr>
            <a:lvl2pPr marL="1219170" lvl="1" indent="-406390" algn="l" rtl="0">
              <a:lnSpc>
                <a:spcPct val="115000"/>
              </a:lnSpc>
              <a:spcBef>
                <a:spcPts val="0"/>
              </a:spcBef>
              <a:spcAft>
                <a:spcPts val="0"/>
              </a:spcAft>
              <a:buClr>
                <a:srgbClr val="FFFFFF"/>
              </a:buClr>
              <a:buSzPts val="1200"/>
              <a:buChar char="○"/>
              <a:defRPr sz="1600">
                <a:solidFill>
                  <a:srgbClr val="FFFFFF"/>
                </a:solidFill>
              </a:defRPr>
            </a:lvl2pPr>
            <a:lvl3pPr marL="1828754" lvl="2" indent="-406390" algn="l" rtl="0">
              <a:lnSpc>
                <a:spcPct val="115000"/>
              </a:lnSpc>
              <a:spcBef>
                <a:spcPts val="0"/>
              </a:spcBef>
              <a:spcAft>
                <a:spcPts val="0"/>
              </a:spcAft>
              <a:buClr>
                <a:srgbClr val="FFFFFF"/>
              </a:buClr>
              <a:buSzPts val="1200"/>
              <a:buChar char="■"/>
              <a:defRPr sz="1600">
                <a:solidFill>
                  <a:srgbClr val="FFFFFF"/>
                </a:solidFill>
              </a:defRPr>
            </a:lvl3pPr>
            <a:lvl4pPr marL="2438339" lvl="3" indent="-406390" algn="l" rtl="0">
              <a:lnSpc>
                <a:spcPct val="115000"/>
              </a:lnSpc>
              <a:spcBef>
                <a:spcPts val="0"/>
              </a:spcBef>
              <a:spcAft>
                <a:spcPts val="0"/>
              </a:spcAft>
              <a:buClr>
                <a:srgbClr val="FFFFFF"/>
              </a:buClr>
              <a:buSzPts val="1200"/>
              <a:buChar char="●"/>
              <a:defRPr sz="1600">
                <a:solidFill>
                  <a:srgbClr val="FFFFFF"/>
                </a:solidFill>
              </a:defRPr>
            </a:lvl4pPr>
            <a:lvl5pPr marL="3047924" lvl="4" indent="-406390" algn="l" rtl="0">
              <a:lnSpc>
                <a:spcPct val="115000"/>
              </a:lnSpc>
              <a:spcBef>
                <a:spcPts val="0"/>
              </a:spcBef>
              <a:spcAft>
                <a:spcPts val="0"/>
              </a:spcAft>
              <a:buClr>
                <a:srgbClr val="FFFFFF"/>
              </a:buClr>
              <a:buSzPts val="1200"/>
              <a:buChar char="○"/>
              <a:defRPr sz="1600">
                <a:solidFill>
                  <a:srgbClr val="FFFFFF"/>
                </a:solidFill>
              </a:defRPr>
            </a:lvl5pPr>
            <a:lvl6pPr marL="3657509" lvl="5" indent="-406390" algn="l" rtl="0">
              <a:lnSpc>
                <a:spcPct val="115000"/>
              </a:lnSpc>
              <a:spcBef>
                <a:spcPts val="0"/>
              </a:spcBef>
              <a:spcAft>
                <a:spcPts val="0"/>
              </a:spcAft>
              <a:buClr>
                <a:srgbClr val="FFFFFF"/>
              </a:buClr>
              <a:buSzPts val="1200"/>
              <a:buChar char="■"/>
              <a:defRPr sz="1600">
                <a:solidFill>
                  <a:srgbClr val="FFFFFF"/>
                </a:solidFill>
              </a:defRPr>
            </a:lvl6pPr>
            <a:lvl7pPr marL="4267093" lvl="6" indent="-406390" algn="l" rtl="0">
              <a:lnSpc>
                <a:spcPct val="115000"/>
              </a:lnSpc>
              <a:spcBef>
                <a:spcPts val="0"/>
              </a:spcBef>
              <a:spcAft>
                <a:spcPts val="0"/>
              </a:spcAft>
              <a:buClr>
                <a:srgbClr val="FFFFFF"/>
              </a:buClr>
              <a:buSzPts val="1200"/>
              <a:buChar char="●"/>
              <a:defRPr sz="1600">
                <a:solidFill>
                  <a:srgbClr val="FFFFFF"/>
                </a:solidFill>
              </a:defRPr>
            </a:lvl7pPr>
            <a:lvl8pPr marL="4876678" lvl="7" indent="-406390" algn="l" rtl="0">
              <a:lnSpc>
                <a:spcPct val="115000"/>
              </a:lnSpc>
              <a:spcBef>
                <a:spcPts val="0"/>
              </a:spcBef>
              <a:spcAft>
                <a:spcPts val="0"/>
              </a:spcAft>
              <a:buClr>
                <a:srgbClr val="FFFFFF"/>
              </a:buClr>
              <a:buSzPts val="1200"/>
              <a:buChar char="○"/>
              <a:defRPr sz="1600">
                <a:solidFill>
                  <a:srgbClr val="FFFFFF"/>
                </a:solidFill>
              </a:defRPr>
            </a:lvl8pPr>
            <a:lvl9pPr marL="5486263" lvl="8" indent="-406390" algn="l" rtl="0">
              <a:lnSpc>
                <a:spcPct val="115000"/>
              </a:lnSpc>
              <a:spcBef>
                <a:spcPts val="0"/>
              </a:spcBef>
              <a:spcAft>
                <a:spcPts val="0"/>
              </a:spcAft>
              <a:buClr>
                <a:srgbClr val="FFFFFF"/>
              </a:buClr>
              <a:buSzPts val="1200"/>
              <a:buChar char="■"/>
              <a:defRPr sz="1600">
                <a:solidFill>
                  <a:srgbClr val="FFFFFF"/>
                </a:solidFill>
              </a:defRPr>
            </a:lvl9pPr>
          </a:lstStyle>
          <a:p>
            <a:endParaRPr/>
          </a:p>
        </p:txBody>
      </p:sp>
      <p:sp>
        <p:nvSpPr>
          <p:cNvPr id="289" name="Google Shape;289;p14"/>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6196755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sp>
        <p:nvSpPr>
          <p:cNvPr id="139" name="Google Shape;139;p10"/>
          <p:cNvSpPr txBox="1">
            <a:spLocks noGrp="1"/>
          </p:cNvSpPr>
          <p:nvPr>
            <p:ph type="body" idx="1"/>
          </p:nvPr>
        </p:nvSpPr>
        <p:spPr>
          <a:xfrm>
            <a:off x="1738400" y="5518633"/>
            <a:ext cx="7790800" cy="713200"/>
          </a:xfrm>
          <a:prstGeom prst="rect">
            <a:avLst/>
          </a:prstGeom>
        </p:spPr>
        <p:txBody>
          <a:bodyPr spcFirstLastPara="1" wrap="square" lIns="91425" tIns="91425" rIns="91425" bIns="91425" anchor="t" anchorCtr="0">
            <a:normAutofit/>
          </a:bodyPr>
          <a:lstStyle>
            <a:lvl1pPr marL="609585" lvl="0" indent="-304792">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2978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525876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098719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62356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736912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4963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40105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244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F97E-A76D-4554-8A7B-3B98F181936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5FC47F-DA5B-4C2A-A754-F29B8CB2E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9BA74-6395-4CA0-830B-E87280EDB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4840E9-DA48-4948-8C5C-58753F322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93BC73-70D8-49F8-B0D4-6FE149223A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268BC06-1632-4DD5-9154-E82212FF7A34}"/>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8" name="Footer Placeholder 7">
            <a:extLst>
              <a:ext uri="{FF2B5EF4-FFF2-40B4-BE49-F238E27FC236}">
                <a16:creationId xmlns:a16="http://schemas.microsoft.com/office/drawing/2014/main" id="{6CC476DC-7D06-4557-8B83-7949369CC1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CBF161E-9501-4303-A5D3-ECE532D533FD}"/>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6868768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2019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79712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02824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05749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20676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2962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06768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93816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94305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807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4913-1563-44FA-9DDD-D32E4C0E16D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AEB7E2-3C79-49B7-9B54-03A3216115C4}"/>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4" name="Footer Placeholder 3">
            <a:extLst>
              <a:ext uri="{FF2B5EF4-FFF2-40B4-BE49-F238E27FC236}">
                <a16:creationId xmlns:a16="http://schemas.microsoft.com/office/drawing/2014/main" id="{E89356DA-C599-4B99-89CC-FB34A641800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BC46BA-EE21-4A3E-A2C2-2AF81AC004BC}"/>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2746051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738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BE23A-8C36-4FAD-BE36-579693E2BFFC}"/>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3" name="Footer Placeholder 2">
            <a:extLst>
              <a:ext uri="{FF2B5EF4-FFF2-40B4-BE49-F238E27FC236}">
                <a16:creationId xmlns:a16="http://schemas.microsoft.com/office/drawing/2014/main" id="{DB896F2C-C5B1-43FE-8909-B47761F6EC5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FCC7387-1F82-44B8-9489-88F7E92B0983}"/>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186990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1492-7473-44A7-BA5D-ECECC071E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6090D47-D154-4BC8-8A84-426723A91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1F06233-3E03-4B89-BF4F-51FA25C4D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EE6BB-13E8-4541-AD0F-8B8BCFB0C3D5}"/>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6" name="Footer Placeholder 5">
            <a:extLst>
              <a:ext uri="{FF2B5EF4-FFF2-40B4-BE49-F238E27FC236}">
                <a16:creationId xmlns:a16="http://schemas.microsoft.com/office/drawing/2014/main" id="{55F58FBD-DC02-41E7-B293-C6AD83FAB95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3BC6E36-6CD8-4E89-870C-EEC2F7DEAF12}"/>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285932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B609-3350-4C76-AE19-0AE5B3EDA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84EC10B-9771-4E39-BBCC-FA4D282B6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FCCBFAB-6C64-4AC8-BDD6-B5508650D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0B0D5-A397-432F-A916-DD33140908C7}"/>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6" name="Footer Placeholder 5">
            <a:extLst>
              <a:ext uri="{FF2B5EF4-FFF2-40B4-BE49-F238E27FC236}">
                <a16:creationId xmlns:a16="http://schemas.microsoft.com/office/drawing/2014/main" id="{CB3088F0-68BB-4FA5-AE34-56A3B33459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4A7D89-C9D6-4B64-B793-4F600544CEDB}"/>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48871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36207-9850-49B5-B10A-00AF8EDEC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9577A2E-C9ED-4A28-90EE-51B1916A0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379899-4236-4BFA-8245-A4507441D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377FC873-2047-47BE-8928-EB7E03989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1E42BCE-DD32-4EDF-B1FE-9E4BC68E22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7B7B1-7CDC-4B44-B651-37266C3DB74D}" type="slidenum">
              <a:rPr lang="en-CA" smtClean="0"/>
              <a:t>‹#›</a:t>
            </a:fld>
            <a:endParaRPr lang="en-CA"/>
          </a:p>
        </p:txBody>
      </p:sp>
    </p:spTree>
    <p:extLst>
      <p:ext uri="{BB962C8B-B14F-4D97-AF65-F5344CB8AC3E}">
        <p14:creationId xmlns:p14="http://schemas.microsoft.com/office/powerpoint/2010/main" val="575356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593DB-8B59-45C2-AA1B-0CA053B578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F589EBE-C0E6-4F4E-BF81-F85D93415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624B093-A0DA-4FE7-967B-EB4E13764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EB333-708A-4040-A9CB-0ECED877A72A}" type="datetime1">
              <a:rPr lang="en-CA" smtClean="0"/>
              <a:t>2022-02-24</a:t>
            </a:fld>
            <a:endParaRPr lang="en-CA"/>
          </a:p>
        </p:txBody>
      </p:sp>
      <p:sp>
        <p:nvSpPr>
          <p:cNvPr id="5" name="Footer Placeholder 4">
            <a:extLst>
              <a:ext uri="{FF2B5EF4-FFF2-40B4-BE49-F238E27FC236}">
                <a16:creationId xmlns:a16="http://schemas.microsoft.com/office/drawing/2014/main" id="{91EBF795-C0E1-4E7B-9770-31B1E40D7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61CA857-A53D-4A39-A396-32F86439A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B742C-B3B6-4599-B906-627DF677301D}" type="slidenum">
              <a:rPr lang="en-CA" smtClean="0"/>
              <a:t>‹#›</a:t>
            </a:fld>
            <a:endParaRPr lang="en-CA"/>
          </a:p>
        </p:txBody>
      </p:sp>
    </p:spTree>
    <p:extLst>
      <p:ext uri="{BB962C8B-B14F-4D97-AF65-F5344CB8AC3E}">
        <p14:creationId xmlns:p14="http://schemas.microsoft.com/office/powerpoint/2010/main" val="4030746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9"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1"/>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AD347D-5ACD-4C99-B74B-A9C85AD731AF}" type="datetimeFigureOut">
              <a:rPr lang="en-US" smtClean="0"/>
              <a:t>2/24/2022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6"/>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0000000-1234-1234-1234-123412341234}" type="slidenum">
              <a:rPr lang="en-GB" smtClean="0"/>
              <a:pPr/>
              <a:t>‹#›</a:t>
            </a:fld>
            <a:endParaRPr lang="en-GB"/>
          </a:p>
        </p:txBody>
      </p:sp>
    </p:spTree>
    <p:extLst>
      <p:ext uri="{BB962C8B-B14F-4D97-AF65-F5344CB8AC3E}">
        <p14:creationId xmlns:p14="http://schemas.microsoft.com/office/powerpoint/2010/main" val="25116513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Lst>
  <p:hf sldNum="0" hdr="0" ftr="0" dt="0"/>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0576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3" Type="http://schemas.openxmlformats.org/officeDocument/2006/relationships/hyperlink" Target="https://fmpcloud.io/documentation" TargetMode="External"/><Relationship Id="rId2" Type="http://schemas.openxmlformats.org/officeDocument/2006/relationships/hyperlink" Target="https://www.sec.gov/data/foiadocsfailsdatahtm" TargetMode="External"/><Relationship Id="rId1" Type="http://schemas.openxmlformats.org/officeDocument/2006/relationships/slideLayout" Target="../slideLayouts/slideLayout45.xml"/><Relationship Id="rId5" Type="http://schemas.openxmlformats.org/officeDocument/2006/relationships/hyperlink" Target="https://data.nasdaq.com/data/FINRA-financial-industry-regulatory-authority" TargetMode="External"/><Relationship Id="rId4" Type="http://schemas.openxmlformats.org/officeDocument/2006/relationships/hyperlink" Target="https://iexcloud.io/docs/api/"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57D11A-362A-44C1-8E84-1AE2B6E1C553}"/>
              </a:ext>
            </a:extLst>
          </p:cNvPr>
          <p:cNvSpPr>
            <a:spLocks noGrp="1"/>
          </p:cNvSpPr>
          <p:nvPr>
            <p:ph type="ctrTitle"/>
          </p:nvPr>
        </p:nvSpPr>
        <p:spPr>
          <a:xfrm>
            <a:off x="1127208" y="857251"/>
            <a:ext cx="4747280" cy="3098061"/>
          </a:xfrm>
        </p:spPr>
        <p:txBody>
          <a:bodyPr anchor="b">
            <a:normAutofit/>
          </a:bodyPr>
          <a:lstStyle/>
          <a:p>
            <a:pPr algn="l"/>
            <a:r>
              <a:rPr lang="en-US" sz="4800">
                <a:solidFill>
                  <a:srgbClr val="FFFFFF"/>
                </a:solidFill>
              </a:rPr>
              <a:t>FTD Project</a:t>
            </a:r>
            <a:endParaRPr lang="en-CA" sz="4800">
              <a:solidFill>
                <a:srgbClr val="FFFFFF"/>
              </a:solidFill>
            </a:endParaRPr>
          </a:p>
        </p:txBody>
      </p:sp>
      <p:sp>
        <p:nvSpPr>
          <p:cNvPr id="25" name="Rectangle 2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E47FDAB-356E-4CA2-837A-76D9CC3F3156}"/>
              </a:ext>
            </a:extLst>
          </p:cNvPr>
          <p:cNvSpPr>
            <a:spLocks noGrp="1"/>
          </p:cNvSpPr>
          <p:nvPr>
            <p:ph type="subTitle" idx="1"/>
          </p:nvPr>
        </p:nvSpPr>
        <p:spPr>
          <a:xfrm>
            <a:off x="1127208" y="4756265"/>
            <a:ext cx="4393278" cy="1244483"/>
          </a:xfrm>
        </p:spPr>
        <p:txBody>
          <a:bodyPr anchor="t">
            <a:normAutofit/>
          </a:bodyPr>
          <a:lstStyle/>
          <a:p>
            <a:pPr algn="l"/>
            <a:r>
              <a:rPr lang="en-US">
                <a:solidFill>
                  <a:srgbClr val="FFFFFF"/>
                </a:solidFill>
              </a:rPr>
              <a:t>Therin Watson &amp; Francois Jack</a:t>
            </a:r>
            <a:endParaRPr lang="en-CA">
              <a:solidFill>
                <a:srgbClr val="FFFFFF"/>
              </a:solidFill>
            </a:endParaRPr>
          </a:p>
        </p:txBody>
      </p:sp>
      <p:sp>
        <p:nvSpPr>
          <p:cNvPr id="27" name="Oval 26">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301;p16">
            <a:extLst>
              <a:ext uri="{FF2B5EF4-FFF2-40B4-BE49-F238E27FC236}">
                <a16:creationId xmlns:a16="http://schemas.microsoft.com/office/drawing/2014/main" id="{5905698F-03F3-496D-B4C2-4653EA73CE4D}"/>
              </a:ext>
            </a:extLst>
          </p:cNvPr>
          <p:cNvPicPr preferRelativeResize="0"/>
          <p:nvPr/>
        </p:nvPicPr>
        <p:blipFill>
          <a:blip r:embed="rId2"/>
          <a:stretch>
            <a:fillRect/>
          </a:stretch>
        </p:blipFill>
        <p:spPr>
          <a:xfrm>
            <a:off x="7461874" y="2108877"/>
            <a:ext cx="2654533" cy="2654533"/>
          </a:xfrm>
          <a:prstGeom prst="rect">
            <a:avLst/>
          </a:prstGeom>
          <a:noFill/>
        </p:spPr>
      </p:pic>
    </p:spTree>
    <p:extLst>
      <p:ext uri="{BB962C8B-B14F-4D97-AF65-F5344CB8AC3E}">
        <p14:creationId xmlns:p14="http://schemas.microsoft.com/office/powerpoint/2010/main" val="87067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E8A6E2-9470-42FE-96CF-329DA78C01CB}"/>
              </a:ext>
            </a:extLst>
          </p:cNvPr>
          <p:cNvSpPr>
            <a:spLocks noGrp="1"/>
          </p:cNvSpPr>
          <p:nvPr>
            <p:ph type="body" idx="1"/>
          </p:nvPr>
        </p:nvSpPr>
        <p:spPr/>
        <p:txBody>
          <a:bodyPr>
            <a:normAutofit fontScale="92500" lnSpcReduction="10000"/>
          </a:bodyPr>
          <a:lstStyle/>
          <a:p>
            <a:pPr algn="ctr"/>
            <a:r>
              <a:rPr lang="en-US" dirty="0"/>
              <a:t>The PCX (Pacific Exchange) is an extreme outlier as the exchange with most Symbols of the Top 100 results </a:t>
            </a:r>
            <a:endParaRPr lang="en-CA" dirty="0"/>
          </a:p>
        </p:txBody>
      </p:sp>
      <p:pic>
        <p:nvPicPr>
          <p:cNvPr id="4" name="Picture 3">
            <a:extLst>
              <a:ext uri="{FF2B5EF4-FFF2-40B4-BE49-F238E27FC236}">
                <a16:creationId xmlns:a16="http://schemas.microsoft.com/office/drawing/2014/main" id="{262A14C4-4737-47D5-9B7B-986FE252EB3A}"/>
              </a:ext>
            </a:extLst>
          </p:cNvPr>
          <p:cNvPicPr>
            <a:picLocks noChangeAspect="1"/>
          </p:cNvPicPr>
          <p:nvPr/>
        </p:nvPicPr>
        <p:blipFill>
          <a:blip r:embed="rId2"/>
          <a:stretch>
            <a:fillRect/>
          </a:stretch>
        </p:blipFill>
        <p:spPr>
          <a:xfrm>
            <a:off x="800847" y="968188"/>
            <a:ext cx="10757488" cy="4261971"/>
          </a:xfrm>
          <a:prstGeom prst="rect">
            <a:avLst/>
          </a:prstGeom>
        </p:spPr>
      </p:pic>
    </p:spTree>
    <p:extLst>
      <p:ext uri="{BB962C8B-B14F-4D97-AF65-F5344CB8AC3E}">
        <p14:creationId xmlns:p14="http://schemas.microsoft.com/office/powerpoint/2010/main" val="266629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7E2C8-E436-47B9-9FF0-01BA2D7FA36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Conclusions from Project 1 </a:t>
            </a:r>
            <a:endParaRPr lang="en-CA" sz="4000">
              <a:solidFill>
                <a:srgbClr val="FFFFFF"/>
              </a:solidFill>
            </a:endParaRPr>
          </a:p>
        </p:txBody>
      </p:sp>
      <p:graphicFrame>
        <p:nvGraphicFramePr>
          <p:cNvPr id="5" name="Content Placeholder 2">
            <a:extLst>
              <a:ext uri="{FF2B5EF4-FFF2-40B4-BE49-F238E27FC236}">
                <a16:creationId xmlns:a16="http://schemas.microsoft.com/office/drawing/2014/main" id="{D39450F0-0439-4ECF-9704-3698BEF6CB11}"/>
              </a:ext>
            </a:extLst>
          </p:cNvPr>
          <p:cNvGraphicFramePr>
            <a:graphicFrameLocks noGrp="1"/>
          </p:cNvGraphicFramePr>
          <p:nvPr>
            <p:ph idx="1"/>
            <p:extLst>
              <p:ext uri="{D42A27DB-BD31-4B8C-83A1-F6EECF244321}">
                <p14:modId xmlns:p14="http://schemas.microsoft.com/office/powerpoint/2010/main" val="376173146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89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17EA6-5A62-4479-946B-080B8F33172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Quick Summary of Project 2 </a:t>
            </a:r>
            <a:endParaRPr lang="en-CA" sz="4000">
              <a:solidFill>
                <a:srgbClr val="FFFFFF"/>
              </a:solidFill>
            </a:endParaRPr>
          </a:p>
        </p:txBody>
      </p:sp>
      <p:sp>
        <p:nvSpPr>
          <p:cNvPr id="3" name="Content Placeholder 2">
            <a:extLst>
              <a:ext uri="{FF2B5EF4-FFF2-40B4-BE49-F238E27FC236}">
                <a16:creationId xmlns:a16="http://schemas.microsoft.com/office/drawing/2014/main" id="{3C700AAA-9F33-4545-A983-D1BB10E82FC1}"/>
              </a:ext>
            </a:extLst>
          </p:cNvPr>
          <p:cNvSpPr>
            <a:spLocks noGrp="1"/>
          </p:cNvSpPr>
          <p:nvPr>
            <p:ph idx="1"/>
          </p:nvPr>
        </p:nvSpPr>
        <p:spPr>
          <a:xfrm>
            <a:off x="1371599" y="2318197"/>
            <a:ext cx="9724031" cy="3683358"/>
          </a:xfrm>
        </p:spPr>
        <p:txBody>
          <a:bodyPr anchor="ctr">
            <a:normAutofit lnSpcReduction="10000"/>
          </a:bodyPr>
          <a:lstStyle/>
          <a:p>
            <a:r>
              <a:rPr lang="en-US" sz="2000" dirty="0"/>
              <a:t>Using the results from Project 1, alongside Machine Learning (ML) techniques in class – would it be possible to predict the close price using Machine Learning with Fail-to-Deliver data? </a:t>
            </a:r>
          </a:p>
          <a:p>
            <a:r>
              <a:rPr lang="en-US" sz="2000" dirty="0"/>
              <a:t>This Project accomplished three things:</a:t>
            </a:r>
          </a:p>
          <a:p>
            <a:pPr lvl="1"/>
            <a:r>
              <a:rPr lang="en-US" sz="2000" dirty="0"/>
              <a:t>Created a data gathering process to combine 5+ years (from January 2016 onwards) of historical price data with FTD data from the SEC, and Short Interest data from FINRA into </a:t>
            </a:r>
            <a:r>
              <a:rPr lang="en-US" sz="2000" dirty="0" err="1"/>
              <a:t>Dataframes</a:t>
            </a:r>
            <a:r>
              <a:rPr lang="en-US" sz="2000" dirty="0"/>
              <a:t> ready for Machine Learning</a:t>
            </a:r>
          </a:p>
          <a:p>
            <a:pPr lvl="1"/>
            <a:r>
              <a:rPr lang="en-US" sz="2000" dirty="0"/>
              <a:t>Calculated and appended short-term Technical Indicator (TI) data into the </a:t>
            </a:r>
            <a:r>
              <a:rPr lang="en-US" sz="2000" dirty="0" err="1"/>
              <a:t>dataframes</a:t>
            </a:r>
            <a:r>
              <a:rPr lang="en-US" sz="2000" dirty="0"/>
              <a:t> to add features to and assist with the ML Models </a:t>
            </a:r>
          </a:p>
          <a:p>
            <a:pPr lvl="1"/>
            <a:r>
              <a:rPr lang="en-US" sz="2000" dirty="0"/>
              <a:t>Provided early versions of Neural Network (NN) models which were able to accurately track and predict close price, even though they were not yet practical for prediction, much less real-life trading decisions </a:t>
            </a:r>
            <a:endParaRPr lang="en-CA" sz="2000" dirty="0"/>
          </a:p>
        </p:txBody>
      </p:sp>
    </p:spTree>
    <p:extLst>
      <p:ext uri="{BB962C8B-B14F-4D97-AF65-F5344CB8AC3E}">
        <p14:creationId xmlns:p14="http://schemas.microsoft.com/office/powerpoint/2010/main" val="38891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8CA6-E915-4A19-A228-E74B036763F9}"/>
              </a:ext>
            </a:extLst>
          </p:cNvPr>
          <p:cNvSpPr>
            <a:spLocks noGrp="1"/>
          </p:cNvSpPr>
          <p:nvPr>
            <p:ph type="title"/>
          </p:nvPr>
        </p:nvSpPr>
        <p:spPr/>
        <p:txBody>
          <a:bodyPr/>
          <a:lstStyle/>
          <a:p>
            <a:r>
              <a:rPr lang="en-US" sz="4000" dirty="0">
                <a:solidFill>
                  <a:schemeClr val="tx1"/>
                </a:solidFill>
              </a:rPr>
              <a:t>Project 3</a:t>
            </a:r>
            <a:endParaRPr lang="en-CA" dirty="0">
              <a:solidFill>
                <a:schemeClr val="tx1"/>
              </a:solidFill>
            </a:endParaRPr>
          </a:p>
        </p:txBody>
      </p:sp>
      <p:sp>
        <p:nvSpPr>
          <p:cNvPr id="3" name="Content Placeholder 2">
            <a:extLst>
              <a:ext uri="{FF2B5EF4-FFF2-40B4-BE49-F238E27FC236}">
                <a16:creationId xmlns:a16="http://schemas.microsoft.com/office/drawing/2014/main" id="{600A4A66-0670-4584-9B3D-B120AF9C9F78}"/>
              </a:ext>
            </a:extLst>
          </p:cNvPr>
          <p:cNvSpPr>
            <a:spLocks noGrp="1"/>
          </p:cNvSpPr>
          <p:nvPr>
            <p:ph idx="1"/>
          </p:nvPr>
        </p:nvSpPr>
        <p:spPr/>
        <p:txBody>
          <a:bodyPr>
            <a:normAutofit/>
          </a:bodyPr>
          <a:lstStyle/>
          <a:p>
            <a:r>
              <a:rPr lang="en-US" sz="2000" dirty="0"/>
              <a:t>Project 3 is the culmination of the two previous projects, and ultimately a massive improvement over Project 2 </a:t>
            </a:r>
          </a:p>
          <a:p>
            <a:r>
              <a:rPr lang="en-US" sz="2000" dirty="0"/>
              <a:t>Project 3 aimed to take the models created in Project 2 and improve upon them, in order to prepare them for actual real-life trading scenarios </a:t>
            </a:r>
          </a:p>
          <a:p>
            <a:r>
              <a:rPr lang="en-US" sz="2000" dirty="0"/>
              <a:t>It expanded upon the Machine Learning techniques already used, adding different types of Models (such as LSTM) to the Project, as well as improving the model training method in order to allow for 1, 2, 5 and 10 day predictions using the created models </a:t>
            </a:r>
          </a:p>
          <a:p>
            <a:r>
              <a:rPr lang="en-US" sz="2000" dirty="0"/>
              <a:t>Additionally, a front-end interface has been created which allows for interaction with the model results, allowing you to search for specific symbols and see the various model results </a:t>
            </a:r>
            <a:endParaRPr lang="en-CA" sz="2000" dirty="0"/>
          </a:p>
        </p:txBody>
      </p:sp>
    </p:spTree>
    <p:extLst>
      <p:ext uri="{BB962C8B-B14F-4D97-AF65-F5344CB8AC3E}">
        <p14:creationId xmlns:p14="http://schemas.microsoft.com/office/powerpoint/2010/main" val="14601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8CA6-E915-4A19-A228-E74B036763F9}"/>
              </a:ext>
            </a:extLst>
          </p:cNvPr>
          <p:cNvSpPr>
            <a:spLocks noGrp="1"/>
          </p:cNvSpPr>
          <p:nvPr>
            <p:ph type="title"/>
          </p:nvPr>
        </p:nvSpPr>
        <p:spPr/>
        <p:txBody>
          <a:bodyPr/>
          <a:lstStyle/>
          <a:p>
            <a:r>
              <a:rPr lang="en-GB" dirty="0"/>
              <a:t>Summary of Project 3 Results </a:t>
            </a:r>
            <a:endParaRPr lang="en-CA" dirty="0"/>
          </a:p>
        </p:txBody>
      </p:sp>
      <p:sp>
        <p:nvSpPr>
          <p:cNvPr id="3" name="Content Placeholder 2">
            <a:extLst>
              <a:ext uri="{FF2B5EF4-FFF2-40B4-BE49-F238E27FC236}">
                <a16:creationId xmlns:a16="http://schemas.microsoft.com/office/drawing/2014/main" id="{600A4A66-0670-4584-9B3D-B120AF9C9F78}"/>
              </a:ext>
            </a:extLst>
          </p:cNvPr>
          <p:cNvSpPr>
            <a:spLocks noGrp="1"/>
          </p:cNvSpPr>
          <p:nvPr>
            <p:ph idx="1"/>
          </p:nvPr>
        </p:nvSpPr>
        <p:spPr/>
        <p:txBody>
          <a:bodyPr>
            <a:normAutofit fontScale="92500" lnSpcReduction="10000"/>
          </a:bodyPr>
          <a:lstStyle/>
          <a:p>
            <a:r>
              <a:rPr lang="en-GB" dirty="0">
                <a:latin typeface="Calibri" panose="020F0502020204030204" pitchFamily="34" charset="0"/>
                <a:cs typeface="Calibri" panose="020F0502020204030204" pitchFamily="34" charset="0"/>
              </a:rPr>
              <a:t>The Project was overall successful - models were developed which can provide a forecast of future stock prices</a:t>
            </a:r>
          </a:p>
          <a:p>
            <a:r>
              <a:rPr lang="en-GB" dirty="0">
                <a:latin typeface="Calibri" panose="020F0502020204030204" pitchFamily="34" charset="0"/>
                <a:cs typeface="Calibri" panose="020F0502020204030204" pitchFamily="34" charset="0"/>
              </a:rPr>
              <a:t>Proved that models which include FTD data are more accurate. Including the FTD data certainly improves the accuracy of price predictions </a:t>
            </a:r>
          </a:p>
          <a:p>
            <a:r>
              <a:rPr lang="en-GB" dirty="0">
                <a:latin typeface="Calibri" panose="020F0502020204030204" pitchFamily="34" charset="0"/>
                <a:cs typeface="Calibri" panose="020F0502020204030204" pitchFamily="34" charset="0"/>
              </a:rPr>
              <a:t>LSTM and other 3-dimensional models (GRU) are very powerful but take forever to both setup and train </a:t>
            </a:r>
          </a:p>
          <a:p>
            <a:r>
              <a:rPr lang="en-GB">
                <a:latin typeface="Calibri" panose="020F0502020204030204" pitchFamily="34" charset="0"/>
                <a:cs typeface="Calibri" panose="020F0502020204030204" pitchFamily="34" charset="0"/>
              </a:rPr>
              <a:t>While </a:t>
            </a:r>
            <a:r>
              <a:rPr lang="en-GB" dirty="0">
                <a:latin typeface="Calibri" panose="020F0502020204030204" pitchFamily="34" charset="0"/>
                <a:cs typeface="Calibri" panose="020F0502020204030204" pitchFamily="34" charset="0"/>
              </a:rPr>
              <a:t>forecasting price data, it is difficult to gauge model accuracy, because of the placeholder data required to fill in the testing data, which throws off the accuracy of the end predictions </a:t>
            </a:r>
          </a:p>
          <a:p>
            <a:r>
              <a:rPr lang="en-GB" dirty="0">
                <a:latin typeface="Calibri" panose="020F0502020204030204" pitchFamily="34" charset="0"/>
                <a:cs typeface="Calibri" panose="020F0502020204030204" pitchFamily="34" charset="0"/>
              </a:rPr>
              <a:t>Models which predicted January close prices were generally accurate – while magnitudes of price movements were often incorrect and/or severally exaggerated, most models appeared to correctly predict whether the price would be higher, or lower, on a 10-day forecast period </a:t>
            </a:r>
          </a:p>
        </p:txBody>
      </p:sp>
    </p:spTree>
    <p:extLst>
      <p:ext uri="{BB962C8B-B14F-4D97-AF65-F5344CB8AC3E}">
        <p14:creationId xmlns:p14="http://schemas.microsoft.com/office/powerpoint/2010/main" val="280585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FF5D-20BB-45CC-95B5-C119FB7F0A9A}"/>
              </a:ext>
            </a:extLst>
          </p:cNvPr>
          <p:cNvSpPr>
            <a:spLocks noGrp="1"/>
          </p:cNvSpPr>
          <p:nvPr>
            <p:ph type="title"/>
          </p:nvPr>
        </p:nvSpPr>
        <p:spPr/>
        <p:txBody>
          <a:bodyPr/>
          <a:lstStyle/>
          <a:p>
            <a:r>
              <a:rPr lang="en-GB" dirty="0"/>
              <a:t>Next Steps </a:t>
            </a:r>
            <a:endParaRPr lang="en-CA" dirty="0"/>
          </a:p>
        </p:txBody>
      </p:sp>
      <p:sp>
        <p:nvSpPr>
          <p:cNvPr id="3" name="Content Placeholder 2">
            <a:extLst>
              <a:ext uri="{FF2B5EF4-FFF2-40B4-BE49-F238E27FC236}">
                <a16:creationId xmlns:a16="http://schemas.microsoft.com/office/drawing/2014/main" id="{132237C1-9FD2-4217-9B8D-55896746DEBC}"/>
              </a:ext>
            </a:extLst>
          </p:cNvPr>
          <p:cNvSpPr>
            <a:spLocks noGrp="1"/>
          </p:cNvSpPr>
          <p:nvPr>
            <p:ph idx="1"/>
          </p:nvPr>
        </p:nvSpPr>
        <p:spPr/>
        <p:txBody>
          <a:bodyPr>
            <a:normAutofit/>
          </a:bodyPr>
          <a:lstStyle/>
          <a:p>
            <a:r>
              <a:rPr lang="en-CA" dirty="0"/>
              <a:t>Build upon the forecasting strategy by combining model results together, and improve methods of evaluating and displaying results</a:t>
            </a:r>
          </a:p>
          <a:p>
            <a:r>
              <a:rPr lang="en-CA" dirty="0"/>
              <a:t>Continue to improve and test existing models by experimenting even more with different layers and activation types </a:t>
            </a:r>
          </a:p>
          <a:p>
            <a:r>
              <a:rPr lang="en-CA" dirty="0"/>
              <a:t>Learn to shape data for experimenting with LSTM and other model types that allow for missing/incomplete data features </a:t>
            </a:r>
          </a:p>
          <a:p>
            <a:r>
              <a:rPr lang="en-CA" dirty="0"/>
              <a:t>Add GRU models to the project – should not be difficult as current shaping process for LSTM is the same for GRU </a:t>
            </a:r>
          </a:p>
          <a:p>
            <a:r>
              <a:rPr lang="en-CA" dirty="0"/>
              <a:t>Continue work on the front-end of the project in order to better display model results and data </a:t>
            </a:r>
            <a:endParaRPr lang="en-GB" dirty="0"/>
          </a:p>
        </p:txBody>
      </p:sp>
    </p:spTree>
    <p:extLst>
      <p:ext uri="{BB962C8B-B14F-4D97-AF65-F5344CB8AC3E}">
        <p14:creationId xmlns:p14="http://schemas.microsoft.com/office/powerpoint/2010/main" val="233995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F198-E90E-4576-97AE-5F8EEAE7A557}"/>
              </a:ext>
            </a:extLst>
          </p:cNvPr>
          <p:cNvSpPr>
            <a:spLocks noGrp="1"/>
          </p:cNvSpPr>
          <p:nvPr>
            <p:ph type="title"/>
          </p:nvPr>
        </p:nvSpPr>
        <p:spPr/>
        <p:txBody>
          <a:bodyPr/>
          <a:lstStyle/>
          <a:p>
            <a:r>
              <a:rPr lang="en-US" dirty="0"/>
              <a:t>Data Sources Used</a:t>
            </a:r>
            <a:endParaRPr lang="en-CA" dirty="0"/>
          </a:p>
        </p:txBody>
      </p:sp>
      <p:sp>
        <p:nvSpPr>
          <p:cNvPr id="3" name="Content Placeholder 2">
            <a:extLst>
              <a:ext uri="{FF2B5EF4-FFF2-40B4-BE49-F238E27FC236}">
                <a16:creationId xmlns:a16="http://schemas.microsoft.com/office/drawing/2014/main" id="{F54A1424-FBBB-43D6-8199-B4C053CAA5BF}"/>
              </a:ext>
            </a:extLst>
          </p:cNvPr>
          <p:cNvSpPr>
            <a:spLocks noGrp="1"/>
          </p:cNvSpPr>
          <p:nvPr>
            <p:ph idx="1"/>
          </p:nvPr>
        </p:nvSpPr>
        <p:spPr/>
        <p:txBody>
          <a:bodyPr/>
          <a:lstStyle/>
          <a:p>
            <a:r>
              <a:rPr lang="en-US" dirty="0"/>
              <a:t>SEC Website for Fail-to-Delivers</a:t>
            </a:r>
          </a:p>
          <a:p>
            <a:pPr lvl="1"/>
            <a:r>
              <a:rPr lang="en-CA" dirty="0">
                <a:hlinkClick r:id="rId2"/>
              </a:rPr>
              <a:t>https://www.sec.gov/data/foiadocsfailsdatahtm</a:t>
            </a:r>
            <a:endParaRPr lang="en-US" dirty="0"/>
          </a:p>
          <a:p>
            <a:r>
              <a:rPr lang="en-US" dirty="0"/>
              <a:t>FMP API for Historical Pricing and Float Data </a:t>
            </a:r>
          </a:p>
          <a:p>
            <a:pPr lvl="1"/>
            <a:r>
              <a:rPr lang="en-CA" dirty="0">
                <a:hlinkClick r:id="rId3"/>
              </a:rPr>
              <a:t>https://fmpcloud.io/documentation</a:t>
            </a:r>
            <a:endParaRPr lang="en-CA" dirty="0"/>
          </a:p>
          <a:p>
            <a:r>
              <a:rPr lang="en-CA" dirty="0"/>
              <a:t>Investor’s Exchange (IEX) API for Outstanding Share Data </a:t>
            </a:r>
          </a:p>
          <a:p>
            <a:pPr lvl="1"/>
            <a:r>
              <a:rPr lang="en-US" dirty="0">
                <a:hlinkClick r:id="rId4"/>
              </a:rPr>
              <a:t>https://iexcloud.io/docs/api/</a:t>
            </a:r>
            <a:endParaRPr lang="en-CA" dirty="0"/>
          </a:p>
          <a:p>
            <a:r>
              <a:rPr lang="en-US" dirty="0"/>
              <a:t>Short Interest Data from FINRA through NASDAQ/</a:t>
            </a:r>
            <a:r>
              <a:rPr lang="en-US" dirty="0" err="1"/>
              <a:t>Quandl</a:t>
            </a:r>
            <a:r>
              <a:rPr lang="en-US" dirty="0"/>
              <a:t> API </a:t>
            </a:r>
          </a:p>
          <a:p>
            <a:pPr lvl="1"/>
            <a:r>
              <a:rPr lang="en-US" dirty="0">
                <a:hlinkClick r:id="rId5"/>
              </a:rPr>
              <a:t>https://data.nasdaq.com/data/FINRA-financial-industry-regulatory-authority</a:t>
            </a:r>
            <a:endParaRPr lang="en-US" dirty="0"/>
          </a:p>
          <a:p>
            <a:pPr lvl="1"/>
            <a:endParaRPr lang="en-US" dirty="0"/>
          </a:p>
          <a:p>
            <a:endParaRPr lang="en-CA" dirty="0"/>
          </a:p>
        </p:txBody>
      </p:sp>
    </p:spTree>
    <p:extLst>
      <p:ext uri="{BB962C8B-B14F-4D97-AF65-F5344CB8AC3E}">
        <p14:creationId xmlns:p14="http://schemas.microsoft.com/office/powerpoint/2010/main" val="125564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E9114DC-AA78-4947-B619-26BE814F3D86}"/>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31028F7-582E-4508-B521-B2880F534571}"/>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Introduction: What is a fail to deliver? </a:t>
            </a:r>
            <a:endParaRPr lang="en-CA" dirty="0">
              <a:solidFill>
                <a:srgbClr val="FFFFFF"/>
              </a:solidFill>
            </a:endParaRPr>
          </a:p>
        </p:txBody>
      </p:sp>
      <p:graphicFrame>
        <p:nvGraphicFramePr>
          <p:cNvPr id="5" name="Content Placeholder 2">
            <a:extLst>
              <a:ext uri="{FF2B5EF4-FFF2-40B4-BE49-F238E27FC236}">
                <a16:creationId xmlns:a16="http://schemas.microsoft.com/office/drawing/2014/main" id="{26939BD0-5817-4633-915B-992619F60FE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6A1DF1F-8384-45A3-A863-ECB9F50433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5B742C-B3B6-4599-B906-627DF677301D}" type="slidenum">
              <a:rPr kumimoji="0" lang="en-CA"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41108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31CF7-AD6D-4995-9822-3634EE948A04}"/>
              </a:ext>
            </a:extLst>
          </p:cNvPr>
          <p:cNvSpPr>
            <a:spLocks noGrp="1"/>
          </p:cNvSpPr>
          <p:nvPr>
            <p:ph type="title"/>
          </p:nvPr>
        </p:nvSpPr>
        <p:spPr>
          <a:xfrm>
            <a:off x="804672" y="640080"/>
            <a:ext cx="3282696" cy="5257800"/>
          </a:xfrm>
        </p:spPr>
        <p:txBody>
          <a:bodyPr>
            <a:normAutofit/>
          </a:bodyPr>
          <a:lstStyle/>
          <a:p>
            <a:r>
              <a:rPr lang="en-US">
                <a:solidFill>
                  <a:schemeClr val="bg1"/>
                </a:solidFill>
              </a:rPr>
              <a:t>What is the purpose of this Project? </a:t>
            </a:r>
            <a:endParaRPr lang="en-CA">
              <a:solidFill>
                <a:schemeClr val="bg1"/>
              </a:solidFill>
            </a:endParaRPr>
          </a:p>
        </p:txBody>
      </p:sp>
      <p:sp>
        <p:nvSpPr>
          <p:cNvPr id="3" name="Content Placeholder 2">
            <a:extLst>
              <a:ext uri="{FF2B5EF4-FFF2-40B4-BE49-F238E27FC236}">
                <a16:creationId xmlns:a16="http://schemas.microsoft.com/office/drawing/2014/main" id="{1B804795-FDE8-4D20-9D44-0BE9079174AC}"/>
              </a:ext>
            </a:extLst>
          </p:cNvPr>
          <p:cNvSpPr>
            <a:spLocks noGrp="1"/>
          </p:cNvSpPr>
          <p:nvPr>
            <p:ph idx="1"/>
          </p:nvPr>
        </p:nvSpPr>
        <p:spPr>
          <a:xfrm>
            <a:off x="5358384" y="640081"/>
            <a:ext cx="6024654" cy="5257800"/>
          </a:xfrm>
        </p:spPr>
        <p:txBody>
          <a:bodyPr anchor="ctr">
            <a:normAutofit/>
          </a:bodyPr>
          <a:lstStyle/>
          <a:p>
            <a:r>
              <a:rPr lang="en-US" sz="1900" dirty="0"/>
              <a:t>This project is actually a culmination of three projects completed over the span of the </a:t>
            </a:r>
            <a:r>
              <a:rPr lang="en-US" sz="1900" dirty="0" err="1"/>
              <a:t>UofT</a:t>
            </a:r>
            <a:r>
              <a:rPr lang="en-US" sz="1900" dirty="0"/>
              <a:t> Fintech Bootcamp Course</a:t>
            </a:r>
          </a:p>
          <a:p>
            <a:r>
              <a:rPr lang="en-US" sz="1900" dirty="0"/>
              <a:t>Project 1 made use of data gathering and analyzation skills learned in this course, to study Fail-to-Delivers on a market-wide scale, in order to determine how frequently they occur, and at what quantities. As well as to attempt to measure their effect on Close Prices of various stocks </a:t>
            </a:r>
          </a:p>
          <a:p>
            <a:r>
              <a:rPr lang="en-US" sz="1900" dirty="0"/>
              <a:t>Project 2 took the conclusions from Project 1, and applied Machine Learning techniques learned in Class to try and use Fail-to-Deliver and Short Interest data alongside short-term technical analysis indicators, to attempt to create Machine Learning models which could attempt to predict close prices of various stock symbols </a:t>
            </a:r>
          </a:p>
          <a:p>
            <a:r>
              <a:rPr lang="en-US" sz="1900" dirty="0"/>
              <a:t>Project 3 expands and improves upon Project 2, and is a demonstration of how the Machine Learning models created could be realistically used to influence real-life trading decisions </a:t>
            </a:r>
            <a:endParaRPr lang="en-CA" sz="1900" dirty="0"/>
          </a:p>
        </p:txBody>
      </p:sp>
    </p:spTree>
    <p:extLst>
      <p:ext uri="{BB962C8B-B14F-4D97-AF65-F5344CB8AC3E}">
        <p14:creationId xmlns:p14="http://schemas.microsoft.com/office/powerpoint/2010/main" val="254775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559C66-7C6B-473E-ABF8-FF3FAEDCB5A9}"/>
              </a:ext>
            </a:extLst>
          </p:cNvPr>
          <p:cNvSpPr>
            <a:spLocks noGrp="1"/>
          </p:cNvSpPr>
          <p:nvPr>
            <p:ph type="title"/>
          </p:nvPr>
        </p:nvSpPr>
        <p:spPr>
          <a:xfrm>
            <a:off x="804672" y="640080"/>
            <a:ext cx="3282696" cy="5257800"/>
          </a:xfrm>
        </p:spPr>
        <p:txBody>
          <a:bodyPr>
            <a:normAutofit/>
          </a:bodyPr>
          <a:lstStyle/>
          <a:p>
            <a:pPr algn="ctr"/>
            <a:r>
              <a:rPr lang="en-US" dirty="0">
                <a:solidFill>
                  <a:schemeClr val="bg1"/>
                </a:solidFill>
              </a:rPr>
              <a:t>Why Fail to Delivers? </a:t>
            </a:r>
            <a:endParaRPr lang="en-CA" dirty="0">
              <a:solidFill>
                <a:schemeClr val="bg1"/>
              </a:solidFill>
            </a:endParaRPr>
          </a:p>
        </p:txBody>
      </p:sp>
      <p:sp>
        <p:nvSpPr>
          <p:cNvPr id="3" name="Content Placeholder 2">
            <a:extLst>
              <a:ext uri="{FF2B5EF4-FFF2-40B4-BE49-F238E27FC236}">
                <a16:creationId xmlns:a16="http://schemas.microsoft.com/office/drawing/2014/main" id="{43A921DB-7254-48C5-88E4-59CC9A80B719}"/>
              </a:ext>
            </a:extLst>
          </p:cNvPr>
          <p:cNvSpPr>
            <a:spLocks noGrp="1"/>
          </p:cNvSpPr>
          <p:nvPr>
            <p:ph idx="1"/>
          </p:nvPr>
        </p:nvSpPr>
        <p:spPr>
          <a:xfrm>
            <a:off x="5358384" y="640081"/>
            <a:ext cx="6024654" cy="5257800"/>
          </a:xfrm>
        </p:spPr>
        <p:txBody>
          <a:bodyPr anchor="ctr">
            <a:normAutofit/>
          </a:bodyPr>
          <a:lstStyle/>
          <a:p>
            <a:r>
              <a:rPr lang="en-US" sz="2000" dirty="0"/>
              <a:t>The initial interest in Fail-to-Delivers started in January of 2021, when massive retail interest and buying pressure of </a:t>
            </a:r>
            <a:r>
              <a:rPr lang="en-US" sz="2000" dirty="0" err="1"/>
              <a:t>Gamestop</a:t>
            </a:r>
            <a:r>
              <a:rPr lang="en-US" sz="2000" dirty="0"/>
              <a:t> (GME) stock caused the price of the security to jump hundreds of points higher, reaching an all-time-high of $483 at one point in time </a:t>
            </a:r>
          </a:p>
          <a:p>
            <a:r>
              <a:rPr lang="en-US" sz="2000" dirty="0"/>
              <a:t>While the publicly reported short-interest of over 140% was most likely the major driver behind public interest in purchasing the security, one of the other important and “unique” statistics of the security was its frankly unreal amounts of FTDs posted throughout 2020, particularly in the weeks leading up to January 28</a:t>
            </a:r>
            <a:r>
              <a:rPr lang="en-US" sz="2000" baseline="30000" dirty="0"/>
              <a:t>th</a:t>
            </a:r>
            <a:r>
              <a:rPr lang="en-US" sz="2000" dirty="0"/>
              <a:t>, when various Market Makers informed their brokerage partners, they would no longer be processing the brokerages’ users’ buy orders on GME and other “meme” stocks. </a:t>
            </a:r>
            <a:endParaRPr lang="en-CA" sz="2000" dirty="0"/>
          </a:p>
        </p:txBody>
      </p:sp>
    </p:spTree>
    <p:extLst>
      <p:ext uri="{BB962C8B-B14F-4D97-AF65-F5344CB8AC3E}">
        <p14:creationId xmlns:p14="http://schemas.microsoft.com/office/powerpoint/2010/main" val="49903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4A1B-24D0-4109-A515-98990E9CE6BF}"/>
              </a:ext>
            </a:extLst>
          </p:cNvPr>
          <p:cNvSpPr>
            <a:spLocks noGrp="1"/>
          </p:cNvSpPr>
          <p:nvPr>
            <p:ph type="title"/>
          </p:nvPr>
        </p:nvSpPr>
        <p:spPr>
          <a:xfrm>
            <a:off x="4965430" y="629268"/>
            <a:ext cx="6586491" cy="1286160"/>
          </a:xfrm>
        </p:spPr>
        <p:txBody>
          <a:bodyPr anchor="b">
            <a:normAutofit/>
          </a:bodyPr>
          <a:lstStyle/>
          <a:p>
            <a:pPr algn="ctr"/>
            <a:r>
              <a:rPr lang="en-US" dirty="0"/>
              <a:t>Summary of Project 1 </a:t>
            </a:r>
            <a:endParaRPr lang="en-CA" dirty="0"/>
          </a:p>
        </p:txBody>
      </p:sp>
      <p:sp>
        <p:nvSpPr>
          <p:cNvPr id="3" name="Content Placeholder 2">
            <a:extLst>
              <a:ext uri="{FF2B5EF4-FFF2-40B4-BE49-F238E27FC236}">
                <a16:creationId xmlns:a16="http://schemas.microsoft.com/office/drawing/2014/main" id="{4ABE8CAC-50AA-4BAB-AA18-08E7E831A3FE}"/>
              </a:ext>
            </a:extLst>
          </p:cNvPr>
          <p:cNvSpPr>
            <a:spLocks noGrp="1"/>
          </p:cNvSpPr>
          <p:nvPr>
            <p:ph idx="1"/>
          </p:nvPr>
        </p:nvSpPr>
        <p:spPr>
          <a:xfrm>
            <a:off x="4965431" y="2438400"/>
            <a:ext cx="6586489" cy="3785419"/>
          </a:xfrm>
        </p:spPr>
        <p:txBody>
          <a:bodyPr>
            <a:normAutofit/>
          </a:bodyPr>
          <a:lstStyle/>
          <a:p>
            <a:r>
              <a:rPr lang="en-US" sz="2000"/>
              <a:t>The first project aimed to use newly learnt data collection and analysis techniques to compare Gamestop, AMC, NOK, BB and other “meme” stocks against the rest of the market </a:t>
            </a:r>
          </a:p>
          <a:p>
            <a:r>
              <a:rPr lang="en-US" sz="2000"/>
              <a:t>Questions that were asked included:</a:t>
            </a:r>
          </a:p>
          <a:p>
            <a:pPr lvl="1"/>
            <a:r>
              <a:rPr lang="en-US" sz="2000"/>
              <a:t>Are FTDs common on the market?</a:t>
            </a:r>
          </a:p>
          <a:p>
            <a:pPr lvl="1"/>
            <a:r>
              <a:rPr lang="en-US" sz="2000"/>
              <a:t>Is there anything in common with stocks that do post high FTDs? </a:t>
            </a:r>
          </a:p>
          <a:p>
            <a:pPr lvl="1"/>
            <a:r>
              <a:rPr lang="en-US" sz="2000"/>
              <a:t>How does GME and others compare to the stock market as a whole when it comes to FTDs? </a:t>
            </a:r>
            <a:endParaRPr lang="en-CA" sz="2000"/>
          </a:p>
        </p:txBody>
      </p:sp>
      <p:pic>
        <p:nvPicPr>
          <p:cNvPr id="5" name="Picture 4" descr="Colourful charts and graphs">
            <a:extLst>
              <a:ext uri="{FF2B5EF4-FFF2-40B4-BE49-F238E27FC236}">
                <a16:creationId xmlns:a16="http://schemas.microsoft.com/office/drawing/2014/main" id="{3ACF3D95-A4C2-4DFE-A2D4-89BE31D063A2}"/>
              </a:ext>
            </a:extLst>
          </p:cNvPr>
          <p:cNvPicPr>
            <a:picLocks noChangeAspect="1"/>
          </p:cNvPicPr>
          <p:nvPr/>
        </p:nvPicPr>
        <p:blipFill rotWithShape="1">
          <a:blip r:embed="rId2"/>
          <a:srcRect l="29492" r="2538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5B1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F9AF-B7F6-4563-A666-59DD650FF322}"/>
              </a:ext>
            </a:extLst>
          </p:cNvPr>
          <p:cNvSpPr>
            <a:spLocks noGrp="1"/>
          </p:cNvSpPr>
          <p:nvPr>
            <p:ph type="title"/>
          </p:nvPr>
        </p:nvSpPr>
        <p:spPr>
          <a:xfrm>
            <a:off x="4965430" y="629268"/>
            <a:ext cx="6586491" cy="1286160"/>
          </a:xfrm>
        </p:spPr>
        <p:txBody>
          <a:bodyPr anchor="b">
            <a:normAutofit/>
          </a:bodyPr>
          <a:lstStyle/>
          <a:p>
            <a:pPr algn="ctr"/>
            <a:r>
              <a:rPr lang="en-US" sz="4100" dirty="0"/>
              <a:t>How to compare FTDs of different Stocks?</a:t>
            </a:r>
            <a:endParaRPr lang="en-CA" sz="41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179E0-2700-4EE0-B80E-1F8A3DB70550}"/>
                  </a:ext>
                </a:extLst>
              </p:cNvPr>
              <p:cNvSpPr>
                <a:spLocks noGrp="1"/>
              </p:cNvSpPr>
              <p:nvPr>
                <p:ph idx="1"/>
              </p:nvPr>
            </p:nvSpPr>
            <p:spPr>
              <a:xfrm>
                <a:off x="4965431" y="2438400"/>
                <a:ext cx="6586489" cy="3785419"/>
              </a:xfrm>
            </p:spPr>
            <p:txBody>
              <a:bodyPr>
                <a:normAutofit/>
              </a:bodyPr>
              <a:lstStyle/>
              <a:p>
                <a:r>
                  <a:rPr lang="en-US" sz="2000" dirty="0"/>
                  <a:t>Divide the total quantity of FTDs over a given time period, and divide that number by either the Outstanding Shares, or current Float available to trade </a:t>
                </a:r>
              </a:p>
              <a:p>
                <a:r>
                  <a:rPr lang="en-US" sz="2000" dirty="0"/>
                  <a:t>This gives a percentage that allows different stocks with wildly different values of Outstanding Shares to be compared directly against each other, allowing us to find the Stock symbols which post the greatest amounts of FTDs on the market </a:t>
                </a:r>
              </a:p>
              <a:p>
                <a:endParaRPr lang="en-US" sz="2000" dirty="0"/>
              </a:p>
              <a:p>
                <a:pPr marL="0" indent="0">
                  <a:buNone/>
                </a:pPr>
                <a14:m>
                  <m:oMathPara xmlns:m="http://schemas.openxmlformats.org/officeDocument/2006/math">
                    <m:oMathParaPr>
                      <m:jc m:val="centerGroup"/>
                    </m:oMathParaPr>
                    <m:oMath xmlns:m="http://schemas.openxmlformats.org/officeDocument/2006/math">
                      <m:f>
                        <m:fPr>
                          <m:ctrlPr>
                            <a:rPr lang="en-CA"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CA" sz="1800" i="1">
                              <a:effectLst/>
                              <a:latin typeface="Cambria Math" panose="02040503050406030204" pitchFamily="18" charset="0"/>
                              <a:ea typeface="Calibri" panose="020F0502020204030204" pitchFamily="34" charset="0"/>
                              <a:cs typeface="Times New Roman" panose="02020603050405020304" pitchFamily="18" charset="0"/>
                            </a:rPr>
                            <m:t>𝑄𝑢𝑎𝑛𝑡𝑖𝑡𝑦</m:t>
                          </m:r>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r>
                            <a:rPr lang="en-CA" sz="1800" i="1">
                              <a:effectLst/>
                              <a:latin typeface="Cambria Math" panose="02040503050406030204" pitchFamily="18" charset="0"/>
                              <a:ea typeface="Calibri" panose="020F0502020204030204" pitchFamily="34" charset="0"/>
                              <a:cs typeface="Times New Roman" panose="02020603050405020304" pitchFamily="18" charset="0"/>
                            </a:rPr>
                            <m:t>𝑜𝑓</m:t>
                          </m:r>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r>
                            <a:rPr lang="en-CA" sz="1800" i="1">
                              <a:effectLst/>
                              <a:latin typeface="Cambria Math" panose="02040503050406030204" pitchFamily="18" charset="0"/>
                              <a:ea typeface="Calibri" panose="020F0502020204030204" pitchFamily="34" charset="0"/>
                              <a:cs typeface="Times New Roman" panose="02020603050405020304" pitchFamily="18" charset="0"/>
                            </a:rPr>
                            <m:t>𝐹𝑇𝐷𝑠</m:t>
                          </m:r>
                        </m:num>
                        <m:den>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r>
                            <a:rPr lang="en-CA" sz="1800" i="1">
                              <a:effectLst/>
                              <a:latin typeface="Cambria Math" panose="02040503050406030204" pitchFamily="18" charset="0"/>
                              <a:ea typeface="Calibri" panose="020F0502020204030204" pitchFamily="34" charset="0"/>
                              <a:cs typeface="Times New Roman" panose="02020603050405020304" pitchFamily="18" charset="0"/>
                            </a:rPr>
                            <m:t>𝑜𝑓</m:t>
                          </m:r>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r>
                            <a:rPr lang="en-CA" sz="1800" i="1">
                              <a:effectLst/>
                              <a:latin typeface="Cambria Math" panose="02040503050406030204" pitchFamily="18" charset="0"/>
                              <a:ea typeface="Calibri" panose="020F0502020204030204" pitchFamily="34" charset="0"/>
                              <a:cs typeface="Times New Roman" panose="02020603050405020304" pitchFamily="18" charset="0"/>
                            </a:rPr>
                            <m:t>𝑂𝑢𝑡𝑠𝑡𝑎𝑛𝑑𝑖𝑛𝑔</m:t>
                          </m:r>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r>
                            <a:rPr lang="en-CA" sz="1800" i="1">
                              <a:effectLst/>
                              <a:latin typeface="Cambria Math" panose="02040503050406030204" pitchFamily="18" charset="0"/>
                              <a:ea typeface="Calibri" panose="020F0502020204030204" pitchFamily="34" charset="0"/>
                              <a:cs typeface="Times New Roman" panose="02020603050405020304" pitchFamily="18" charset="0"/>
                            </a:rPr>
                            <m:t>𝑆h𝑎𝑟𝑒𝑠</m:t>
                          </m:r>
                        </m:den>
                      </m:f>
                      <m:r>
                        <a:rPr lang="en-CA" sz="1800" i="1">
                          <a:effectLst/>
                          <a:latin typeface="Cambria Math" panose="02040503050406030204" pitchFamily="18" charset="0"/>
                          <a:ea typeface="Calibri" panose="020F0502020204030204" pitchFamily="34" charset="0"/>
                          <a:cs typeface="Times New Roman" panose="02020603050405020304" pitchFamily="18" charset="0"/>
                        </a:rPr>
                        <m:t>=</m:t>
                      </m:r>
                      <m:r>
                        <a:rPr lang="en-CA" sz="1800" i="1">
                          <a:effectLst/>
                          <a:latin typeface="Cambria Math" panose="02040503050406030204" pitchFamily="18" charset="0"/>
                          <a:ea typeface="Calibri" panose="020F0502020204030204" pitchFamily="34" charset="0"/>
                          <a:cs typeface="Times New Roman" panose="02020603050405020304" pitchFamily="18" charset="0"/>
                        </a:rPr>
                        <m:t>𝐹𝑇𝐷</m:t>
                      </m:r>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2000" dirty="0"/>
              </a:p>
            </p:txBody>
          </p:sp>
        </mc:Choice>
        <mc:Fallback xmlns="">
          <p:sp>
            <p:nvSpPr>
              <p:cNvPr id="3" name="Content Placeholder 2">
                <a:extLst>
                  <a:ext uri="{FF2B5EF4-FFF2-40B4-BE49-F238E27FC236}">
                    <a16:creationId xmlns:a16="http://schemas.microsoft.com/office/drawing/2014/main" id="{BCB179E0-2700-4EE0-B80E-1F8A3DB70550}"/>
                  </a:ext>
                </a:extLst>
              </p:cNvPr>
              <p:cNvSpPr>
                <a:spLocks noGrp="1" noRot="1" noChangeAspect="1" noMove="1" noResize="1" noEditPoints="1" noAdjustHandles="1" noChangeArrowheads="1" noChangeShapeType="1" noTextEdit="1"/>
              </p:cNvSpPr>
              <p:nvPr>
                <p:ph idx="1"/>
              </p:nvPr>
            </p:nvSpPr>
            <p:spPr>
              <a:xfrm>
                <a:off x="4965431" y="2438400"/>
                <a:ext cx="6586489" cy="3785419"/>
              </a:xfrm>
              <a:blipFill>
                <a:blip r:embed="rId2"/>
                <a:stretch>
                  <a:fillRect l="-833" t="-1610" r="-1204"/>
                </a:stretch>
              </a:blipFill>
            </p:spPr>
            <p:txBody>
              <a:bodyPr/>
              <a:lstStyle/>
              <a:p>
                <a:r>
                  <a:rPr lang="en-CA">
                    <a:noFill/>
                  </a:rPr>
                  <a:t> </a:t>
                </a:r>
              </a:p>
            </p:txBody>
          </p:sp>
        </mc:Fallback>
      </mc:AlternateContent>
      <p:pic>
        <p:nvPicPr>
          <p:cNvPr id="5" name="Picture 4" descr="Codes on papers">
            <a:extLst>
              <a:ext uri="{FF2B5EF4-FFF2-40B4-BE49-F238E27FC236}">
                <a16:creationId xmlns:a16="http://schemas.microsoft.com/office/drawing/2014/main" id="{AC432D73-A7AE-46DF-B1E2-9834A37D0515}"/>
              </a:ext>
            </a:extLst>
          </p:cNvPr>
          <p:cNvPicPr>
            <a:picLocks noChangeAspect="1"/>
          </p:cNvPicPr>
          <p:nvPr/>
        </p:nvPicPr>
        <p:blipFill rotWithShape="1">
          <a:blip r:embed="rId3"/>
          <a:srcRect l="28414" r="2646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08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6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07651-F48B-4603-B56C-4FC775204FA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 of Project 1</a:t>
            </a:r>
            <a:endParaRPr lang="en-CA" sz="4000">
              <a:solidFill>
                <a:srgbClr val="FFFFFF"/>
              </a:solidFill>
            </a:endParaRPr>
          </a:p>
        </p:txBody>
      </p:sp>
      <p:sp>
        <p:nvSpPr>
          <p:cNvPr id="3" name="Content Placeholder 2">
            <a:extLst>
              <a:ext uri="{FF2B5EF4-FFF2-40B4-BE49-F238E27FC236}">
                <a16:creationId xmlns:a16="http://schemas.microsoft.com/office/drawing/2014/main" id="{28CD2A7F-CD1A-4BF5-86D0-F80F0FBBA5B8}"/>
              </a:ext>
            </a:extLst>
          </p:cNvPr>
          <p:cNvSpPr>
            <a:spLocks noGrp="1"/>
          </p:cNvSpPr>
          <p:nvPr>
            <p:ph idx="1"/>
          </p:nvPr>
        </p:nvSpPr>
        <p:spPr>
          <a:xfrm>
            <a:off x="1371599" y="2318197"/>
            <a:ext cx="9724031" cy="3683358"/>
          </a:xfrm>
        </p:spPr>
        <p:txBody>
          <a:bodyPr anchor="ctr">
            <a:normAutofit/>
          </a:bodyPr>
          <a:lstStyle/>
          <a:p>
            <a:r>
              <a:rPr lang="en-US" sz="1900" dirty="0"/>
              <a:t>At the time of Project Completion in October 2021… </a:t>
            </a:r>
            <a:endParaRPr lang="en-CA" sz="1900" dirty="0"/>
          </a:p>
          <a:p>
            <a:r>
              <a:rPr lang="en-CA" sz="1900" dirty="0"/>
              <a:t>Compared to ALL stocks and ETFs traded on the NYSE that have traded for 5 years or longer: </a:t>
            </a:r>
          </a:p>
          <a:p>
            <a:pPr lvl="1"/>
            <a:r>
              <a:rPr lang="en-CA" sz="1900" dirty="0"/>
              <a:t>GME ranked 63</a:t>
            </a:r>
            <a:r>
              <a:rPr lang="en-CA" sz="1900" baseline="30000" dirty="0"/>
              <a:t>rd</a:t>
            </a:r>
            <a:r>
              <a:rPr lang="en-CA" sz="1900" dirty="0"/>
              <a:t> for FTDs posted and recorded by the SEC with a quantity of Fails equal to 77% of their outstanding shares (or approximately 70 million shares which failed to deliver on time) over a twelve-month span </a:t>
            </a:r>
          </a:p>
          <a:p>
            <a:pPr lvl="1"/>
            <a:r>
              <a:rPr lang="en-CA" sz="1900" dirty="0"/>
              <a:t>Of the top 100 symbols with the highest FTDs in the past year – 73 were ETFs while only 27 were stocks. </a:t>
            </a:r>
          </a:p>
          <a:p>
            <a:pPr lvl="1"/>
            <a:r>
              <a:rPr lang="en-CA" sz="1900" dirty="0"/>
              <a:t>520 symbols posted FTDs greater than 10% of their outstanding shares </a:t>
            </a:r>
          </a:p>
          <a:p>
            <a:pPr lvl="1"/>
            <a:r>
              <a:rPr lang="en-CA" sz="1900" dirty="0"/>
              <a:t>11 symbols posted FTDs greater than </a:t>
            </a:r>
            <a:r>
              <a:rPr lang="en-CA" sz="1900" b="1" dirty="0"/>
              <a:t>160%</a:t>
            </a:r>
            <a:r>
              <a:rPr lang="en-CA" sz="1900" dirty="0"/>
              <a:t> of their outstanding shares </a:t>
            </a:r>
          </a:p>
          <a:p>
            <a:pPr lvl="1"/>
            <a:r>
              <a:rPr lang="en-CA" sz="1900" dirty="0"/>
              <a:t>JCST, a gold-mining ETF, was the top symbol, with just over </a:t>
            </a:r>
            <a:r>
              <a:rPr lang="en-CA" sz="1900" b="1" dirty="0"/>
              <a:t>570%</a:t>
            </a:r>
            <a:r>
              <a:rPr lang="en-CA" sz="1900" dirty="0"/>
              <a:t> of their outstanding shares having failed-to-deliver in the past year </a:t>
            </a:r>
            <a:endParaRPr lang="en-US" sz="1900" dirty="0"/>
          </a:p>
        </p:txBody>
      </p:sp>
    </p:spTree>
    <p:extLst>
      <p:ext uri="{BB962C8B-B14F-4D97-AF65-F5344CB8AC3E}">
        <p14:creationId xmlns:p14="http://schemas.microsoft.com/office/powerpoint/2010/main" val="187985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F818C-EAFB-48FE-81DC-A3AAB31AE87F}"/>
              </a:ext>
            </a:extLst>
          </p:cNvPr>
          <p:cNvSpPr>
            <a:spLocks noGrp="1"/>
          </p:cNvSpPr>
          <p:nvPr>
            <p:ph type="body" idx="1"/>
          </p:nvPr>
        </p:nvSpPr>
        <p:spPr/>
        <p:txBody>
          <a:bodyPr>
            <a:normAutofit fontScale="92500" lnSpcReduction="10000"/>
          </a:bodyPr>
          <a:lstStyle/>
          <a:p>
            <a:pPr algn="ctr"/>
            <a:r>
              <a:rPr lang="en-US" dirty="0"/>
              <a:t>63 stocks and ETFs on the market posted FTDs at rates higher than GME, relative to their outstanding shares </a:t>
            </a:r>
            <a:endParaRPr lang="en-CA" dirty="0"/>
          </a:p>
        </p:txBody>
      </p:sp>
      <p:pic>
        <p:nvPicPr>
          <p:cNvPr id="4" name="Picture 3">
            <a:extLst>
              <a:ext uri="{FF2B5EF4-FFF2-40B4-BE49-F238E27FC236}">
                <a16:creationId xmlns:a16="http://schemas.microsoft.com/office/drawing/2014/main" id="{F604AC79-2EDE-44D0-B1D1-42F1CF3FCFC7}"/>
              </a:ext>
            </a:extLst>
          </p:cNvPr>
          <p:cNvPicPr>
            <a:picLocks noChangeAspect="1"/>
          </p:cNvPicPr>
          <p:nvPr/>
        </p:nvPicPr>
        <p:blipFill>
          <a:blip r:embed="rId2"/>
          <a:stretch>
            <a:fillRect/>
          </a:stretch>
        </p:blipFill>
        <p:spPr>
          <a:xfrm>
            <a:off x="703740" y="1219199"/>
            <a:ext cx="10784521" cy="3730263"/>
          </a:xfrm>
          <a:prstGeom prst="rect">
            <a:avLst/>
          </a:prstGeom>
        </p:spPr>
      </p:pic>
    </p:spTree>
    <p:extLst>
      <p:ext uri="{BB962C8B-B14F-4D97-AF65-F5344CB8AC3E}">
        <p14:creationId xmlns:p14="http://schemas.microsoft.com/office/powerpoint/2010/main" val="126937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00296-79CD-4771-AC84-AEA68664B37F}"/>
              </a:ext>
            </a:extLst>
          </p:cNvPr>
          <p:cNvSpPr>
            <a:spLocks noGrp="1"/>
          </p:cNvSpPr>
          <p:nvPr>
            <p:ph type="body" idx="1"/>
          </p:nvPr>
        </p:nvSpPr>
        <p:spPr/>
        <p:txBody>
          <a:bodyPr>
            <a:normAutofit/>
          </a:bodyPr>
          <a:lstStyle/>
          <a:p>
            <a:pPr algn="ctr"/>
            <a:r>
              <a:rPr lang="en-US" dirty="0"/>
              <a:t>List of Top 20 Failing-to-Deliver stocks on the market</a:t>
            </a:r>
          </a:p>
        </p:txBody>
      </p:sp>
      <p:pic>
        <p:nvPicPr>
          <p:cNvPr id="4" name="Picture 3">
            <a:extLst>
              <a:ext uri="{FF2B5EF4-FFF2-40B4-BE49-F238E27FC236}">
                <a16:creationId xmlns:a16="http://schemas.microsoft.com/office/drawing/2014/main" id="{1303BE12-0050-4138-ABC9-20B1028596A1}"/>
              </a:ext>
            </a:extLst>
          </p:cNvPr>
          <p:cNvPicPr>
            <a:picLocks noChangeAspect="1"/>
          </p:cNvPicPr>
          <p:nvPr/>
        </p:nvPicPr>
        <p:blipFill>
          <a:blip r:embed="rId2"/>
          <a:stretch>
            <a:fillRect/>
          </a:stretch>
        </p:blipFill>
        <p:spPr>
          <a:xfrm>
            <a:off x="703385" y="982862"/>
            <a:ext cx="10785231" cy="4224037"/>
          </a:xfrm>
          <a:prstGeom prst="rect">
            <a:avLst/>
          </a:prstGeom>
        </p:spPr>
      </p:pic>
    </p:spTree>
    <p:extLst>
      <p:ext uri="{BB962C8B-B14F-4D97-AF65-F5344CB8AC3E}">
        <p14:creationId xmlns:p14="http://schemas.microsoft.com/office/powerpoint/2010/main" val="1912412295"/>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SlateVTI">
  <a:themeElements>
    <a:clrScheme name="AnalogousFromDarkSeedLeftStep">
      <a:dk1>
        <a:srgbClr val="000000"/>
      </a:dk1>
      <a:lt1>
        <a:srgbClr val="FFFFFF"/>
      </a:lt1>
      <a:dk2>
        <a:srgbClr val="1E1833"/>
      </a:dk2>
      <a:lt2>
        <a:srgbClr val="F0F3F2"/>
      </a:lt2>
      <a:accent1>
        <a:srgbClr val="CA468C"/>
      </a:accent1>
      <a:accent2>
        <a:srgbClr val="B834B1"/>
      </a:accent2>
      <a:accent3>
        <a:srgbClr val="9A46CA"/>
      </a:accent3>
      <a:accent4>
        <a:srgbClr val="5438B9"/>
      </a:accent4>
      <a:accent5>
        <a:srgbClr val="4660CA"/>
      </a:accent5>
      <a:accent6>
        <a:srgbClr val="3485B8"/>
      </a:accent6>
      <a:hlink>
        <a:srgbClr val="3F43BF"/>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233</TotalTime>
  <Words>1576</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16</vt:i4>
      </vt:variant>
    </vt:vector>
  </HeadingPairs>
  <TitlesOfParts>
    <vt:vector size="28" baseType="lpstr">
      <vt:lpstr>Arial</vt:lpstr>
      <vt:lpstr>Calibri</vt:lpstr>
      <vt:lpstr>Calibri Light</vt:lpstr>
      <vt:lpstr>Cambria Math</vt:lpstr>
      <vt:lpstr>Century Gothic</vt:lpstr>
      <vt:lpstr>Gill Sans MT</vt:lpstr>
      <vt:lpstr>Wingdings 2</vt:lpstr>
      <vt:lpstr>Wingdings 3</vt:lpstr>
      <vt:lpstr>Office Theme</vt:lpstr>
      <vt:lpstr>1_Office Theme</vt:lpstr>
      <vt:lpstr>Slice</vt:lpstr>
      <vt:lpstr>SlateVTI</vt:lpstr>
      <vt:lpstr>FTD Project</vt:lpstr>
      <vt:lpstr>Introduction: What is a fail to deliver? </vt:lpstr>
      <vt:lpstr>What is the purpose of this Project? </vt:lpstr>
      <vt:lpstr>Why Fail to Delivers? </vt:lpstr>
      <vt:lpstr>Summary of Project 1 </vt:lpstr>
      <vt:lpstr>How to compare FTDs of different Stocks?</vt:lpstr>
      <vt:lpstr>Results of Project 1</vt:lpstr>
      <vt:lpstr>PowerPoint Presentation</vt:lpstr>
      <vt:lpstr>PowerPoint Presentation</vt:lpstr>
      <vt:lpstr>PowerPoint Presentation</vt:lpstr>
      <vt:lpstr>Conclusions from Project 1 </vt:lpstr>
      <vt:lpstr>Quick Summary of Project 2 </vt:lpstr>
      <vt:lpstr>Project 3</vt:lpstr>
      <vt:lpstr>Summary of Project 3 Results </vt:lpstr>
      <vt:lpstr>Next Steps </vt:lpstr>
      <vt:lpstr>Data 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FTD Project</dc:title>
  <dc:creator>Therin Watson</dc:creator>
  <cp:lastModifiedBy>Therin Watson</cp:lastModifiedBy>
  <cp:revision>4</cp:revision>
  <dcterms:created xsi:type="dcterms:W3CDTF">2022-02-24T17:47:18Z</dcterms:created>
  <dcterms:modified xsi:type="dcterms:W3CDTF">2022-02-25T00:51:42Z</dcterms:modified>
</cp:coreProperties>
</file>