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9" r:id="rId4"/>
    <p:sldId id="258"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359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487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16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520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54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17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5661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60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167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558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49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837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80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879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745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850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90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375196"/>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5"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Digital numbers and charts">
            <a:extLst>
              <a:ext uri="{FF2B5EF4-FFF2-40B4-BE49-F238E27FC236}">
                <a16:creationId xmlns:a16="http://schemas.microsoft.com/office/drawing/2014/main" id="{F194BDF8-17D5-4C9E-8170-428B872DB379}"/>
              </a:ext>
            </a:extLst>
          </p:cNvPr>
          <p:cNvPicPr>
            <a:picLocks noChangeAspect="1"/>
          </p:cNvPicPr>
          <p:nvPr/>
        </p:nvPicPr>
        <p:blipFill rotWithShape="1">
          <a:blip r:embed="rId3"/>
          <a:srcRect l="4444" r="1" b="1"/>
          <a:stretch/>
        </p:blipFill>
        <p:spPr>
          <a:xfrm>
            <a:off x="20" y="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087F8F-B6E3-4006-BDC3-8E91C0C9A6D8}"/>
              </a:ext>
            </a:extLst>
          </p:cNvPr>
          <p:cNvSpPr>
            <a:spLocks noGrp="1"/>
          </p:cNvSpPr>
          <p:nvPr>
            <p:ph type="ctrTitle"/>
          </p:nvPr>
        </p:nvSpPr>
        <p:spPr>
          <a:xfrm>
            <a:off x="804335" y="3236155"/>
            <a:ext cx="6436104" cy="1052422"/>
          </a:xfrm>
        </p:spPr>
        <p:txBody>
          <a:bodyPr>
            <a:normAutofit/>
          </a:bodyPr>
          <a:lstStyle/>
          <a:p>
            <a:pPr algn="l"/>
            <a:r>
              <a:rPr lang="en-GB" sz="4400" dirty="0"/>
              <a:t>FTD_Project_3</a:t>
            </a:r>
            <a:endParaRPr lang="en-CA" sz="4400" dirty="0"/>
          </a:p>
        </p:txBody>
      </p:sp>
      <p:sp>
        <p:nvSpPr>
          <p:cNvPr id="3" name="Subtitle 2">
            <a:extLst>
              <a:ext uri="{FF2B5EF4-FFF2-40B4-BE49-F238E27FC236}">
                <a16:creationId xmlns:a16="http://schemas.microsoft.com/office/drawing/2014/main" id="{AB25C212-42A3-45E4-899F-21C3AAF8FE3F}"/>
              </a:ext>
            </a:extLst>
          </p:cNvPr>
          <p:cNvSpPr>
            <a:spLocks noGrp="1"/>
          </p:cNvSpPr>
          <p:nvPr>
            <p:ph type="subTitle" idx="1"/>
          </p:nvPr>
        </p:nvSpPr>
        <p:spPr>
          <a:xfrm>
            <a:off x="804335" y="4396596"/>
            <a:ext cx="6436104" cy="1333644"/>
          </a:xfrm>
        </p:spPr>
        <p:txBody>
          <a:bodyPr>
            <a:normAutofit/>
          </a:bodyPr>
          <a:lstStyle/>
          <a:p>
            <a:pPr algn="l"/>
            <a:r>
              <a:rPr lang="en-CA" sz="1800" dirty="0">
                <a:solidFill>
                  <a:srgbClr val="CA468C"/>
                </a:solidFill>
              </a:rPr>
              <a:t>Therin Watson 		</a:t>
            </a:r>
            <a:r>
              <a:rPr lang="en-CA" sz="1800" dirty="0" err="1">
                <a:solidFill>
                  <a:srgbClr val="CA468C"/>
                </a:solidFill>
              </a:rPr>
              <a:t>Ashfaque</a:t>
            </a:r>
            <a:r>
              <a:rPr lang="en-CA" sz="1800" dirty="0">
                <a:solidFill>
                  <a:srgbClr val="CA468C"/>
                </a:solidFill>
              </a:rPr>
              <a:t> Rahman</a:t>
            </a:r>
          </a:p>
          <a:p>
            <a:pPr algn="l"/>
            <a:r>
              <a:rPr lang="en-CA" sz="1800" dirty="0">
                <a:solidFill>
                  <a:srgbClr val="CA468C"/>
                </a:solidFill>
              </a:rPr>
              <a:t>Francois Jack 			Curtis </a:t>
            </a:r>
            <a:r>
              <a:rPr lang="en-CA" sz="1800" dirty="0" err="1">
                <a:solidFill>
                  <a:srgbClr val="CA468C"/>
                </a:solidFill>
              </a:rPr>
              <a:t>Lym</a:t>
            </a:r>
            <a:endParaRPr lang="en-CA" sz="1800" dirty="0">
              <a:solidFill>
                <a:srgbClr val="CA468C"/>
              </a:solidFill>
            </a:endParaRPr>
          </a:p>
          <a:p>
            <a:pPr algn="l"/>
            <a:endParaRPr lang="en-CA" sz="1800" dirty="0">
              <a:solidFill>
                <a:srgbClr val="CA468C"/>
              </a:solidFill>
            </a:endParaRPr>
          </a:p>
        </p:txBody>
      </p:sp>
    </p:spTree>
    <p:extLst>
      <p:ext uri="{BB962C8B-B14F-4D97-AF65-F5344CB8AC3E}">
        <p14:creationId xmlns:p14="http://schemas.microsoft.com/office/powerpoint/2010/main" val="320366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FF5D-20BB-45CC-95B5-C119FB7F0A9A}"/>
              </a:ext>
            </a:extLst>
          </p:cNvPr>
          <p:cNvSpPr>
            <a:spLocks noGrp="1"/>
          </p:cNvSpPr>
          <p:nvPr>
            <p:ph type="title"/>
          </p:nvPr>
        </p:nvSpPr>
        <p:spPr/>
        <p:txBody>
          <a:bodyPr/>
          <a:lstStyle/>
          <a:p>
            <a:r>
              <a:rPr lang="en-GB" dirty="0"/>
              <a:t>Next Steps </a:t>
            </a:r>
            <a:endParaRPr lang="en-CA" dirty="0"/>
          </a:p>
        </p:txBody>
      </p:sp>
      <p:sp>
        <p:nvSpPr>
          <p:cNvPr id="3" name="Content Placeholder 2">
            <a:extLst>
              <a:ext uri="{FF2B5EF4-FFF2-40B4-BE49-F238E27FC236}">
                <a16:creationId xmlns:a16="http://schemas.microsoft.com/office/drawing/2014/main" id="{132237C1-9FD2-4217-9B8D-55896746DEBC}"/>
              </a:ext>
            </a:extLst>
          </p:cNvPr>
          <p:cNvSpPr>
            <a:spLocks noGrp="1"/>
          </p:cNvSpPr>
          <p:nvPr>
            <p:ph idx="1"/>
          </p:nvPr>
        </p:nvSpPr>
        <p:spPr/>
        <p:txBody>
          <a:bodyPr>
            <a:normAutofit fontScale="70000" lnSpcReduction="20000"/>
          </a:bodyPr>
          <a:lstStyle/>
          <a:p>
            <a:r>
              <a:rPr lang="en-GB" dirty="0"/>
              <a:t>Try shifting FTD data down, so it no longer matches date, but fills in the missing rows</a:t>
            </a:r>
          </a:p>
          <a:p>
            <a:pPr lvl="1"/>
            <a:r>
              <a:rPr lang="en-GB" dirty="0"/>
              <a:t>For example, use FTD data from 15-days ago, alongside yesterday’s pricing and short interest data, to predict tomorrow’s close</a:t>
            </a:r>
          </a:p>
          <a:p>
            <a:pPr lvl="1"/>
            <a:r>
              <a:rPr lang="en-GB" dirty="0"/>
              <a:t>Needs to be tested, but could help alleviate the issue of missing FTD data, without needing to exclude it from the models </a:t>
            </a:r>
          </a:p>
          <a:p>
            <a:r>
              <a:rPr lang="en-GB" dirty="0"/>
              <a:t>Cut down the universe of stock symbols, especially for testing </a:t>
            </a:r>
          </a:p>
          <a:p>
            <a:pPr lvl="1"/>
            <a:r>
              <a:rPr lang="en-GB" dirty="0"/>
              <a:t>770 symbols is too many, and takes too much time to run the models – especially LSTM </a:t>
            </a:r>
          </a:p>
          <a:p>
            <a:pPr lvl="1"/>
            <a:r>
              <a:rPr lang="en-CA" dirty="0"/>
              <a:t>Evaluation is frankly extremely difficult with this many symbols </a:t>
            </a:r>
          </a:p>
          <a:p>
            <a:r>
              <a:rPr lang="en-CA" dirty="0"/>
              <a:t>Build upon the forecasting strategy by combining model results together, and improve methods of evaluating and displaying results</a:t>
            </a:r>
          </a:p>
          <a:p>
            <a:r>
              <a:rPr lang="en-CA" dirty="0"/>
              <a:t>Continue to improve and test existing models by experimenting even more with different layers and activation types </a:t>
            </a:r>
          </a:p>
          <a:p>
            <a:r>
              <a:rPr lang="en-CA" dirty="0"/>
              <a:t>Learn to shape data for experimenting with LSTM and other model types that allow for missing/incomplete data features </a:t>
            </a:r>
          </a:p>
          <a:p>
            <a:r>
              <a:rPr lang="en-CA" dirty="0"/>
              <a:t>Add GRU models to the project – should not be difficult as current shaping process for LSTM is the same for GRU </a:t>
            </a:r>
          </a:p>
          <a:p>
            <a:r>
              <a:rPr lang="en-CA" dirty="0"/>
              <a:t>Continue work on the front-end of the project in order to better display model results and data </a:t>
            </a:r>
            <a:endParaRPr lang="en-GB" dirty="0"/>
          </a:p>
        </p:txBody>
      </p:sp>
    </p:spTree>
    <p:extLst>
      <p:ext uri="{BB962C8B-B14F-4D97-AF65-F5344CB8AC3E}">
        <p14:creationId xmlns:p14="http://schemas.microsoft.com/office/powerpoint/2010/main" val="233995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5A2B-224E-4870-B804-0D77923A31DB}"/>
              </a:ext>
            </a:extLst>
          </p:cNvPr>
          <p:cNvSpPr>
            <a:spLocks noGrp="1"/>
          </p:cNvSpPr>
          <p:nvPr>
            <p:ph type="title"/>
          </p:nvPr>
        </p:nvSpPr>
        <p:spPr/>
        <p:txBody>
          <a:bodyPr/>
          <a:lstStyle/>
          <a:p>
            <a:r>
              <a:rPr lang="en-GB" dirty="0"/>
              <a:t>Project Goals</a:t>
            </a:r>
            <a:endParaRPr lang="en-CA" dirty="0"/>
          </a:p>
        </p:txBody>
      </p:sp>
      <p:sp>
        <p:nvSpPr>
          <p:cNvPr id="3" name="Content Placeholder 2">
            <a:extLst>
              <a:ext uri="{FF2B5EF4-FFF2-40B4-BE49-F238E27FC236}">
                <a16:creationId xmlns:a16="http://schemas.microsoft.com/office/drawing/2014/main" id="{433064CA-1B0A-4831-BEE5-0DF67162FCD4}"/>
              </a:ext>
            </a:extLst>
          </p:cNvPr>
          <p:cNvSpPr>
            <a:spLocks noGrp="1"/>
          </p:cNvSpPr>
          <p:nvPr>
            <p:ph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This project is a continuation of FTD_Project_2. FTD_Project_2 aimed to discover whether Fail-to-Deliver (FTD), Short Interest, and historical price data could be used alongside machine learning in order to make predictions on a stock’s future price movements, predictions which could then be used to make real-life trading decisions with.</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The answer appeared to be yes, machine learning models can be created using FTD and Short Interest data as features in order to track and predict price movement.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However, there are two main issues to overcome before the models could really be used to make real-life trading decisions.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FTD_Project_3 aims to solve these problems, and either present a working, complete and tradeable model, or will present a pathway to further completing the models in order to truly make them worth trading with.</a:t>
            </a:r>
          </a:p>
          <a:p>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480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3B8E-13CD-4FCA-A5AA-DA594D5F76F2}"/>
              </a:ext>
            </a:extLst>
          </p:cNvPr>
          <p:cNvSpPr>
            <a:spLocks noGrp="1"/>
          </p:cNvSpPr>
          <p:nvPr>
            <p:ph type="title"/>
          </p:nvPr>
        </p:nvSpPr>
        <p:spPr/>
        <p:txBody>
          <a:bodyPr/>
          <a:lstStyle/>
          <a:p>
            <a:r>
              <a:rPr lang="en-GB" dirty="0"/>
              <a:t>Quick Summary of How This Project Works</a:t>
            </a:r>
            <a:endParaRPr lang="en-CA" dirty="0"/>
          </a:p>
        </p:txBody>
      </p:sp>
      <p:sp>
        <p:nvSpPr>
          <p:cNvPr id="3" name="Content Placeholder 2">
            <a:extLst>
              <a:ext uri="{FF2B5EF4-FFF2-40B4-BE49-F238E27FC236}">
                <a16:creationId xmlns:a16="http://schemas.microsoft.com/office/drawing/2014/main" id="{12D66544-312A-44AC-857F-DEFDCB0B53C5}"/>
              </a:ext>
            </a:extLst>
          </p:cNvPr>
          <p:cNvSpPr>
            <a:spLocks noGrp="1"/>
          </p:cNvSpPr>
          <p:nvPr>
            <p:ph idx="1"/>
          </p:nvPr>
        </p:nvSpPr>
        <p:spPr/>
        <p:txBody>
          <a:bodyPr>
            <a:normAutofit fontScale="92500" lnSpcReduction="20000"/>
          </a:bodyPr>
          <a:lstStyle/>
          <a:p>
            <a:r>
              <a:rPr lang="en-GB" dirty="0"/>
              <a:t>The main idea driving this model, is that when Fail-to-Delivers are posted on a given stock, it creates a future buying obligation on that stock, as all shares that fail-to-deliver “must” eventually be purchased and located from the market. </a:t>
            </a:r>
          </a:p>
          <a:p>
            <a:r>
              <a:rPr lang="en-GB" dirty="0"/>
              <a:t>The machine learning models created attempt to use our datasets to predict the price movement of a given stock from our universe </a:t>
            </a:r>
          </a:p>
          <a:p>
            <a:r>
              <a:rPr lang="en-GB" dirty="0"/>
              <a:t>Steps taken before running the models:</a:t>
            </a:r>
          </a:p>
          <a:p>
            <a:pPr lvl="1"/>
            <a:r>
              <a:rPr lang="en-GB" dirty="0"/>
              <a:t>Gather all data needed </a:t>
            </a:r>
          </a:p>
          <a:p>
            <a:pPr lvl="1"/>
            <a:r>
              <a:rPr lang="en-GB" dirty="0"/>
              <a:t>Identify the stock symbols that post the highest quantities of FTDs by counting them from the SEC data and comparing the quantity of FTDs to their outstanding shares. This percentage can be compared on a stock-to-stock basis to find the tickers which post the highest quantities of FTDs. </a:t>
            </a:r>
          </a:p>
          <a:p>
            <a:pPr lvl="1"/>
            <a:r>
              <a:rPr lang="en-GB" dirty="0"/>
              <a:t>Append short-interest and short-term technical indicator data alongside the historical pricing data of the stock symbols found, as well the FTD data from the SEC</a:t>
            </a:r>
          </a:p>
          <a:p>
            <a:pPr lvl="1"/>
            <a:r>
              <a:rPr lang="en-GB" dirty="0"/>
              <a:t>Prepare data (scale, shape, etc.) for the machine-learning models. </a:t>
            </a:r>
            <a:endParaRPr lang="en-CA" dirty="0"/>
          </a:p>
        </p:txBody>
      </p:sp>
    </p:spTree>
    <p:extLst>
      <p:ext uri="{BB962C8B-B14F-4D97-AF65-F5344CB8AC3E}">
        <p14:creationId xmlns:p14="http://schemas.microsoft.com/office/powerpoint/2010/main" val="230316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1B4A-E051-4973-A064-479EFA804CEB}"/>
              </a:ext>
            </a:extLst>
          </p:cNvPr>
          <p:cNvSpPr>
            <a:spLocks noGrp="1"/>
          </p:cNvSpPr>
          <p:nvPr>
            <p:ph type="title"/>
          </p:nvPr>
        </p:nvSpPr>
        <p:spPr/>
        <p:txBody>
          <a:bodyPr/>
          <a:lstStyle/>
          <a:p>
            <a:r>
              <a:rPr lang="en-GB" dirty="0"/>
              <a:t>Problem One</a:t>
            </a:r>
            <a:endParaRPr lang="en-CA" dirty="0"/>
          </a:p>
        </p:txBody>
      </p:sp>
      <p:sp>
        <p:nvSpPr>
          <p:cNvPr id="3" name="Content Placeholder 2">
            <a:extLst>
              <a:ext uri="{FF2B5EF4-FFF2-40B4-BE49-F238E27FC236}">
                <a16:creationId xmlns:a16="http://schemas.microsoft.com/office/drawing/2014/main" id="{B014FB18-0FB1-4EF7-8A12-63338D6DB88C}"/>
              </a:ext>
            </a:extLst>
          </p:cNvPr>
          <p:cNvSpPr>
            <a:spLocks noGrp="1"/>
          </p:cNvSpPr>
          <p:nvPr>
            <p:ph idx="1"/>
          </p:nvPr>
        </p:nvSpPr>
        <p:spPr/>
        <p:txBody>
          <a:bodyPr>
            <a:normAutofit lnSpcReduction="10000"/>
          </a:bodyPr>
          <a:lstStyle/>
          <a:p>
            <a:r>
              <a:rPr lang="en-CA" sz="3200" dirty="0">
                <a:effectLst/>
                <a:latin typeface="Calibri" panose="020F0502020204030204" pitchFamily="34" charset="0"/>
                <a:ea typeface="Calibri" panose="020F0502020204030204" pitchFamily="34" charset="0"/>
                <a:cs typeface="Times New Roman" panose="02020603050405020304" pitchFamily="18" charset="0"/>
              </a:rPr>
              <a:t>FTD data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The FTD from the SEC, which is permanently delayed by 10 trading-days (2 weeks) or more, is the most significant issue, because it means the models would be missing the most recent data while attempting to make price predictions.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To try and overcome this, we thought of two solutions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Try predicting the missing FTD data using machine-learning techniques </a:t>
            </a:r>
          </a:p>
          <a:p>
            <a:pPr lvl="1"/>
            <a:r>
              <a:rPr lang="en-CA" sz="1600" dirty="0">
                <a:effectLst/>
                <a:latin typeface="Calibri" panose="020F0502020204030204" pitchFamily="34" charset="0"/>
                <a:ea typeface="Calibri" panose="020F0502020204030204" pitchFamily="34" charset="0"/>
                <a:cs typeface="Times New Roman" panose="02020603050405020304" pitchFamily="18" charset="0"/>
              </a:rPr>
              <a:t>This failed, for many reasons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Remove the FTD Data from the models, which would serve two purposes</a:t>
            </a:r>
          </a:p>
          <a:p>
            <a:pPr lvl="1"/>
            <a:r>
              <a:rPr lang="en-CA" sz="1600" dirty="0">
                <a:effectLst/>
                <a:latin typeface="Calibri" panose="020F0502020204030204" pitchFamily="34" charset="0"/>
                <a:ea typeface="Calibri" panose="020F0502020204030204" pitchFamily="34" charset="0"/>
                <a:cs typeface="Times New Roman" panose="02020603050405020304" pitchFamily="18" charset="0"/>
              </a:rPr>
              <a:t>It outright solves the problem of the delayed data</a:t>
            </a:r>
          </a:p>
          <a:p>
            <a:pPr lvl="1"/>
            <a:r>
              <a:rPr lang="en-CA" sz="1600" dirty="0">
                <a:effectLst/>
                <a:latin typeface="Calibri" panose="020F0502020204030204" pitchFamily="34" charset="0"/>
                <a:ea typeface="Calibri" panose="020F0502020204030204" pitchFamily="34" charset="0"/>
                <a:cs typeface="Times New Roman" panose="02020603050405020304" pitchFamily="18" charset="0"/>
              </a:rPr>
              <a:t>Provides a proper comparison and evaluation of the FTD Data and its effect on the accuracy of the models </a:t>
            </a:r>
          </a:p>
          <a:p>
            <a:endParaRPr lang="en-CA" dirty="0"/>
          </a:p>
        </p:txBody>
      </p:sp>
    </p:spTree>
    <p:extLst>
      <p:ext uri="{BB962C8B-B14F-4D97-AF65-F5344CB8AC3E}">
        <p14:creationId xmlns:p14="http://schemas.microsoft.com/office/powerpoint/2010/main" val="307590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3C2-D1C8-4AAE-AF6F-97061F61EC50}"/>
              </a:ext>
            </a:extLst>
          </p:cNvPr>
          <p:cNvSpPr>
            <a:spLocks noGrp="1"/>
          </p:cNvSpPr>
          <p:nvPr>
            <p:ph type="title"/>
          </p:nvPr>
        </p:nvSpPr>
        <p:spPr/>
        <p:txBody>
          <a:bodyPr/>
          <a:lstStyle/>
          <a:p>
            <a:r>
              <a:rPr lang="en-GB" dirty="0"/>
              <a:t>Problem Two</a:t>
            </a:r>
            <a:endParaRPr lang="en-CA" dirty="0"/>
          </a:p>
        </p:txBody>
      </p:sp>
      <p:sp>
        <p:nvSpPr>
          <p:cNvPr id="3" name="Content Placeholder 2">
            <a:extLst>
              <a:ext uri="{FF2B5EF4-FFF2-40B4-BE49-F238E27FC236}">
                <a16:creationId xmlns:a16="http://schemas.microsoft.com/office/drawing/2014/main" id="{6E9C3A25-34FF-4745-99AB-EDC9A8E0443C}"/>
              </a:ext>
            </a:extLst>
          </p:cNvPr>
          <p:cNvSpPr>
            <a:spLocks noGrp="1"/>
          </p:cNvSpPr>
          <p:nvPr>
            <p:ph idx="1"/>
          </p:nvPr>
        </p:nvSpPr>
        <p:spPr/>
        <p:txBody>
          <a:bodyPr>
            <a:normAutofit fontScale="92500" lnSpcReduction="10000"/>
          </a:bodyPr>
          <a:lstStyle/>
          <a:p>
            <a:r>
              <a:rPr lang="en-CA" sz="3200" dirty="0">
                <a:effectLst/>
                <a:latin typeface="Calibri" panose="020F0502020204030204" pitchFamily="34" charset="0"/>
                <a:ea typeface="Calibri" panose="020F0502020204030204" pitchFamily="34" charset="0"/>
                <a:cs typeface="Times New Roman" panose="02020603050405020304" pitchFamily="18" charset="0"/>
              </a:rPr>
              <a:t>Improving Model Accuracy and Predication Capabilities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While the models from Project 2 were able to quite accurately track the same-day closing price using our provided dataset, they were not ready or set up to accurately make future predictions using the data. </a:t>
            </a:r>
          </a:p>
          <a:p>
            <a:r>
              <a:rPr lang="en-CA" sz="2000" dirty="0">
                <a:effectLst/>
                <a:latin typeface="Calibri" panose="020F0502020204030204" pitchFamily="34" charset="0"/>
                <a:ea typeface="Calibri" panose="020F0502020204030204" pitchFamily="34" charset="0"/>
                <a:cs typeface="Times New Roman" panose="02020603050405020304" pitchFamily="18" charset="0"/>
              </a:rPr>
              <a:t> Originally, the models only really performed same-day predictions using our datasets</a:t>
            </a:r>
          </a:p>
          <a:p>
            <a:r>
              <a:rPr lang="en-CA" sz="2000" dirty="0">
                <a:effectLst/>
                <a:latin typeface="Calibri" panose="020F0502020204030204" pitchFamily="34" charset="0"/>
                <a:ea typeface="Calibri" panose="020F0502020204030204" pitchFamily="34" charset="0"/>
                <a:cs typeface="Times New Roman" panose="02020603050405020304" pitchFamily="18" charset="0"/>
              </a:rPr>
              <a:t>Now, the Neural Network (NN) models have been improved to be capable of 1, 2, 5 and 10-day forecasting </a:t>
            </a:r>
          </a:p>
          <a:p>
            <a:r>
              <a:rPr lang="en-CA" dirty="0">
                <a:effectLst/>
                <a:latin typeface="Calibri" panose="020F0502020204030204" pitchFamily="34" charset="0"/>
                <a:ea typeface="Calibri" panose="020F0502020204030204" pitchFamily="34" charset="0"/>
                <a:cs typeface="Times New Roman" panose="02020603050405020304" pitchFamily="18" charset="0"/>
              </a:rPr>
              <a:t>Additionally, an LSTM-model has been created which can supplement the NN models as additional prediction method. </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The LSTM model method is quite effective at predicting same-day prices, similar to the NN from Project_2, however it requires significant amounts of setup and time to run in order to accurately forecast prices as effectively as the NN models </a:t>
            </a:r>
          </a:p>
          <a:p>
            <a:endParaRPr lang="en-CA" dirty="0"/>
          </a:p>
        </p:txBody>
      </p:sp>
    </p:spTree>
    <p:extLst>
      <p:ext uri="{BB962C8B-B14F-4D97-AF65-F5344CB8AC3E}">
        <p14:creationId xmlns:p14="http://schemas.microsoft.com/office/powerpoint/2010/main" val="201605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CB1B-50BA-48A2-A4D6-88288EBC9E51}"/>
              </a:ext>
            </a:extLst>
          </p:cNvPr>
          <p:cNvSpPr>
            <a:spLocks noGrp="1"/>
          </p:cNvSpPr>
          <p:nvPr>
            <p:ph type="title"/>
          </p:nvPr>
        </p:nvSpPr>
        <p:spPr/>
        <p:txBody>
          <a:bodyPr/>
          <a:lstStyle/>
          <a:p>
            <a:r>
              <a:rPr lang="en-GB" dirty="0"/>
              <a:t>Model Details </a:t>
            </a:r>
            <a:endParaRPr lang="en-CA" dirty="0"/>
          </a:p>
        </p:txBody>
      </p:sp>
      <p:sp>
        <p:nvSpPr>
          <p:cNvPr id="3" name="Content Placeholder 2">
            <a:extLst>
              <a:ext uri="{FF2B5EF4-FFF2-40B4-BE49-F238E27FC236}">
                <a16:creationId xmlns:a16="http://schemas.microsoft.com/office/drawing/2014/main" id="{87082425-295F-4D9A-82D8-018871A6D195}"/>
              </a:ext>
            </a:extLst>
          </p:cNvPr>
          <p:cNvSpPr>
            <a:spLocks noGrp="1"/>
          </p:cNvSpPr>
          <p:nvPr>
            <p:ph idx="1"/>
          </p:nvPr>
        </p:nvSpPr>
        <p:spPr/>
        <p:txBody>
          <a:bodyPr/>
          <a:lstStyle/>
          <a:p>
            <a:r>
              <a:rPr lang="en-GB" dirty="0"/>
              <a:t>Five sets of models were created and trained</a:t>
            </a:r>
          </a:p>
          <a:p>
            <a:r>
              <a:rPr lang="en-GB" dirty="0"/>
              <a:t>For the first three model sets: </a:t>
            </a:r>
          </a:p>
          <a:p>
            <a:pPr lvl="1"/>
            <a:r>
              <a:rPr lang="en-GB" dirty="0"/>
              <a:t>Data was used from the start of 2016 until the end of December 2021</a:t>
            </a:r>
          </a:p>
          <a:p>
            <a:pPr lvl="1"/>
            <a:r>
              <a:rPr lang="en-GB" dirty="0"/>
              <a:t>Predictions were then made up to the first 10 trading days into January</a:t>
            </a:r>
          </a:p>
          <a:p>
            <a:pPr lvl="1"/>
            <a:r>
              <a:rPr lang="en-CA" dirty="0"/>
              <a:t>This allowed the models to be accurately evaluated, as all data from January is available </a:t>
            </a:r>
          </a:p>
          <a:p>
            <a:r>
              <a:rPr lang="en-CA" dirty="0"/>
              <a:t>The last two model sets:</a:t>
            </a:r>
          </a:p>
          <a:p>
            <a:pPr lvl="1"/>
            <a:r>
              <a:rPr lang="en-CA" dirty="0"/>
              <a:t>Use data up to the end of January 2022 </a:t>
            </a:r>
          </a:p>
          <a:p>
            <a:pPr lvl="1"/>
            <a:r>
              <a:rPr lang="en-CA" dirty="0"/>
              <a:t>Proof-of-concept of how this project can be used to predict closing prices on stock symbols </a:t>
            </a:r>
          </a:p>
        </p:txBody>
      </p:sp>
    </p:spTree>
    <p:extLst>
      <p:ext uri="{BB962C8B-B14F-4D97-AF65-F5344CB8AC3E}">
        <p14:creationId xmlns:p14="http://schemas.microsoft.com/office/powerpoint/2010/main" val="19619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5993-C18E-4C56-88FF-A9E6165C8369}"/>
              </a:ext>
            </a:extLst>
          </p:cNvPr>
          <p:cNvSpPr>
            <a:spLocks noGrp="1"/>
          </p:cNvSpPr>
          <p:nvPr>
            <p:ph type="title"/>
          </p:nvPr>
        </p:nvSpPr>
        <p:spPr/>
        <p:txBody>
          <a:bodyPr/>
          <a:lstStyle/>
          <a:p>
            <a:r>
              <a:rPr lang="en-GB" dirty="0"/>
              <a:t>Model Details </a:t>
            </a:r>
            <a:endParaRPr lang="en-CA" dirty="0"/>
          </a:p>
        </p:txBody>
      </p:sp>
      <p:sp>
        <p:nvSpPr>
          <p:cNvPr id="3" name="Content Placeholder 2">
            <a:extLst>
              <a:ext uri="{FF2B5EF4-FFF2-40B4-BE49-F238E27FC236}">
                <a16:creationId xmlns:a16="http://schemas.microsoft.com/office/drawing/2014/main" id="{F0378198-6C0F-4CB4-9477-5833352F03DB}"/>
              </a:ext>
            </a:extLst>
          </p:cNvPr>
          <p:cNvSpPr>
            <a:spLocks noGrp="1"/>
          </p:cNvSpPr>
          <p:nvPr>
            <p:ph idx="1"/>
          </p:nvPr>
        </p:nvSpPr>
        <p:spPr/>
        <p:txBody>
          <a:bodyPr>
            <a:normAutofit fontScale="62500" lnSpcReduction="20000"/>
          </a:bodyPr>
          <a:lstStyle/>
          <a:p>
            <a:r>
              <a:rPr lang="en-GB" dirty="0">
                <a:latin typeface="Calibri" panose="020F0502020204030204" pitchFamily="34" charset="0"/>
                <a:cs typeface="Calibri" panose="020F0502020204030204" pitchFamily="34" charset="0"/>
              </a:rPr>
              <a:t>What is a model set? </a:t>
            </a:r>
          </a:p>
          <a:p>
            <a:pPr lvl="1"/>
            <a:r>
              <a:rPr lang="en-GB" dirty="0">
                <a:latin typeface="Calibri" panose="020F0502020204030204" pitchFamily="34" charset="0"/>
                <a:cs typeface="Calibri" panose="020F0502020204030204" pitchFamily="34" charset="0"/>
              </a:rPr>
              <a:t>Model set = 770+ individual models, one (or 4) per stock symbol provided </a:t>
            </a:r>
          </a:p>
          <a:p>
            <a:pPr lvl="1"/>
            <a:r>
              <a:rPr lang="en-CA" dirty="0">
                <a:effectLst/>
                <a:latin typeface="Calibri" panose="020F0502020204030204" pitchFamily="34" charset="0"/>
                <a:cs typeface="Calibri" panose="020F0502020204030204" pitchFamily="34" charset="0"/>
              </a:rPr>
              <a:t>Models 1, 2, and 4 contain 4 models per symbol, or 3080 models per set </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model sets? </a:t>
            </a:r>
          </a:p>
          <a:p>
            <a:pPr lvl="1"/>
            <a:r>
              <a:rPr lang="en-CA" sz="1800" dirty="0">
                <a:effectLst/>
                <a:latin typeface="Calibri" panose="020F0502020204030204" pitchFamily="34" charset="0"/>
                <a:ea typeface="Calibri" panose="020F0502020204030204" pitchFamily="34" charset="0"/>
                <a:cs typeface="Calibri" panose="020F0502020204030204" pitchFamily="34" charset="0"/>
              </a:rPr>
              <a:t>Model_1 </a:t>
            </a:r>
          </a:p>
          <a:p>
            <a:pPr lvl="2"/>
            <a:r>
              <a:rPr lang="en-CA" dirty="0">
                <a:effectLst/>
                <a:latin typeface="Calibri" panose="020F0502020204030204" pitchFamily="34" charset="0"/>
                <a:ea typeface="Calibri" panose="020F0502020204030204" pitchFamily="34" charset="0"/>
                <a:cs typeface="Calibri" panose="020F0502020204030204" pitchFamily="34" charset="0"/>
              </a:rPr>
              <a:t>Is a Neural Network which provides </a:t>
            </a:r>
            <a:r>
              <a:rPr lang="en-GB" dirty="0">
                <a:effectLst/>
                <a:latin typeface="Calibri" panose="020F0502020204030204" pitchFamily="34" charset="0"/>
                <a:ea typeface="Calibri" panose="020F0502020204030204" pitchFamily="34" charset="0"/>
                <a:cs typeface="Calibri" panose="020F0502020204030204" pitchFamily="34" charset="0"/>
              </a:rPr>
              <a:t>1-, 2-, 5-, and 10-day</a:t>
            </a:r>
            <a:r>
              <a:rPr lang="en-CA" dirty="0">
                <a:effectLst/>
                <a:latin typeface="Calibri" panose="020F0502020204030204" pitchFamily="34" charset="0"/>
                <a:ea typeface="Calibri" panose="020F0502020204030204" pitchFamily="34" charset="0"/>
                <a:cs typeface="Calibri" panose="020F0502020204030204" pitchFamily="34" charset="0"/>
              </a:rPr>
              <a:t> price forecasts</a:t>
            </a:r>
          </a:p>
          <a:p>
            <a:pPr lvl="2"/>
            <a:r>
              <a:rPr lang="en-CA" dirty="0">
                <a:effectLst/>
                <a:latin typeface="Calibri" panose="020F0502020204030204" pitchFamily="34" charset="0"/>
                <a:ea typeface="Calibri" panose="020F0502020204030204" pitchFamily="34" charset="0"/>
                <a:cs typeface="Calibri" panose="020F0502020204030204" pitchFamily="34" charset="0"/>
              </a:rPr>
              <a:t>Trained with FTD data  </a:t>
            </a:r>
          </a:p>
          <a:p>
            <a:pPr lvl="1"/>
            <a:r>
              <a:rPr lang="en-CA" sz="1800" dirty="0">
                <a:effectLst/>
                <a:latin typeface="Calibri" panose="020F0502020204030204" pitchFamily="34" charset="0"/>
                <a:ea typeface="Calibri" panose="020F0502020204030204" pitchFamily="34" charset="0"/>
                <a:cs typeface="Calibri" panose="020F0502020204030204" pitchFamily="34" charset="0"/>
              </a:rPr>
              <a:t> Model_2 </a:t>
            </a:r>
          </a:p>
          <a:p>
            <a:pPr lvl="2"/>
            <a:r>
              <a:rPr lang="en-CA" dirty="0">
                <a:effectLst/>
                <a:latin typeface="Calibri" panose="020F0502020204030204" pitchFamily="34" charset="0"/>
                <a:cs typeface="Calibri" panose="020F0502020204030204" pitchFamily="34" charset="0"/>
              </a:rPr>
              <a:t>Also </a:t>
            </a:r>
            <a:r>
              <a:rPr lang="en-CA" dirty="0">
                <a:effectLst/>
                <a:latin typeface="Calibri" panose="020F0502020204030204" pitchFamily="34" charset="0"/>
                <a:ea typeface="Calibri" panose="020F0502020204030204" pitchFamily="34" charset="0"/>
                <a:cs typeface="Calibri" panose="020F0502020204030204" pitchFamily="34" charset="0"/>
              </a:rPr>
              <a:t>a Neural Network which provides </a:t>
            </a:r>
            <a:r>
              <a:rPr lang="en-GB" dirty="0">
                <a:effectLst/>
                <a:latin typeface="Calibri" panose="020F0502020204030204" pitchFamily="34" charset="0"/>
                <a:ea typeface="Calibri" panose="020F0502020204030204" pitchFamily="34" charset="0"/>
                <a:cs typeface="Calibri" panose="020F0502020204030204" pitchFamily="34" charset="0"/>
              </a:rPr>
              <a:t>1-, 2-, 5-, and 10-day</a:t>
            </a:r>
            <a:r>
              <a:rPr lang="en-CA" dirty="0">
                <a:effectLst/>
                <a:latin typeface="Calibri" panose="020F0502020204030204" pitchFamily="34" charset="0"/>
                <a:ea typeface="Calibri" panose="020F0502020204030204" pitchFamily="34" charset="0"/>
                <a:cs typeface="Calibri" panose="020F0502020204030204" pitchFamily="34" charset="0"/>
              </a:rPr>
              <a:t> price forecasts</a:t>
            </a:r>
          </a:p>
          <a:p>
            <a:pPr lvl="2"/>
            <a:r>
              <a:rPr lang="en-CA" dirty="0">
                <a:effectLst/>
                <a:latin typeface="Calibri" panose="020F0502020204030204" pitchFamily="34" charset="0"/>
                <a:cs typeface="Calibri" panose="020F0502020204030204" pitchFamily="34" charset="0"/>
              </a:rPr>
              <a:t>Did not train with FTD data </a:t>
            </a:r>
          </a:p>
          <a:p>
            <a:pPr lvl="2"/>
            <a:r>
              <a:rPr lang="en-CA" dirty="0">
                <a:effectLst/>
                <a:latin typeface="Calibri" panose="020F0502020204030204" pitchFamily="34" charset="0"/>
                <a:cs typeface="Calibri" panose="020F0502020204030204" pitchFamily="34" charset="0"/>
              </a:rPr>
              <a:t>Used as a control to Model_1 to compare the effect of FTD data on the accuracy of our models </a:t>
            </a:r>
          </a:p>
          <a:p>
            <a:pPr lvl="1"/>
            <a:r>
              <a:rPr lang="en-CA" dirty="0">
                <a:effectLst/>
                <a:latin typeface="Calibri" panose="020F0502020204030204" pitchFamily="34" charset="0"/>
                <a:cs typeface="Calibri" panose="020F0502020204030204" pitchFamily="34" charset="0"/>
              </a:rPr>
              <a:t>Model_3</a:t>
            </a:r>
          </a:p>
          <a:p>
            <a:pPr lvl="2"/>
            <a:r>
              <a:rPr lang="en-GB" dirty="0">
                <a:latin typeface="Calibri" panose="020F0502020204030204" pitchFamily="34" charset="0"/>
                <a:cs typeface="Calibri" panose="020F0502020204030204" pitchFamily="34" charset="0"/>
              </a:rPr>
              <a:t>LSTM model which provides a </a:t>
            </a:r>
            <a:r>
              <a:rPr lang="en-GB" dirty="0">
                <a:effectLst/>
                <a:latin typeface="Calibri" panose="020F0502020204030204" pitchFamily="34" charset="0"/>
                <a:ea typeface="Calibri" panose="020F0502020204030204" pitchFamily="34" charset="0"/>
                <a:cs typeface="Calibri" panose="020F0502020204030204" pitchFamily="34" charset="0"/>
              </a:rPr>
              <a:t>1-day price forecast </a:t>
            </a:r>
          </a:p>
          <a:p>
            <a:pPr lvl="2"/>
            <a:r>
              <a:rPr lang="en-GB" dirty="0">
                <a:latin typeface="Calibri" panose="020F0502020204030204" pitchFamily="34" charset="0"/>
                <a:cs typeface="Calibri" panose="020F0502020204030204" pitchFamily="34" charset="0"/>
              </a:rPr>
              <a:t>Trained with FTD data </a:t>
            </a:r>
          </a:p>
          <a:p>
            <a:pPr lvl="2"/>
            <a:r>
              <a:rPr lang="en-GB" dirty="0">
                <a:latin typeface="Calibri" panose="020F0502020204030204" pitchFamily="34" charset="0"/>
                <a:cs typeface="Calibri" panose="020F0502020204030204" pitchFamily="34" charset="0"/>
              </a:rPr>
              <a:t>Proof-of-concept of how to use machine learning methods which require 3-dimensional inputs with our dataset </a:t>
            </a:r>
          </a:p>
        </p:txBody>
      </p:sp>
    </p:spTree>
    <p:extLst>
      <p:ext uri="{BB962C8B-B14F-4D97-AF65-F5344CB8AC3E}">
        <p14:creationId xmlns:p14="http://schemas.microsoft.com/office/powerpoint/2010/main" val="85817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1A26-F984-44F5-ACC7-4EC931AD75C3}"/>
              </a:ext>
            </a:extLst>
          </p:cNvPr>
          <p:cNvSpPr>
            <a:spLocks noGrp="1"/>
          </p:cNvSpPr>
          <p:nvPr>
            <p:ph type="title"/>
          </p:nvPr>
        </p:nvSpPr>
        <p:spPr/>
        <p:txBody>
          <a:bodyPr/>
          <a:lstStyle/>
          <a:p>
            <a:r>
              <a:rPr lang="en-GB" dirty="0"/>
              <a:t>Model Details</a:t>
            </a:r>
            <a:endParaRPr lang="en-CA" dirty="0"/>
          </a:p>
        </p:txBody>
      </p:sp>
      <p:sp>
        <p:nvSpPr>
          <p:cNvPr id="3" name="Content Placeholder 2">
            <a:extLst>
              <a:ext uri="{FF2B5EF4-FFF2-40B4-BE49-F238E27FC236}">
                <a16:creationId xmlns:a16="http://schemas.microsoft.com/office/drawing/2014/main" id="{8CCBAE9F-9360-4AB2-B994-3A1E6C430951}"/>
              </a:ext>
            </a:extLst>
          </p:cNvPr>
          <p:cNvSpPr>
            <a:spLocks noGrp="1"/>
          </p:cNvSpPr>
          <p:nvPr>
            <p:ph idx="1"/>
          </p:nvPr>
        </p:nvSpPr>
        <p:spPr/>
        <p:txBody>
          <a:bodyPr>
            <a:normAutofit/>
          </a:bodyPr>
          <a:lstStyle/>
          <a:p>
            <a:r>
              <a:rPr lang="en-GB" dirty="0"/>
              <a:t>What are the model sets? </a:t>
            </a:r>
          </a:p>
          <a:p>
            <a:pPr lvl="1"/>
            <a:r>
              <a:rPr lang="en-CA" sz="1800" dirty="0">
                <a:effectLst/>
                <a:latin typeface="Calibri" panose="020F0502020204030204" pitchFamily="34" charset="0"/>
                <a:ea typeface="Calibri" panose="020F0502020204030204" pitchFamily="34" charset="0"/>
                <a:cs typeface="Times New Roman" panose="02020603050405020304" pitchFamily="18" charset="0"/>
              </a:rPr>
              <a:t>Model_4 </a:t>
            </a:r>
          </a:p>
          <a:p>
            <a:pPr lvl="2"/>
            <a:r>
              <a:rPr lang="en-CA" dirty="0">
                <a:effectLst/>
                <a:latin typeface="Calibri" panose="020F0502020204030204" pitchFamily="34" charset="0"/>
                <a:ea typeface="Calibri" panose="020F0502020204030204" pitchFamily="34" charset="0"/>
                <a:cs typeface="Times New Roman" panose="02020603050405020304" pitchFamily="18" charset="0"/>
              </a:rPr>
              <a:t>Is a Neural Network which provide </a:t>
            </a:r>
            <a:r>
              <a:rPr lang="en-GB" dirty="0">
                <a:effectLst/>
                <a:latin typeface="Calibri" panose="020F0502020204030204" pitchFamily="34" charset="0"/>
                <a:ea typeface="Calibri" panose="020F0502020204030204" pitchFamily="34" charset="0"/>
                <a:cs typeface="Times New Roman" panose="02020603050405020304" pitchFamily="18" charset="0"/>
              </a:rPr>
              <a:t>1-, 2-, 5-, and 10-day</a:t>
            </a:r>
            <a:r>
              <a:rPr lang="en-CA" dirty="0">
                <a:effectLst/>
                <a:latin typeface="Calibri" panose="020F0502020204030204" pitchFamily="34" charset="0"/>
                <a:ea typeface="Calibri" panose="020F0502020204030204" pitchFamily="34" charset="0"/>
                <a:cs typeface="Times New Roman" panose="02020603050405020304" pitchFamily="18" charset="0"/>
              </a:rPr>
              <a:t> price forecasts</a:t>
            </a:r>
          </a:p>
          <a:p>
            <a:pPr lvl="2"/>
            <a:r>
              <a:rPr lang="en-CA" dirty="0">
                <a:effectLst/>
                <a:latin typeface="Calibri" panose="020F0502020204030204" pitchFamily="34" charset="0"/>
                <a:ea typeface="Calibri" panose="020F0502020204030204" pitchFamily="34" charset="0"/>
                <a:cs typeface="Times New Roman" panose="02020603050405020304" pitchFamily="18" charset="0"/>
              </a:rPr>
              <a:t>Includes data up to the end of January 2022, in order to provide a forecast into February 2022 </a:t>
            </a:r>
          </a:p>
          <a:p>
            <a:pPr lvl="2"/>
            <a:r>
              <a:rPr lang="en-CA" dirty="0">
                <a:effectLst/>
                <a:latin typeface="Calibri" panose="020F0502020204030204" pitchFamily="34" charset="0"/>
                <a:ea typeface="Calibri" panose="020F0502020204030204" pitchFamily="34" charset="0"/>
                <a:cs typeface="Times New Roman" panose="02020603050405020304" pitchFamily="18" charset="0"/>
              </a:rPr>
              <a:t>Trained without FTD data, as FTD data at the moment does not go to the end of January </a:t>
            </a:r>
          </a:p>
          <a:p>
            <a:pPr lvl="1"/>
            <a:r>
              <a:rPr lang="en-CA" sz="1800" dirty="0">
                <a:effectLst/>
                <a:latin typeface="Calibri" panose="020F0502020204030204" pitchFamily="34" charset="0"/>
                <a:ea typeface="Calibri" panose="020F0502020204030204" pitchFamily="34" charset="0"/>
                <a:cs typeface="Times New Roman" panose="02020603050405020304" pitchFamily="18" charset="0"/>
              </a:rPr>
              <a:t> Model_5</a:t>
            </a:r>
          </a:p>
          <a:p>
            <a:pPr lvl="2"/>
            <a:r>
              <a:rPr lang="en-GB" dirty="0">
                <a:effectLst/>
                <a:latin typeface="Calibri" panose="020F0502020204030204" pitchFamily="34" charset="0"/>
                <a:cs typeface="Times New Roman" panose="02020603050405020304" pitchFamily="18" charset="0"/>
              </a:rPr>
              <a:t>An improved LSTM model relative to Model_3 </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CA" dirty="0">
                <a:effectLst/>
                <a:latin typeface="Calibri" panose="020F0502020204030204" pitchFamily="34" charset="0"/>
                <a:cs typeface="Times New Roman" panose="02020603050405020304" pitchFamily="18" charset="0"/>
              </a:rPr>
              <a:t>Attempts to provide a 10-day price forecast like the forecast provided by Model_4 </a:t>
            </a:r>
          </a:p>
          <a:p>
            <a:pPr lvl="2"/>
            <a:endParaRPr lang="en-CA" dirty="0">
              <a:effectLst/>
              <a:latin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85994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GB" dirty="0"/>
              <a:t>Summary of Results </a:t>
            </a:r>
            <a:endParaRPr lang="en-CA" dirty="0"/>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fontScale="92500" lnSpcReduction="20000"/>
          </a:bodyPr>
          <a:lstStyle/>
          <a:p>
            <a:r>
              <a:rPr lang="en-GB" dirty="0">
                <a:latin typeface="Calibri" panose="020F0502020204030204" pitchFamily="34" charset="0"/>
                <a:cs typeface="Calibri" panose="020F0502020204030204" pitchFamily="34" charset="0"/>
              </a:rPr>
              <a:t>The Project was overall successful - models were developed which can provide a forecast of future stock prices</a:t>
            </a:r>
          </a:p>
          <a:p>
            <a:pPr lvl="1"/>
            <a:r>
              <a:rPr lang="en-GB" dirty="0">
                <a:latin typeface="Calibri" panose="020F0502020204030204" pitchFamily="34" charset="0"/>
                <a:cs typeface="Calibri" panose="020F0502020204030204" pitchFamily="34" charset="0"/>
              </a:rPr>
              <a:t>Problem 1 was not truly solved – still unclear of how best to deal with missing/delayed FTD data </a:t>
            </a:r>
          </a:p>
          <a:p>
            <a:r>
              <a:rPr lang="en-GB" dirty="0">
                <a:latin typeface="Calibri" panose="020F0502020204030204" pitchFamily="34" charset="0"/>
                <a:cs typeface="Calibri" panose="020F0502020204030204" pitchFamily="34" charset="0"/>
              </a:rPr>
              <a:t>Models which include FTD data are more accurate. Including the FTD data certainly improves the accuracy of price predictions </a:t>
            </a:r>
          </a:p>
          <a:p>
            <a:r>
              <a:rPr lang="en-GB" dirty="0">
                <a:latin typeface="Calibri" panose="020F0502020204030204" pitchFamily="34" charset="0"/>
                <a:cs typeface="Calibri" panose="020F0502020204030204" pitchFamily="34" charset="0"/>
              </a:rPr>
              <a:t>LSTM and other 3-dimensional models (GRU) are very powerful but take forever to both setup and train </a:t>
            </a:r>
          </a:p>
          <a:p>
            <a:r>
              <a:rPr lang="en-GB" dirty="0">
                <a:latin typeface="Calibri" panose="020F0502020204030204" pitchFamily="34" charset="0"/>
                <a:cs typeface="Calibri" panose="020F0502020204030204" pitchFamily="34" charset="0"/>
              </a:rPr>
              <a:t> While forecasting price data, it is difficult to gauge model accuracy, because of the placeholder data required to fill in the testing data, which throws off the accuracy of the end predictions </a:t>
            </a:r>
          </a:p>
          <a:p>
            <a:r>
              <a:rPr lang="en-GB" dirty="0">
                <a:latin typeface="Calibri" panose="020F0502020204030204" pitchFamily="34" charset="0"/>
                <a:cs typeface="Calibri" panose="020F0502020204030204" pitchFamily="34" charset="0"/>
              </a:rPr>
              <a:t>Models which predicted January close prices were generally accurate – while magnitudes of price movements were often incorrect and/or severally exaggerated, most models correctly predicted whether the price would be higher, or lower, on a 10-day forecast period </a:t>
            </a:r>
          </a:p>
        </p:txBody>
      </p:sp>
    </p:spTree>
    <p:extLst>
      <p:ext uri="{BB962C8B-B14F-4D97-AF65-F5344CB8AC3E}">
        <p14:creationId xmlns:p14="http://schemas.microsoft.com/office/powerpoint/2010/main" val="280585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171</TotalTime>
  <Words>1303</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SlateVTI</vt:lpstr>
      <vt:lpstr>FTD_Project_3</vt:lpstr>
      <vt:lpstr>Project Goals</vt:lpstr>
      <vt:lpstr>Quick Summary of How This Project Works</vt:lpstr>
      <vt:lpstr>Problem One</vt:lpstr>
      <vt:lpstr>Problem Two</vt:lpstr>
      <vt:lpstr>Model Details </vt:lpstr>
      <vt:lpstr>Model Details </vt:lpstr>
      <vt:lpstr>Model Details</vt:lpstr>
      <vt:lpstr>Summary of Results </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FTD_Project_3</dc:title>
  <dc:creator>Therin Watson</dc:creator>
  <cp:lastModifiedBy>Therin Watson</cp:lastModifiedBy>
  <cp:revision>3</cp:revision>
  <dcterms:created xsi:type="dcterms:W3CDTF">2022-02-09T01:06:49Z</dcterms:created>
  <dcterms:modified xsi:type="dcterms:W3CDTF">2022-02-09T04:09:50Z</dcterms:modified>
</cp:coreProperties>
</file>