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3" r:id="rId20"/>
    <p:sldId id="271" r:id="rId21"/>
    <p:sldId id="276" r:id="rId2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EB Garamond" panose="00000500000000000000" pitchFamily="2" charset="0"/>
      <p:regular r:id="rId28"/>
      <p:bold r:id="rId29"/>
      <p:italic r:id="rId30"/>
      <p:boldItalic r:id="rId31"/>
    </p:embeddedFont>
    <p:embeddedFont>
      <p:font typeface="EB Garamond SemiBold" panose="00000700000000000000" pitchFamily="2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 snapToGrid="0">
      <p:cViewPr varScale="1">
        <p:scale>
          <a:sx n="136" d="100"/>
          <a:sy n="136" d="100"/>
        </p:scale>
        <p:origin x="120" y="22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7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u/underlying-asset.asp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57e9638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57e9638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5d96c5e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5d96c5e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5d96c5ef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5d96c5ef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57e96380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57e96380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f5d96c5ef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f5d96c5ef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f5d96c5ef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f5d96c5ef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57e96380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57e96380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f57e96380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f57e96380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796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5802f926c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f5802f926c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11111"/>
                </a:solidFill>
                <a:highlight>
                  <a:srgbClr val="FFFFFF"/>
                </a:highlight>
              </a:rPr>
              <a:t>Such failures occur when a buyer (the party with a long position) doesn't have enough money to take delivery and pay for the transaction at settlement.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11111"/>
                </a:solidFill>
                <a:highlight>
                  <a:srgbClr val="FFFFFF"/>
                </a:highlight>
              </a:rPr>
              <a:t>A failure can also occur when the seller (the party with a short position) does not own all or any of the </a:t>
            </a:r>
            <a:r>
              <a:rPr lang="en-GB" sz="1300" u="sng">
                <a:solidFill>
                  <a:srgbClr val="2C40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underlying assets</a:t>
            </a:r>
            <a:r>
              <a:rPr lang="en-GB" sz="1300">
                <a:solidFill>
                  <a:srgbClr val="111111"/>
                </a:solidFill>
                <a:highlight>
                  <a:srgbClr val="FFFFFF"/>
                </a:highlight>
              </a:rPr>
              <a:t> required at settlement, and so cannot make the delivery.</a:t>
            </a:r>
            <a:endParaRPr sz="1300">
              <a:solidFill>
                <a:srgbClr val="11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5802f926c_0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f5802f926c_0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5802f926c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f5802f926c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5802f926c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5802f926c_0_1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5d96c5ef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5d96c5ef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f5d96c5e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f5d96c5e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5d96c5ef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5d96c5ef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5d96c5ef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5d96c5ef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332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04358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5008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6053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78138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22272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2862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682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09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896275" y="971750"/>
            <a:ext cx="3777300" cy="166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None/>
              <a:defRPr sz="4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body" idx="1"/>
          </p:nvPr>
        </p:nvSpPr>
        <p:spPr>
          <a:xfrm>
            <a:off x="6872033" y="971750"/>
            <a:ext cx="1960800" cy="288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body" idx="2"/>
          </p:nvPr>
        </p:nvSpPr>
        <p:spPr>
          <a:xfrm>
            <a:off x="4792401" y="971750"/>
            <a:ext cx="1960800" cy="288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7014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bg>
      <p:bgPr>
        <a:solidFill>
          <a:srgbClr val="37474F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00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0072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9008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978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5139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6946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894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98301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97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6486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08369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AAD347D-5ACD-4C99-B74B-A9C85AD731AF}" type="datetimeFigureOut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0402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  <p:sldLayoutId id="2147483746" r:id="rId18"/>
    <p:sldLayoutId id="2147483747" r:id="rId19"/>
    <p:sldLayoutId id="2147483748" r:id="rId20"/>
    <p:sldLayoutId id="2147483749" r:id="rId21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segeek.com/what-is-the-stock-market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hyperlink" Target="https://www.wisegeek.com/what-are-shares.ht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GB" sz="4755" b="0" dirty="0">
                <a:latin typeface="EB Garamond SemiBold"/>
                <a:ea typeface="EB Garamond SemiBold"/>
                <a:cs typeface="EB Garamond SemiBold"/>
                <a:sym typeface="EB Garamond SemiBold"/>
              </a:rPr>
              <a:t>Failure To Deliver (FTD)</a:t>
            </a:r>
            <a:endParaRPr sz="4755" b="0" dirty="0">
              <a:latin typeface="EB Garamond SemiBold"/>
              <a:ea typeface="EB Garamond SemiBold"/>
              <a:cs typeface="EB Garamond SemiBold"/>
              <a:sym typeface="EB Garamond SemiBo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5"/>
          <p:cNvSpPr txBox="1">
            <a:spLocks noGrp="1"/>
          </p:cNvSpPr>
          <p:nvPr>
            <p:ph type="subTitle" idx="1"/>
          </p:nvPr>
        </p:nvSpPr>
        <p:spPr>
          <a:xfrm>
            <a:off x="379800" y="39694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Project by: Therin Watson &amp; </a:t>
            </a:r>
            <a:r>
              <a:rPr lang="en-GB" dirty="0" err="1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Monil</a:t>
            </a:r>
            <a:r>
              <a:rPr lang="en-GB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 Shah</a:t>
            </a:r>
            <a:endParaRPr dirty="0">
              <a:solidFill>
                <a:schemeClr val="bg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bg1"/>
                </a:solidFill>
                <a:latin typeface="EB Garamond"/>
                <a:ea typeface="EB Garamond"/>
                <a:cs typeface="EB Garamond"/>
                <a:sym typeface="EB Garamond"/>
              </a:rPr>
              <a:t>Date: October 6th </a:t>
            </a:r>
            <a:endParaRPr dirty="0">
              <a:solidFill>
                <a:schemeClr val="bg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78992" cy="51435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38" y="3326734"/>
            <a:ext cx="1064657" cy="1245266"/>
            <a:chOff x="10292292" y="2963333"/>
            <a:chExt cx="1896535" cy="221826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659" y="0"/>
            <a:ext cx="3493008" cy="51435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/>
          </p:nvPr>
        </p:nvSpPr>
        <p:spPr>
          <a:xfrm>
            <a:off x="1376189" y="514350"/>
            <a:ext cx="2778952" cy="398144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>
                <a:solidFill>
                  <a:srgbClr val="FFFFFF"/>
                </a:solidFill>
                <a:sym typeface="EB Garamond"/>
              </a:rPr>
              <a:t>Data Exploration &amp; Analysis</a:t>
            </a:r>
          </a:p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endParaRPr lang="en-US" sz="2400">
              <a:solidFill>
                <a:srgbClr val="FFFFFF"/>
              </a:solidFill>
              <a:sym typeface="EB Garamond"/>
            </a:endParaRPr>
          </a:p>
        </p:txBody>
      </p:sp>
      <p:sp>
        <p:nvSpPr>
          <p:cNvPr id="348" name="Google Shape;348;p24"/>
          <p:cNvSpPr txBox="1">
            <a:spLocks noGrp="1"/>
          </p:cNvSpPr>
          <p:nvPr>
            <p:ph type="body" idx="1"/>
          </p:nvPr>
        </p:nvSpPr>
        <p:spPr>
          <a:xfrm>
            <a:off x="4887414" y="514350"/>
            <a:ext cx="3565923" cy="40576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000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rgbClr val="FFFFFF"/>
                </a:solidFill>
                <a:sym typeface="EB Garamond"/>
              </a:rPr>
              <a:t>No meaningful correlation or relationship between FTDs, Volume, Closing price or Daily Price was found</a:t>
            </a:r>
          </a:p>
          <a:p>
            <a:pPr marL="4000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rgbClr val="FFFFFF"/>
                </a:solidFill>
                <a:sym typeface="EB Garamond"/>
              </a:rPr>
              <a:t>Many interesting outliers(January 2021 in general, Tesla’s Volume~FDT) and individual data points</a:t>
            </a:r>
          </a:p>
          <a:p>
            <a:pPr marL="4000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rgbClr val="FFFFFF"/>
                </a:solidFill>
                <a:sym typeface="EB Garamond"/>
              </a:rPr>
              <a:t>Within the same 12 stock pics GME, AMC &amp; SPCE only stocks &gt;1%  FTDs of their floats for past year </a:t>
            </a:r>
          </a:p>
          <a:p>
            <a:pPr marL="4000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rgbClr val="FFFFFF"/>
                </a:solidFill>
                <a:sym typeface="EB Garamond"/>
              </a:rPr>
              <a:t>Looked from different perspective - Any stocks that posted relevant(&gt;1%) quantities of FTDs, relative to their float, in the past year of trading to find the outliers</a:t>
            </a:r>
          </a:p>
          <a:p>
            <a:pPr marL="4000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rgbClr val="FFFFFF"/>
                </a:solidFill>
                <a:sym typeface="EB Garamond"/>
              </a:rPr>
              <a:t>With changing perspective and instead of hand picking, imported SEC data file containing all tickers (12000 tickers after cleanup) on the market (including ETFs)</a:t>
            </a:r>
          </a:p>
          <a:p>
            <a:pPr marL="400050" marR="3810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rgbClr val="FFFFFF"/>
                </a:solidFill>
                <a:sym typeface="EB Garamond"/>
              </a:rPr>
              <a:t>Found IEX stopped posting float data in their data files in Dec. 2020 </a:t>
            </a:r>
          </a:p>
          <a:p>
            <a:pPr marL="457200" marR="3810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rgbClr val="FFFFFF"/>
              </a:solidFill>
              <a:sym typeface="EB Garamo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GME = 37 Days, AMC = 5 Days, and SPCE = 3 Days</a:t>
            </a:r>
            <a:endParaRPr sz="1800"/>
          </a:p>
        </p:txBody>
      </p:sp>
      <p:pic>
        <p:nvPicPr>
          <p:cNvPr id="354" name="Google Shape;3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37" y="971624"/>
            <a:ext cx="8184924" cy="284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6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73401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While GME and AMC were no surprise, SPCE appearing so high was quite the surprise.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Tesla posting such low numbers was a surprise as well. </a:t>
            </a:r>
            <a:endParaRPr/>
          </a:p>
        </p:txBody>
      </p:sp>
      <p:pic>
        <p:nvPicPr>
          <p:cNvPr id="360" name="Google Shape;3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50" y="799300"/>
            <a:ext cx="8437299" cy="317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2983934" y="3365499"/>
            <a:ext cx="4220368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>
                <a:sym typeface="EB Garamond"/>
              </a:rPr>
              <a:t>Data Analysis </a:t>
            </a:r>
          </a:p>
        </p:txBody>
      </p:sp>
      <p:pic>
        <p:nvPicPr>
          <p:cNvPr id="368" name="Picture 367" descr="Magnifying glass showing decling performance">
            <a:extLst>
              <a:ext uri="{FF2B5EF4-FFF2-40B4-BE49-F238E27FC236}">
                <a16:creationId xmlns:a16="http://schemas.microsoft.com/office/drawing/2014/main" id="{3A28507A-E75C-4F3B-8DCB-912289C178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75" r="48239"/>
          <a:stretch/>
        </p:blipFill>
        <p:spPr>
          <a:xfrm>
            <a:off x="623" y="10"/>
            <a:ext cx="2626519" cy="51434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66" name="Google Shape;366;p27"/>
          <p:cNvSpPr txBox="1">
            <a:spLocks noGrp="1"/>
          </p:cNvSpPr>
          <p:nvPr>
            <p:ph type="body" idx="1"/>
          </p:nvPr>
        </p:nvSpPr>
        <p:spPr>
          <a:xfrm>
            <a:off x="2913459" y="514350"/>
            <a:ext cx="4969554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238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ym typeface="EB Garamond"/>
              </a:rPr>
              <a:t>New questions and criteria</a:t>
            </a:r>
          </a:p>
          <a:p>
            <a:pPr marL="457200" lvl="0" indent="-3238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ym typeface="EB Garamond"/>
              </a:rPr>
              <a:t>Instead of looking for data by using stock symbols and getting the numbers by searching the stock… </a:t>
            </a:r>
          </a:p>
          <a:p>
            <a:pPr marL="457200" lvl="0" indent="-3238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ym typeface="EB Garamond"/>
              </a:rPr>
              <a:t>Now that we have criteria, what about finding a list of stocks that meets the criteria we are looking for? </a:t>
            </a:r>
          </a:p>
          <a:p>
            <a:pPr marL="457200" lvl="0" indent="-3238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ym typeface="EB Garamond"/>
              </a:rPr>
              <a:t>Need to find a way to search for stocks on the market that post high amounts of fail-to-delivers relative to their float and/or outstanding shares, to find other outliers like GME, AMC, and SPCE from our above data </a:t>
            </a:r>
          </a:p>
          <a:p>
            <a:pPr marL="457200" lvl="0" indent="-3238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ym typeface="EB Garamond"/>
              </a:rPr>
              <a:t>How do you search the market for data? You would probably need a list of stock tickers to do so </a:t>
            </a:r>
          </a:p>
          <a:p>
            <a:pPr marL="457200" lvl="0" indent="-3238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ym typeface="EB Garamond"/>
              </a:rPr>
              <a:t>Luckily, the SEC files on FTDs include entries of over 12,000 unique equities and ETFs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sz="1100">
              <a:sym typeface="EB Garamond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/>
        </p:nvSpPr>
        <p:spPr>
          <a:xfrm>
            <a:off x="309434" y="838299"/>
            <a:ext cx="2493106" cy="285749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Nunito"/>
              </a:rPr>
              <a:t>Search Criteria: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Nunito"/>
              </a:rPr>
              <a:t>Calculate the cumulative total of FTDs reported per stock, by iterating through the SEC files and adding up all FTDs reported for the past year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Nunito"/>
              </a:rPr>
              <a:t>If the sum of FTDs was greater than 1% of the outstanding shares of a company - keep the data and add it to a </a:t>
            </a:r>
            <a:r>
              <a:rPr lang="en-US" sz="1600" dirty="0" err="1"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Nunito"/>
              </a:rPr>
              <a:t>dataframe</a:t>
            </a:r>
            <a:endParaRPr lang="en-US" sz="1600" dirty="0">
              <a:latin typeface="EB Garamond" panose="00000500000000000000" pitchFamily="2" charset="0"/>
              <a:ea typeface="EB Garamond" panose="00000500000000000000" pitchFamily="2" charset="0"/>
              <a:cs typeface="Times New Roman" panose="02020603050405020304" pitchFamily="18" charset="0"/>
              <a:sym typeface="Nunito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600" dirty="0"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Nunito"/>
              </a:rPr>
              <a:t>1857 Total Results found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1F3B04-C3DD-4279-B590-2C0C345A6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759" y="838299"/>
            <a:ext cx="5814568" cy="34669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00" y="696949"/>
            <a:ext cx="8032799" cy="31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9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7147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520 symbols posted FTDs greater than 10% of their Outstanding Shares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11 symbols posted FTDs greater than 160% of their Outstanding Shares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9F818C-EAFB-48FE-81DC-A3AAB31AE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63 stocks and ETFs on the market posted FTDs at rates higher than GME, relative to their outstanding shares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4AC79-2EDE-44D0-B1D1-42F1CF3FC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04" y="914399"/>
            <a:ext cx="8088391" cy="27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800296-79CD-4771-AC84-AEA68664B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List of Top 20 Failing-to-Deliver stocks on the market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03BE12-0050-4138-ABC9-20B10285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38" y="737146"/>
            <a:ext cx="8088923" cy="316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1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E8A6E2-9470-42FE-96CF-329DA78C0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The PCX (Pacific Exchange) is an extreme outlier as the exchange with most Symbols of the Top 100 results 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A14C4-4737-47D5-9B7B-986FE252E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" y="726141"/>
            <a:ext cx="8068116" cy="319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91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92D7E7-735B-4391-B7C9-12567ABF9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EB Garamond" panose="00000500000000000000" pitchFamily="2" charset="0"/>
                <a:ea typeface="EB Garamond" panose="00000500000000000000" pitchFamily="2" charset="0"/>
              </a:rPr>
              <a:t>                    Of the Top 100 Failing-to-Deliver Symbols on the Market:</a:t>
            </a:r>
          </a:p>
          <a:p>
            <a:r>
              <a:rPr lang="en-CA" dirty="0">
                <a:latin typeface="EB Garamond" panose="00000500000000000000" pitchFamily="2" charset="0"/>
                <a:ea typeface="EB Garamond" panose="00000500000000000000" pitchFamily="2" charset="0"/>
              </a:rPr>
              <a:t>                         Equity = 27                                                               ETF = 73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22A04C-254B-4D10-9FE7-5FAA12E2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02" y="525895"/>
            <a:ext cx="8051995" cy="335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0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>
            <a:spLocks noGrp="1"/>
          </p:cNvSpPr>
          <p:nvPr>
            <p:ph type="subTitle" idx="1"/>
          </p:nvPr>
        </p:nvSpPr>
        <p:spPr>
          <a:xfrm>
            <a:off x="373975" y="291650"/>
            <a:ext cx="5318700" cy="41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600" dirty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EB Garamond"/>
              </a:rPr>
              <a:t>WHAT IS FAILURE TO DELIVER (FTD)?</a:t>
            </a:r>
            <a:r>
              <a:rPr lang="en-US" sz="1600" dirty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Arial"/>
              </a:rPr>
              <a:t>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lang="en-US" sz="1600" dirty="0">
              <a:solidFill>
                <a:schemeClr val="bg1"/>
              </a:solidFill>
              <a:latin typeface="EB Garamond" panose="00000500000000000000" pitchFamily="2" charset="0"/>
              <a:ea typeface="EB Garamond" panose="00000500000000000000" pitchFamily="2" charset="0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600" dirty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Times New Roman"/>
              </a:rPr>
              <a:t>“FAIL TO DELIVER” IS A SITUATION IN THE </a:t>
            </a:r>
            <a:r>
              <a:rPr lang="en-US" sz="1600" b="1" dirty="0">
                <a:solidFill>
                  <a:schemeClr val="bg1"/>
                </a:solidFill>
                <a:uFill>
                  <a:noFill/>
                </a:uFill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 MARKET</a:t>
            </a:r>
            <a:r>
              <a:rPr lang="en-US" sz="1600" dirty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Times New Roman"/>
              </a:rPr>
              <a:t> IN WHICH A BROKER/DEALER THAT HAS SOLD SECURITIES FAILS TO DELIVER THEM TO THE PURCHASING BROKER/DEALER BY THE TRANSACTION’S SETTLEMENT DATE.</a:t>
            </a:r>
          </a:p>
          <a:p>
            <a:pPr marL="0" lvl="0" indent="0" algn="l" rtl="0">
              <a:lnSpc>
                <a:spcPct val="95000"/>
              </a:lnSpc>
              <a:spcBef>
                <a:spcPts val="2300"/>
              </a:spcBef>
              <a:spcAft>
                <a:spcPts val="0"/>
              </a:spcAft>
              <a:buSzPts val="852"/>
              <a:buNone/>
            </a:pPr>
            <a:r>
              <a:rPr lang="en-US" sz="1600" dirty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EB Garamond"/>
              </a:rPr>
              <a:t>STOCK MARKET TRANSACTIONS, FOR EXAMPLE, MOST SECURITIES ARE SETTLED ON A “T+3” BASIS, WHICH MEANS THAT THE BROKER/DEALER ON THE SELL SIDE MUST DELIVER THE </a:t>
            </a:r>
            <a:r>
              <a:rPr lang="en-US" sz="1600" b="1" dirty="0">
                <a:solidFill>
                  <a:schemeClr val="bg1"/>
                </a:solidFill>
                <a:uFill>
                  <a:noFill/>
                </a:uFill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EB 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SHARES</a:t>
            </a:r>
            <a:r>
              <a:rPr lang="en-US" sz="1600" dirty="0">
                <a:solidFill>
                  <a:schemeClr val="bg1"/>
                </a:solidFill>
                <a:latin typeface="EB Garamond" panose="00000500000000000000" pitchFamily="2" charset="0"/>
                <a:ea typeface="EB Garamond" panose="00000500000000000000" pitchFamily="2" charset="0"/>
                <a:cs typeface="Times New Roman" panose="02020603050405020304" pitchFamily="18" charset="0"/>
                <a:sym typeface="EB Garamond"/>
              </a:rPr>
              <a:t> TO THE BUY-SIDE BROKER/DEALER ON THE THIRD BUSINESS DAY FOLLOWING THE TRANSACTION DATE. A “FAIL TO DELIVER” OCCURS WHEN THE SELL-SIDE BROKER/DEALER DOES NOT DELIVER THE SECURITIES AS OF THAT DATE. </a:t>
            </a:r>
          </a:p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852"/>
              <a:buNone/>
            </a:pPr>
            <a:endParaRPr sz="1417" dirty="0">
              <a:solidFill>
                <a:srgbClr val="11111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417" dirty="0">
              <a:solidFill>
                <a:srgbClr val="11111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417" dirty="0">
              <a:solidFill>
                <a:srgbClr val="11111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sz="1340" dirty="0"/>
          </a:p>
        </p:txBody>
      </p:sp>
      <p:pic>
        <p:nvPicPr>
          <p:cNvPr id="301" name="Google Shape;30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072" y="1511937"/>
            <a:ext cx="2119625" cy="21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roup 132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BADDD09E-8094-4188-9090-C1C7840FE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4563085" y="3365499"/>
            <a:ext cx="3153752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2400" b="0" i="0" dirty="0">
                <a:sym typeface="EB Garamond"/>
              </a:rPr>
              <a:t>Implications</a:t>
            </a:r>
          </a:p>
        </p:txBody>
      </p:sp>
      <p:sp>
        <p:nvSpPr>
          <p:cNvPr id="142" name="Snip Diagonal Corner Rectangle 24">
            <a:extLst>
              <a:ext uri="{FF2B5EF4-FFF2-40B4-BE49-F238E27FC236}">
                <a16:creationId xmlns:a16="http://schemas.microsoft.com/office/drawing/2014/main" id="{C58F6CE0-025D-40A5-AEF1-00954E3F9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500" y="465541"/>
            <a:ext cx="3852116" cy="3965129"/>
          </a:xfrm>
          <a:prstGeom prst="snip2DiagRect">
            <a:avLst>
              <a:gd name="adj1" fmla="val 9954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1C69C-1AA2-48D5-880F-43B6E3E90B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28" b="4"/>
          <a:stretch/>
        </p:blipFill>
        <p:spPr>
          <a:xfrm>
            <a:off x="597903" y="589587"/>
            <a:ext cx="3607308" cy="3717036"/>
          </a:xfrm>
          <a:custGeom>
            <a:avLst/>
            <a:gdLst/>
            <a:ahLst/>
            <a:cxnLst/>
            <a:rect l="l" t="t" r="r" b="b"/>
            <a:pathLst>
              <a:path w="4809744" h="4956048">
                <a:moveTo>
                  <a:pt x="478762" y="0"/>
                </a:moveTo>
                <a:lnTo>
                  <a:pt x="4809744" y="0"/>
                </a:lnTo>
                <a:lnTo>
                  <a:pt x="4809744" y="4477286"/>
                </a:lnTo>
                <a:lnTo>
                  <a:pt x="4330982" y="4956048"/>
                </a:lnTo>
                <a:lnTo>
                  <a:pt x="0" y="4956048"/>
                </a:lnTo>
                <a:lnTo>
                  <a:pt x="0" y="478762"/>
                </a:lnTo>
                <a:close/>
              </a:path>
            </a:pathLst>
          </a:custGeom>
        </p:spPr>
      </p:pic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4571998" y="514350"/>
            <a:ext cx="3614740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300"/>
              <a:t>Fail to Delivers (FTDs) on the Market occur at freakishly high rates for some stocks compared to others 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300"/>
              <a:t>ETFs comprise the majority of symbols which post the absolute highest quanties of Fail to Delivers, relative to their Outstanding Shares 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300"/>
              <a:t>Most stocks on the market barely fail to deliver to the point of being negligible 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300"/>
              <a:t>When stocks do start to significantly Fail to Deliver, they Fail to Deliver A LOT 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endParaRPr lang="en-US" sz="130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8025A22-9C86-4108-A289-BD5650A8E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59A3623F-EF59-4F0B-9030-79CB7F995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EBD0F53-A43D-414A-8653-E9F1D361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08661C0-6128-4F64-8EDF-2D73D5F47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8AFEF08-AFBA-4125-B170-D3EB3E11D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A0E13BF-B4CA-4B20-A5DD-50ABBAEC7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2CE031E-EE35-4AA7-9784-80509332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18D62D3-5800-4F4A-95BE-C1A2BB8B2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C9E4F52-5D94-4242-AC69-EE6A23FAB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22CC7C0-D1D6-4FF0-A60C-1AEB9C873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9B43E48-8275-4871-8745-F5CB75CFD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87ED701-F942-4771-8F92-6EFCC2E8E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0" i="0" dirty="0">
                <a:sym typeface="EB Garamond"/>
              </a:rPr>
              <a:t>Conclusions</a:t>
            </a:r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513159" y="514350"/>
            <a:ext cx="5400944" cy="27114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300"/>
              <a:t>JDST is “</a:t>
            </a:r>
            <a:r>
              <a:rPr lang="en-US" sz="1300" b="0" i="0"/>
              <a:t>Direxion Daily Junior Gold Miners Idx”, a gold miner ETF that has posted FTDs at almost 6x the quantity of shares it ever issued as an ETF </a:t>
            </a:r>
            <a:endParaRPr lang="en-US" sz="1300"/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300"/>
              <a:t>Either something is wrong with the data, or PCX seems to have a problem with Failing to Deliver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300"/>
              <a:t>While Gamestop is the most popular and talked  about stock on the market when it comes to FTDs, there’s definitely other equities which beat it 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300"/>
              <a:t>Still inconclusive on whether there is a relationship between a stocks price and its quantity of FTDs </a:t>
            </a:r>
          </a:p>
          <a:p>
            <a:pPr marL="285750" indent="-28575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80000"/>
              <a:buFont typeface="Wingdings 3" panose="05040102010807070707" pitchFamily="18" charset="2"/>
              <a:buChar char=""/>
            </a:pPr>
            <a:r>
              <a:rPr lang="en-US" sz="1300"/>
              <a:t>More research is needed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61C69C-1AA2-48D5-880F-43B6E3E90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28" y="769301"/>
            <a:ext cx="2388831" cy="243138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00376"/>
            <a:ext cx="2236395" cy="2406650"/>
            <a:chOff x="9206969" y="2963333"/>
            <a:chExt cx="2981858" cy="3208867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22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"/>
          <p:cNvSpPr txBox="1">
            <a:spLocks noGrp="1"/>
          </p:cNvSpPr>
          <p:nvPr>
            <p:ph type="title"/>
          </p:nvPr>
        </p:nvSpPr>
        <p:spPr>
          <a:xfrm>
            <a:off x="370050" y="747450"/>
            <a:ext cx="3678300" cy="275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5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   Our objective</a:t>
            </a:r>
            <a:r>
              <a:rPr lang="en-GB" sz="4700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 </a:t>
            </a:r>
            <a:endParaRPr sz="47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18770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1577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Attempt to correlate daily</a:t>
            </a:r>
            <a:endParaRPr sz="1577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quantity of FTDs posted to: </a:t>
            </a:r>
            <a:endParaRPr sz="1577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-Volume</a:t>
            </a:r>
            <a:endParaRPr sz="1577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-Closing price </a:t>
            </a:r>
            <a:endParaRPr sz="1577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-Daily change</a:t>
            </a:r>
            <a:endParaRPr sz="1577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5120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1688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To find out if there is any </a:t>
            </a:r>
            <a:endParaRPr sz="1688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88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     actual correlation between </a:t>
            </a:r>
            <a:endParaRPr sz="1688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18770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1577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FTD Data and price movement</a:t>
            </a:r>
            <a:endParaRPr sz="1577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     compared to so-called “meme” </a:t>
            </a:r>
            <a:endParaRPr sz="1577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     stocks with volatile &amp; less</a:t>
            </a:r>
            <a:endParaRPr sz="1577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77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     volatile stocks</a:t>
            </a:r>
            <a:endParaRPr sz="1577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307" name="Google Shape;307;p17"/>
          <p:cNvSpPr txBox="1">
            <a:spLocks noGrp="1"/>
          </p:cNvSpPr>
          <p:nvPr>
            <p:ph type="body" idx="1"/>
          </p:nvPr>
        </p:nvSpPr>
        <p:spPr>
          <a:xfrm>
            <a:off x="4191000" y="918000"/>
            <a:ext cx="2209800" cy="20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88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MEME STOCK CHOICES</a:t>
            </a:r>
            <a:endParaRPr sz="6088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5259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6088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GME (GameStop)</a:t>
            </a:r>
            <a:endParaRPr sz="6088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5259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6088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AMC (AMC Entertainment)</a:t>
            </a:r>
            <a:endParaRPr sz="6088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5259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6088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BB (BlackBerry)</a:t>
            </a:r>
            <a:endParaRPr sz="6088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5259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6088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NOK(Nokia Corporation)</a:t>
            </a:r>
            <a:endParaRPr sz="6088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308" name="Google Shape;308;p17"/>
          <p:cNvSpPr txBox="1">
            <a:spLocks noGrp="1"/>
          </p:cNvSpPr>
          <p:nvPr>
            <p:ph type="body" idx="2"/>
          </p:nvPr>
        </p:nvSpPr>
        <p:spPr>
          <a:xfrm>
            <a:off x="6477000" y="971750"/>
            <a:ext cx="2590800" cy="19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127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VOLATILE STOCK CHOICES</a:t>
            </a:r>
            <a:endParaRPr sz="6127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6000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TSLA (Tesla)</a:t>
            </a:r>
            <a:endParaRPr sz="60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6000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SHOP(Shopify)</a:t>
            </a:r>
            <a:endParaRPr sz="60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6000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QSR(Restaurant Brands Int.)</a:t>
            </a:r>
            <a:endParaRPr sz="60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Font typeface="EB Garamond"/>
              <a:buChar char="●"/>
            </a:pPr>
            <a:r>
              <a:rPr lang="en-GB" sz="6000" b="1" dirty="0"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SPCE (Virgin Galactic)</a:t>
            </a:r>
            <a:endParaRPr sz="60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 dirty="0"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4800600" y="2971800"/>
            <a:ext cx="3352800" cy="1511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lt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LESS VOLATILE CHOICES</a:t>
            </a:r>
            <a:endParaRPr sz="1500" b="1" dirty="0">
              <a:solidFill>
                <a:schemeClr val="lt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B Garamond"/>
              <a:buChar char="●"/>
            </a:pPr>
            <a:r>
              <a:rPr lang="en-GB" sz="1500" b="1" dirty="0">
                <a:solidFill>
                  <a:schemeClr val="lt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APPL(Apple)</a:t>
            </a:r>
            <a:endParaRPr sz="1500" b="1" dirty="0">
              <a:solidFill>
                <a:schemeClr val="lt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B Garamond"/>
              <a:buChar char="●"/>
            </a:pPr>
            <a:r>
              <a:rPr lang="en-GB" sz="1500" b="1" dirty="0">
                <a:solidFill>
                  <a:schemeClr val="lt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MSFT(Microsoft)</a:t>
            </a:r>
            <a:endParaRPr sz="1500" b="1" dirty="0">
              <a:solidFill>
                <a:schemeClr val="lt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B Garamond"/>
              <a:buChar char="●"/>
            </a:pPr>
            <a:r>
              <a:rPr lang="en-GB" sz="1500" b="1" dirty="0">
                <a:solidFill>
                  <a:schemeClr val="lt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GS(Goldman Sachs)</a:t>
            </a:r>
            <a:endParaRPr sz="1500" b="1" dirty="0">
              <a:solidFill>
                <a:schemeClr val="lt1"/>
              </a:solidFill>
              <a:latin typeface="Times New Roman" panose="02020603050405020304" pitchFamily="18" charset="0"/>
              <a:ea typeface="EB Garamond"/>
              <a:cs typeface="Times New Roman" panose="02020603050405020304" pitchFamily="18" charset="0"/>
              <a:sym typeface="EB Garamon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EB Garamond"/>
              <a:buChar char="●"/>
            </a:pPr>
            <a:r>
              <a:rPr lang="en-GB" sz="1500" b="1" dirty="0">
                <a:solidFill>
                  <a:schemeClr val="lt1"/>
                </a:solidFill>
                <a:latin typeface="Times New Roman" panose="02020603050405020304" pitchFamily="18" charset="0"/>
                <a:ea typeface="EB Garamond"/>
                <a:cs typeface="Times New Roman" panose="02020603050405020304" pitchFamily="18" charset="0"/>
                <a:sym typeface="EB Garamond"/>
              </a:rPr>
              <a:t>BRK(Berkshire Hathaway)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3" name="Rectangle 192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Google Shape;314;p18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b="0" i="0">
                <a:solidFill>
                  <a:schemeClr val="tx1"/>
                </a:solidFill>
              </a:rPr>
              <a:t>DATA Gathering 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Google Shape;315;p18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3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3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3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3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300">
                <a:solidFill>
                  <a:schemeClr val="tx1"/>
                </a:solidFill>
              </a:rPr>
              <a:t>Three Data  Sources:</a:t>
            </a:r>
            <a:endParaRPr lang="en-US" sz="1300">
              <a:solidFill>
                <a:schemeClr val="tx1"/>
              </a:solidFill>
              <a:sym typeface="Arial"/>
            </a:endParaRPr>
          </a:p>
          <a:p>
            <a:pPr marL="457200" lvl="0" indent="-337324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300">
                <a:solidFill>
                  <a:schemeClr val="tx1"/>
                </a:solidFill>
                <a:sym typeface="Arial"/>
              </a:rPr>
              <a:t>SEC Website - FTD data</a:t>
            </a:r>
          </a:p>
          <a:p>
            <a:pPr marL="457200" lvl="0" indent="-337324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300">
                <a:solidFill>
                  <a:schemeClr val="tx1"/>
                </a:solidFill>
                <a:sym typeface="Arial"/>
              </a:rPr>
              <a:t>IEX Api - for stock chart information, primarily for close price and volume</a:t>
            </a:r>
          </a:p>
          <a:p>
            <a:pPr marL="457200" lvl="0" indent="-337324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300">
                <a:solidFill>
                  <a:schemeClr val="tx1"/>
                </a:solidFill>
                <a:sym typeface="Arial"/>
              </a:rPr>
              <a:t>Yahoo Finance API - for general stock ticker info, primarily the Outstanding Share and Current Float stats</a:t>
            </a:r>
            <a:endParaRPr lang="en-US" sz="13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3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3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3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3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05229" y="2222498"/>
            <a:ext cx="2236395" cy="2406650"/>
            <a:chOff x="9206969" y="2963333"/>
            <a:chExt cx="2981858" cy="320886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480217" y="514350"/>
            <a:ext cx="3613992" cy="3452811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r" defTabSz="457200">
              <a:spcBef>
                <a:spcPct val="0"/>
              </a:spcBef>
              <a:spcAft>
                <a:spcPts val="0"/>
              </a:spcAft>
            </a:pPr>
            <a:r>
              <a:rPr lang="en-US" sz="3900" b="0" i="0">
                <a:solidFill>
                  <a:schemeClr val="tx1"/>
                </a:solidFill>
              </a:rPr>
              <a:t>DATA: Cleanup &amp; Exploration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0"/>
            <a:ext cx="4572001" cy="51435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4969238" y="514350"/>
            <a:ext cx="3659219" cy="345281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chemeClr val="tx1"/>
                </a:solidFill>
              </a:rPr>
              <a:t> Challenge with clean up - </a:t>
            </a: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chemeClr val="tx1"/>
                </a:solidFill>
                <a:sym typeface="Arial"/>
              </a:rPr>
              <a:t> SEC Data:</a:t>
            </a:r>
          </a:p>
          <a:p>
            <a:pPr marL="457200" lvl="0" indent="-312384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chemeClr val="tx1"/>
                </a:solidFill>
                <a:sym typeface="Arial"/>
              </a:rPr>
              <a:t>Issues with symbols matching to similar but wrong symbols (for example, GME to GMED) </a:t>
            </a:r>
          </a:p>
          <a:p>
            <a:pPr marL="457200" lvl="0" indent="-312384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1100">
                <a:solidFill>
                  <a:schemeClr val="tx1"/>
                </a:solidFill>
                <a:sym typeface="Arial"/>
              </a:rPr>
              <a:t>So instead changed search parameters to CUSIP number so we had a guaranteed unique identifier to find the data we were looking for</a:t>
            </a: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tx1"/>
              </a:solidFill>
            </a:endParaRPr>
          </a:p>
          <a:p>
            <a:pPr marL="0" lvl="0" indent="0"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sz="1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>
            <a:spLocks noGrp="1"/>
          </p:cNvSpPr>
          <p:nvPr>
            <p:ph type="body" idx="1"/>
          </p:nvPr>
        </p:nvSpPr>
        <p:spPr>
          <a:xfrm>
            <a:off x="1650450" y="41234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After Parsing SEC Files and IEX and Yahoo APIs</a:t>
            </a:r>
            <a:endParaRPr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7" name="Google Shape;3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125" y="191125"/>
            <a:ext cx="5883743" cy="383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73627" y="482600"/>
            <a:ext cx="7996744" cy="41782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215936" y="482600"/>
            <a:ext cx="6712127" cy="41782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33070" y="482600"/>
            <a:ext cx="6877859" cy="41782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</TotalTime>
  <Words>1060</Words>
  <Application>Microsoft Office PowerPoint</Application>
  <PresentationFormat>On-screen Show (16:9)</PresentationFormat>
  <Paragraphs>104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Wingdings 3</vt:lpstr>
      <vt:lpstr>Century Gothic</vt:lpstr>
      <vt:lpstr>EB Garamond SemiBold</vt:lpstr>
      <vt:lpstr>Times New Roman</vt:lpstr>
      <vt:lpstr>EB Garamond</vt:lpstr>
      <vt:lpstr>Arial</vt:lpstr>
      <vt:lpstr>Slice</vt:lpstr>
      <vt:lpstr>Failure To Deliver (FTD) </vt:lpstr>
      <vt:lpstr>PowerPoint Presentation</vt:lpstr>
      <vt:lpstr>   Our objective   Attempt to correlate daily quantity of FTDs posted to:  -Volume -Closing price  -Daily change To find out if there is any       actual correlation between  FTD Data and price movement      compared to so-called “meme”       stocks with volatile &amp; less      volatile stocks </vt:lpstr>
      <vt:lpstr>DATA Gathering </vt:lpstr>
      <vt:lpstr>DATA: Cleanup &amp; Exploration</vt:lpstr>
      <vt:lpstr>PowerPoint Presentation</vt:lpstr>
      <vt:lpstr>PowerPoint Presentation</vt:lpstr>
      <vt:lpstr>PowerPoint Presentation</vt:lpstr>
      <vt:lpstr>PowerPoint Presentation</vt:lpstr>
      <vt:lpstr>Data Exploration &amp; Analysis </vt:lpstr>
      <vt:lpstr>PowerPoint Presentation</vt:lpstr>
      <vt:lpstr>PowerPoint Presentation</vt:lpstr>
      <vt:lpstr>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Implications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Failure To Deliver (FTD)</dc:title>
  <dc:creator>Therin Watson</dc:creator>
  <cp:lastModifiedBy>Therin Watson</cp:lastModifiedBy>
  <cp:revision>2</cp:revision>
  <dcterms:modified xsi:type="dcterms:W3CDTF">2021-10-07T00:01:30Z</dcterms:modified>
</cp:coreProperties>
</file>