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95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2" r:id="rId18"/>
    <p:sldId id="271" r:id="rId19"/>
    <p:sldId id="283" r:id="rId20"/>
    <p:sldId id="284" r:id="rId21"/>
    <p:sldId id="273" r:id="rId22"/>
    <p:sldId id="285" r:id="rId23"/>
    <p:sldId id="286" r:id="rId24"/>
    <p:sldId id="287" r:id="rId25"/>
    <p:sldId id="292" r:id="rId26"/>
    <p:sldId id="293" r:id="rId27"/>
    <p:sldId id="288" r:id="rId28"/>
    <p:sldId id="289" r:id="rId29"/>
    <p:sldId id="276" r:id="rId30"/>
    <p:sldId id="277" r:id="rId31"/>
    <p:sldId id="272" r:id="rId32"/>
    <p:sldId id="294" r:id="rId33"/>
    <p:sldId id="279" r:id="rId34"/>
    <p:sldId id="278" r:id="rId35"/>
    <p:sldId id="280" r:id="rId36"/>
    <p:sldId id="281" r:id="rId37"/>
    <p:sldId id="296" r:id="rId38"/>
    <p:sldId id="297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63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44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2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9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2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A1124F-55C4-4460-8C3C-5FA5C8A2ECB9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A242-521F-4B44-B481-11B1E705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5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kep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ipost.com/blog/wp-content/uploads/2013/02/20121123-we-are-anonymous.j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975671" cy="160610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Профессиональная этика в сфере ИТ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5301208"/>
            <a:ext cx="5487487" cy="1128495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Дтн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Профессор</a:t>
            </a:r>
            <a:endParaRPr lang="en-US" sz="1600" i="0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i="0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Минзов</a:t>
            </a:r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b="1" i="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Анатолий Степанович</a:t>
            </a:r>
          </a:p>
          <a:p>
            <a:r>
              <a:rPr lang="ru-RU" sz="1800" i="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926-565-0570</a:t>
            </a:r>
            <a:r>
              <a:rPr lang="en-US" sz="1800" i="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@mail.ru</a:t>
            </a:r>
            <a:endParaRPr lang="ru-RU" sz="1800" i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55500"/>
            <a:ext cx="2520280" cy="2901692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7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975722" cy="1400530"/>
          </a:xfrm>
        </p:spPr>
        <p:txBody>
          <a:bodyPr>
            <a:noAutofit/>
          </a:bodyPr>
          <a:lstStyle/>
          <a:p>
            <a:r>
              <a:rPr lang="ru-RU" sz="3600" dirty="0"/>
              <a:t>Механизмы управления этическими </a:t>
            </a:r>
            <a:r>
              <a:rPr lang="ru-RU" sz="3600" dirty="0" smtClean="0"/>
              <a:t>знаниями</a:t>
            </a:r>
            <a:endParaRPr lang="ru-RU" sz="3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2426" y="2204864"/>
            <a:ext cx="7680960" cy="398257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Этическая экспертиза.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Этический аудит.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Этическое консультирование.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Этическое проектирование.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Этическое образование и воспитание.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Этическое управление.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22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Что дает использование профессиональной </a:t>
            </a:r>
            <a:br>
              <a:rPr lang="ru-RU" sz="2800" dirty="0"/>
            </a:br>
            <a:r>
              <a:rPr lang="ru-RU" sz="2800" dirty="0"/>
              <a:t>этики в сфере </a:t>
            </a:r>
            <a:r>
              <a:rPr lang="ru-RU" sz="2800" dirty="0" smtClean="0"/>
              <a:t>ИТ?</a:t>
            </a:r>
            <a:endParaRPr lang="ru-RU" sz="2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1.Повышение </a:t>
            </a:r>
            <a:r>
              <a:rPr lang="ru-RU" sz="2000" dirty="0"/>
              <a:t>репутации компании во внешней сфере деятельности. Репутация компании является составной частью ее бренда, в </a:t>
            </a:r>
            <a:r>
              <a:rPr lang="ru-RU" sz="2000" dirty="0" smtClean="0"/>
              <a:t>значительной </a:t>
            </a:r>
            <a:r>
              <a:rPr lang="ru-RU" sz="2000" dirty="0"/>
              <a:t>степени влияет на результаты ее экономической </a:t>
            </a:r>
            <a:r>
              <a:rPr lang="ru-RU" sz="2000" dirty="0" smtClean="0"/>
              <a:t>деятельности </a:t>
            </a:r>
            <a:r>
              <a:rPr lang="ru-RU" sz="2000" dirty="0"/>
              <a:t>и может увеличивать доход на несколько десятков </a:t>
            </a:r>
            <a:r>
              <a:rPr lang="ru-RU" sz="2000" dirty="0" smtClean="0"/>
              <a:t>процентов.</a:t>
            </a:r>
            <a:endParaRPr lang="ru-RU" sz="2000" dirty="0"/>
          </a:p>
          <a:p>
            <a:r>
              <a:rPr lang="ru-RU" sz="2000" dirty="0" smtClean="0"/>
              <a:t>2.Сокращение </a:t>
            </a:r>
            <a:r>
              <a:rPr lang="ru-RU" sz="2000" dirty="0"/>
              <a:t>потерь, связанных с недобросовестными и </a:t>
            </a:r>
            <a:r>
              <a:rPr lang="ru-RU" sz="2000" dirty="0" smtClean="0"/>
              <a:t>безответственными </a:t>
            </a:r>
            <a:r>
              <a:rPr lang="ru-RU" sz="2000" dirty="0"/>
              <a:t>действиями персонала. Повышение культуры </a:t>
            </a:r>
            <a:r>
              <a:rPr lang="ru-RU" sz="2000" dirty="0" smtClean="0"/>
              <a:t>информационной </a:t>
            </a:r>
            <a:r>
              <a:rPr lang="ru-RU" sz="2000" dirty="0"/>
              <a:t>и экономической </a:t>
            </a:r>
            <a:r>
              <a:rPr lang="ru-RU" sz="2000" dirty="0" smtClean="0"/>
              <a:t>безопасности. </a:t>
            </a:r>
            <a:endParaRPr lang="ru-RU" sz="2000" dirty="0"/>
          </a:p>
          <a:p>
            <a:r>
              <a:rPr lang="ru-RU" sz="2000" dirty="0" smtClean="0"/>
              <a:t>3.Повышение </a:t>
            </a:r>
            <a:r>
              <a:rPr lang="ru-RU" sz="2000" dirty="0"/>
              <a:t>производительности труда за счет создания системы моральной мотивации персонала, повышения его </a:t>
            </a:r>
            <a:r>
              <a:rPr lang="ru-RU" sz="2000" dirty="0" smtClean="0"/>
              <a:t>ответственности </a:t>
            </a:r>
            <a:r>
              <a:rPr lang="ru-RU" sz="2000" dirty="0"/>
              <a:t>за результаты труда и уровня корпоративной культуры.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088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Состояние профессиональной этики в сфере </a:t>
            </a:r>
            <a:r>
              <a:rPr lang="ru-RU" sz="4000" dirty="0" smtClean="0"/>
              <a:t>ИТ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8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сбора информации и возможные риски</a:t>
            </a:r>
            <a:endParaRPr lang="ru-RU" sz="3600" dirty="0"/>
          </a:p>
        </p:txBody>
      </p:sp>
      <p:pic>
        <p:nvPicPr>
          <p:cNvPr id="6" name="Объект 5" descr="Рисунок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3756" y="2052638"/>
            <a:ext cx="405861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04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Ситуация в гостинице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2258" y="3120205"/>
            <a:ext cx="4901609" cy="2060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58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Ситуация в самолете</a:t>
            </a:r>
            <a:endParaRPr lang="ru-RU" dirty="0"/>
          </a:p>
        </p:txBody>
      </p:sp>
      <p:pic>
        <p:nvPicPr>
          <p:cNvPr id="3" name="Объект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t="1230" r="519" b="371"/>
          <a:stretch>
            <a:fillRect/>
          </a:stretch>
        </p:blipFill>
        <p:spPr bwMode="auto">
          <a:xfrm>
            <a:off x="827584" y="1844824"/>
            <a:ext cx="720080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33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Ситуация на выставке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4868" r="1654" b="11005"/>
          <a:stretch>
            <a:fillRect/>
          </a:stretch>
        </p:blipFill>
        <p:spPr bwMode="auto">
          <a:xfrm>
            <a:off x="539552" y="1700808"/>
            <a:ext cx="7344816" cy="4680520"/>
          </a:xfrm>
          <a:prstGeom prst="rect">
            <a:avLst/>
          </a:prstGeom>
          <a:blipFill dpi="0" rotWithShape="0">
            <a:blip/>
            <a:srcRect l="6195" t="4868" r="1654" b="11005"/>
            <a:stretch>
              <a:fillRect/>
            </a:stretch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1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3068960"/>
            <a:ext cx="6620967" cy="1915647"/>
          </a:xfrm>
        </p:spPr>
        <p:txBody>
          <a:bodyPr/>
          <a:lstStyle/>
          <a:p>
            <a:r>
              <a:rPr lang="ru-RU" dirty="0" smtClean="0"/>
              <a:t>Вопросы этики в различных кодексах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4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Вопросы этики в различных кодексах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ru-RU" b="1" dirty="0"/>
              <a:t>Кодексы этики маргинальных групп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Вопросы </a:t>
            </a:r>
            <a:r>
              <a:rPr lang="ru-RU" b="1" dirty="0"/>
              <a:t>этики в международном кодексе ICC/ESOMAR по практике маркетинговых и социальных </a:t>
            </a:r>
            <a:r>
              <a:rPr lang="ru-RU" b="1" dirty="0" smtClean="0"/>
              <a:t>исследований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Кодекс этики для профессионалов </a:t>
            </a:r>
            <a:br>
              <a:rPr lang="ru-RU" b="1" dirty="0"/>
            </a:br>
            <a:r>
              <a:rPr lang="ru-RU" b="1" dirty="0"/>
              <a:t>деловой разведки </a:t>
            </a: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Кодекс </a:t>
            </a:r>
            <a:r>
              <a:rPr lang="ru-RU" b="1" dirty="0"/>
              <a:t>поведения сотрудников компании </a:t>
            </a:r>
            <a:r>
              <a:rPr lang="ru-RU" b="1" dirty="0" err="1"/>
              <a:t>Fuld</a:t>
            </a:r>
            <a:r>
              <a:rPr lang="ru-RU" b="1" dirty="0"/>
              <a:t> &amp; </a:t>
            </a:r>
            <a:r>
              <a:rPr lang="ru-RU" b="1" dirty="0" err="1" smtClean="0"/>
              <a:t>Co</a:t>
            </a: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Российский Кодекс профессиональных и этических принципов в области связей с </a:t>
            </a:r>
            <a:r>
              <a:rPr lang="ru-RU" b="1" dirty="0" smtClean="0"/>
              <a:t>общественностью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Особенности концепции кодекса профессиональной этики Российского </a:t>
            </a:r>
            <a:r>
              <a:rPr lang="ru-RU" b="1" dirty="0" smtClean="0"/>
              <a:t>журналиста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Кодекса </a:t>
            </a:r>
            <a:r>
              <a:rPr lang="ru-RU" b="1" dirty="0"/>
              <a:t>профессионального </a:t>
            </a:r>
            <a:r>
              <a:rPr lang="ru-RU" b="1" dirty="0" smtClean="0"/>
              <a:t>поведения (</a:t>
            </a:r>
            <a:r>
              <a:rPr lang="ru-RU" b="1" dirty="0" err="1" smtClean="0"/>
              <a:t>Association</a:t>
            </a:r>
            <a:r>
              <a:rPr lang="ru-RU" b="1" dirty="0" smtClean="0"/>
              <a:t>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Computing</a:t>
            </a:r>
            <a:r>
              <a:rPr lang="ru-RU" b="1" dirty="0"/>
              <a:t> </a:t>
            </a:r>
            <a:r>
              <a:rPr lang="ru-RU" b="1" dirty="0" err="1"/>
              <a:t>Machinery</a:t>
            </a:r>
            <a:r>
              <a:rPr lang="ru-RU" b="1" dirty="0"/>
              <a:t> — ACM) </a:t>
            </a: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75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Кодексы маргинальных групп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i="1" dirty="0"/>
              <a:t>Хакеры.</a:t>
            </a:r>
            <a:endParaRPr lang="ru-RU" sz="2400" dirty="0"/>
          </a:p>
          <a:p>
            <a:pPr lvl="0"/>
            <a:r>
              <a:rPr lang="ru-RU" sz="2400" i="1" dirty="0" err="1"/>
              <a:t>Фрикеры</a:t>
            </a:r>
            <a:r>
              <a:rPr lang="ru-RU" sz="2400" i="1" dirty="0"/>
              <a:t>.</a:t>
            </a:r>
            <a:endParaRPr lang="ru-RU" sz="2400" dirty="0"/>
          </a:p>
          <a:p>
            <a:pPr lvl="0"/>
            <a:r>
              <a:rPr lang="ru-RU" sz="2400" i="1" dirty="0" err="1"/>
              <a:t>Кракеры</a:t>
            </a:r>
            <a:r>
              <a:rPr lang="ru-RU" sz="2400" i="1" dirty="0"/>
              <a:t>.</a:t>
            </a:r>
            <a:endParaRPr lang="ru-RU" sz="2400" dirty="0"/>
          </a:p>
          <a:p>
            <a:pPr lvl="0"/>
            <a:r>
              <a:rPr lang="ru-RU" sz="2400" i="1" dirty="0" err="1"/>
              <a:t>Кардеры</a:t>
            </a:r>
            <a:r>
              <a:rPr lang="ru-RU" sz="2400" i="1" dirty="0"/>
              <a:t>.</a:t>
            </a:r>
            <a:endParaRPr lang="ru-RU" sz="2400" dirty="0"/>
          </a:p>
          <a:p>
            <a:pPr lvl="0"/>
            <a:r>
              <a:rPr lang="ru-RU" sz="2400" i="1" dirty="0" err="1"/>
              <a:t>Кибертеррористы</a:t>
            </a:r>
            <a:r>
              <a:rPr lang="ru-RU" sz="2400" i="1" dirty="0"/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44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Профессиональная ситуация (пример)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Уважаемая Наталия Владимировна,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Участвовать в конференциях на оккупационной территории я не считаю возможным. Поэтому до окончания российской оккупации Крыма прошу исключить меня из данной рассылки.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err="1"/>
              <a:t>А.Б.Каминский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Профессор кафедры экономической кибернетики Киевского национального университета имени Тараса Шевченко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696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Кодекс хакеров </a:t>
            </a:r>
            <a:br>
              <a:rPr lang="ru-RU" dirty="0" smtClean="0"/>
            </a:br>
            <a:r>
              <a:rPr lang="ru-RU" sz="2400" b="1" dirty="0" smtClean="0"/>
              <a:t>(«</a:t>
            </a:r>
            <a:r>
              <a:rPr lang="ru-RU" sz="2400" b="1" i="1" dirty="0" err="1"/>
              <a:t>Jargon</a:t>
            </a:r>
            <a:r>
              <a:rPr lang="ru-RU" sz="2400" b="1" i="1" dirty="0"/>
              <a:t> </a:t>
            </a:r>
            <a:r>
              <a:rPr lang="ru-RU" sz="2400" b="1" i="1" dirty="0" err="1" smtClean="0"/>
              <a:t>File</a:t>
            </a:r>
            <a:r>
              <a:rPr lang="ru-RU" sz="2400" b="1" i="1" dirty="0" smtClean="0"/>
              <a:t>», </a:t>
            </a:r>
            <a:r>
              <a:rPr lang="en-US" sz="2400" b="1" i="1" dirty="0" err="1" smtClean="0"/>
              <a:t>R.Finkel</a:t>
            </a:r>
            <a:r>
              <a:rPr lang="en-US" sz="2400" b="1" i="1" dirty="0" smtClean="0"/>
              <a:t>, 1970 </a:t>
            </a:r>
            <a:r>
              <a:rPr lang="ru-RU" sz="2400" b="1" i="1" dirty="0" smtClean="0"/>
              <a:t>г, Стэнфорд)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2052925"/>
            <a:ext cx="7831706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i="1" dirty="0">
                <a:solidFill>
                  <a:srgbClr val="FFFF00"/>
                </a:solidFill>
              </a:rPr>
              <a:t>1. Компьютеры — инструмент для масс. Они не должны принадлежать только богатым и использоваться только в их интересах. </a:t>
            </a:r>
            <a:endParaRPr lang="ru-RU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500" i="1" dirty="0"/>
              <a:t>2. Информация принадлежит всем. Главная задача — создавать и распространять знания, а не держать их в секрете. </a:t>
            </a:r>
            <a:endParaRPr lang="ru-RU" sz="1500" dirty="0"/>
          </a:p>
          <a:p>
            <a:pPr marL="0" indent="0">
              <a:buNone/>
            </a:pPr>
            <a:r>
              <a:rPr lang="ru-RU" sz="1500" i="1" dirty="0"/>
              <a:t>3. Программный код — общее достояние. Хорошим кодом должны пользоваться все, плохой код должен быть исправлен. Программы не должны защищаться авторским правом или снабжаться защитой от копирования. </a:t>
            </a:r>
            <a:endParaRPr lang="ru-RU" sz="1500" dirty="0"/>
          </a:p>
          <a:p>
            <a:pPr marL="0" indent="0">
              <a:buNone/>
            </a:pPr>
            <a:r>
              <a:rPr lang="ru-RU" sz="1500" i="1" dirty="0">
                <a:solidFill>
                  <a:srgbClr val="FFFF00"/>
                </a:solidFill>
              </a:rPr>
              <a:t>4. Программирование — это искусство. Совершенство достигается тогда, когда программа, выполняющая свою функцию, занимает всего несколько строк; когда одна программа делает то, чего не может делать другая; когда одни программы могут проникать в другие; когда программа может манипулировать с файлами такими способами, которые ранее считались невозможными. Совершенные программы, отдельные приемы программирования, удачные алгоритмы могут быть предметом коллекционирования и почитания. </a:t>
            </a:r>
            <a:endParaRPr lang="ru-RU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500" i="1" dirty="0"/>
              <a:t>5. Компьютер — живой организм. За компьютером нужен уход, им нужно дорожить. Сеть — это компьютер.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65173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Кодекс хакеров</a:t>
            </a:r>
            <a:endParaRPr lang="ru-RU" dirty="0"/>
          </a:p>
        </p:txBody>
      </p:sp>
      <p:pic>
        <p:nvPicPr>
          <p:cNvPr id="3" name="Рисунок 2" descr="http://www.gazeta.lv/images/img_32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-342" r="11150" b="459"/>
          <a:stretch>
            <a:fillRect/>
          </a:stretch>
        </p:blipFill>
        <p:spPr bwMode="auto">
          <a:xfrm>
            <a:off x="611560" y="1412776"/>
            <a:ext cx="3434680" cy="3275360"/>
          </a:xfrm>
          <a:prstGeom prst="rect">
            <a:avLst/>
          </a:prstGeom>
          <a:noFill/>
        </p:spPr>
      </p:pic>
      <p:sp>
        <p:nvSpPr>
          <p:cNvPr id="5" name="Поле 925"/>
          <p:cNvSpPr txBox="1">
            <a:spLocks noChangeArrowheads="1"/>
          </p:cNvSpPr>
          <p:nvPr/>
        </p:nvSpPr>
        <p:spPr bwMode="auto">
          <a:xfrm>
            <a:off x="4427984" y="3284984"/>
            <a:ext cx="3876253" cy="164655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600" dirty="0">
                <a:effectLst/>
                <a:latin typeface="Times New Roman"/>
                <a:ea typeface="Times New Roman"/>
              </a:rPr>
              <a:t>Кевин Дэвид </a:t>
            </a:r>
            <a:r>
              <a:rPr lang="ru-RU" sz="1600" dirty="0" err="1">
                <a:effectLst/>
                <a:latin typeface="Times New Roman"/>
                <a:ea typeface="Times New Roman"/>
              </a:rPr>
              <a:t>Митник</a:t>
            </a:r>
            <a:r>
              <a:rPr lang="ru-RU" sz="1600" dirty="0">
                <a:effectLst/>
                <a:latin typeface="Times New Roman"/>
                <a:ea typeface="Times New Roman"/>
              </a:rPr>
              <a:t>, самый известный компьютерный хакер. Ныне является консультантом по компьютерной безопасности. </a:t>
            </a:r>
            <a:r>
              <a:rPr lang="ru-RU" sz="1600" spc="-20" dirty="0">
                <a:effectLst/>
                <a:latin typeface="Times New Roman"/>
                <a:ea typeface="Times New Roman"/>
              </a:rPr>
              <a:t>(Источник: http:// </a:t>
            </a:r>
            <a:r>
              <a:rPr lang="ru-RU" sz="1000" u="sng" spc="-20" dirty="0">
                <a:solidFill>
                  <a:srgbClr val="292255"/>
                </a:solidFill>
                <a:effectLst/>
                <a:latin typeface="Verdana"/>
                <a:ea typeface="Times New Roman"/>
                <a:hlinkClick r:id="rId3"/>
              </a:rPr>
              <a:t>www.xakep</a:t>
            </a:r>
            <a:r>
              <a:rPr lang="ru-RU" sz="1600" spc="-20" dirty="0">
                <a:effectLst/>
                <a:latin typeface="Times New Roman"/>
                <a:ea typeface="Times New Roman"/>
              </a:rPr>
              <a:t>. </a:t>
            </a:r>
            <a:r>
              <a:rPr lang="ru-RU" sz="1600" spc="-20" dirty="0" err="1">
                <a:effectLst/>
                <a:latin typeface="Times New Roman"/>
                <a:ea typeface="Times New Roman"/>
              </a:rPr>
              <a:t>ru</a:t>
            </a:r>
            <a:r>
              <a:rPr lang="ru-RU" sz="1600" spc="-20" dirty="0">
                <a:effectLst/>
                <a:latin typeface="Times New Roman"/>
                <a:ea typeface="Times New Roman"/>
              </a:rPr>
              <a:t>/</a:t>
            </a:r>
            <a:r>
              <a:rPr lang="ru-RU" sz="1600" dirty="0">
                <a:effectLst/>
                <a:latin typeface="Times New Roman"/>
                <a:ea typeface="Times New Roman"/>
              </a:rPr>
              <a:t> </a:t>
            </a:r>
            <a:r>
              <a:rPr lang="ru-RU" sz="1600" dirty="0" err="1">
                <a:effectLst/>
                <a:latin typeface="Times New Roman"/>
                <a:ea typeface="Times New Roman"/>
              </a:rPr>
              <a:t>magazine</a:t>
            </a:r>
            <a:r>
              <a:rPr lang="ru-RU" sz="1600" dirty="0">
                <a:effectLst/>
                <a:latin typeface="Times New Roman"/>
                <a:ea typeface="Times New Roman"/>
              </a:rPr>
              <a:t>/</a:t>
            </a:r>
            <a:r>
              <a:rPr lang="ru-RU" sz="1600" dirty="0" err="1">
                <a:effectLst/>
                <a:latin typeface="Times New Roman"/>
                <a:ea typeface="Times New Roman"/>
              </a:rPr>
              <a:t>xa</a:t>
            </a:r>
            <a:r>
              <a:rPr lang="ru-RU" sz="1600" dirty="0">
                <a:effectLst/>
                <a:latin typeface="Times New Roman"/>
                <a:ea typeface="Times New Roman"/>
              </a:rPr>
              <a:t>)/ 051/048/1.asp)</a:t>
            </a:r>
          </a:p>
        </p:txBody>
      </p:sp>
    </p:spTree>
    <p:extLst>
      <p:ext uri="{BB962C8B-B14F-4D97-AF65-F5344CB8AC3E}">
        <p14:creationId xmlns:p14="http://schemas.microsoft.com/office/powerpoint/2010/main" val="211226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Кодексы «белых» хакеров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b="1" i="1" dirty="0"/>
              <a:t>Ценить время. И свое и чужое. </a:t>
            </a:r>
            <a:endParaRPr lang="ru-RU" b="1" dirty="0"/>
          </a:p>
          <a:p>
            <a:pPr marL="457200" lvl="0" indent="-457200">
              <a:buFont typeface="+mj-lt"/>
              <a:buAutoNum type="arabicPeriod"/>
            </a:pPr>
            <a:r>
              <a:rPr lang="ru-RU" b="1" i="1" dirty="0"/>
              <a:t>Не брать ничего не отдав взамен. </a:t>
            </a:r>
            <a:endParaRPr lang="ru-RU" b="1" dirty="0"/>
          </a:p>
          <a:p>
            <a:pPr marL="457200" lvl="0" indent="-457200">
              <a:buFont typeface="+mj-lt"/>
              <a:buAutoNum type="arabicPeriod"/>
            </a:pPr>
            <a:r>
              <a:rPr lang="ru-RU" b="1" i="1" dirty="0"/>
              <a:t>Не мыслить шаблонно. </a:t>
            </a:r>
            <a:endParaRPr lang="ru-RU" b="1" dirty="0"/>
          </a:p>
          <a:p>
            <a:pPr marL="457200" lvl="0" indent="-457200">
              <a:buFont typeface="+mj-lt"/>
              <a:buAutoNum type="arabicPeriod"/>
            </a:pPr>
            <a:r>
              <a:rPr lang="ru-RU" b="1" i="1" dirty="0"/>
              <a:t>Уметь находить ответы. </a:t>
            </a:r>
            <a:endParaRPr lang="ru-RU" b="1" dirty="0"/>
          </a:p>
          <a:p>
            <a:pPr marL="457200" lvl="0" indent="-457200">
              <a:buFont typeface="+mj-lt"/>
              <a:buAutoNum type="arabicPeriod"/>
            </a:pPr>
            <a:r>
              <a:rPr lang="ru-RU" b="1" i="1" dirty="0"/>
              <a:t>Научиться спрашивать. </a:t>
            </a:r>
            <a:endParaRPr lang="ru-RU" b="1" dirty="0"/>
          </a:p>
          <a:p>
            <a:pPr marL="457200" lvl="0" indent="-457200">
              <a:buFont typeface="+mj-lt"/>
              <a:buAutoNum type="arabicPeriod"/>
            </a:pPr>
            <a:r>
              <a:rPr lang="ru-RU" b="1" i="1" dirty="0"/>
              <a:t>Помнить — свой выбор, ты делаешь — сам. 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41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87690" cy="1104074"/>
          </a:xfrm>
        </p:spPr>
        <p:txBody>
          <a:bodyPr/>
          <a:lstStyle/>
          <a:p>
            <a:r>
              <a:rPr lang="ru-RU" sz="3600" b="1" dirty="0" smtClean="0"/>
              <a:t>Группа </a:t>
            </a:r>
            <a:r>
              <a:rPr lang="ru-RU" sz="3600" b="1" i="1" dirty="0" err="1" smtClean="0"/>
              <a:t>Анонимус</a:t>
            </a:r>
            <a:r>
              <a:rPr lang="ru-RU" sz="3600" b="1" i="1" dirty="0"/>
              <a:t> </a:t>
            </a:r>
            <a:r>
              <a:rPr lang="ru-RU" sz="3600" b="1" dirty="0" smtClean="0"/>
              <a:t>(</a:t>
            </a:r>
            <a:r>
              <a:rPr lang="ru-RU" sz="3600" b="1" i="1" dirty="0" err="1" smtClean="0"/>
              <a:t>Anonymous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1988840"/>
            <a:ext cx="4335506" cy="4195481"/>
          </a:xfrm>
        </p:spPr>
        <p:txBody>
          <a:bodyPr/>
          <a:lstStyle/>
          <a:p>
            <a:pPr lvl="0"/>
            <a:r>
              <a:rPr lang="ru-RU" i="1" dirty="0"/>
              <a:t>Мы против корпораций и правительств, которые вмешиваются в Интернет.</a:t>
            </a:r>
            <a:endParaRPr lang="ru-RU" dirty="0"/>
          </a:p>
          <a:p>
            <a:pPr lvl="0"/>
            <a:r>
              <a:rPr lang="ru-RU" i="1" dirty="0"/>
              <a:t>Мы считаем, что Интернет должен быть открытым и свободным для всех.</a:t>
            </a:r>
            <a:endParaRPr lang="ru-RU" dirty="0"/>
          </a:p>
          <a:p>
            <a:pPr lvl="0"/>
            <a:r>
              <a:rPr lang="ru-RU" i="1" dirty="0"/>
              <a:t>Мы не забываем, мы не прощаем, имя нам — легион!</a:t>
            </a:r>
            <a:endParaRPr lang="ru-RU" dirty="0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82747" y="2036428"/>
            <a:ext cx="3513189" cy="3552812"/>
            <a:chOff x="917" y="9917"/>
            <a:chExt cx="3537" cy="3061"/>
          </a:xfrm>
        </p:grpSpPr>
        <p:pic>
          <p:nvPicPr>
            <p:cNvPr id="5" name="Рисунок 4" descr="Prepare to be hacked by Anonymous">
              <a:hlinkClick r:id="rId2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" y="9917"/>
              <a:ext cx="3509" cy="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оле 968"/>
            <p:cNvSpPr txBox="1">
              <a:spLocks noChangeArrowheads="1"/>
            </p:cNvSpPr>
            <p:nvPr/>
          </p:nvSpPr>
          <p:spPr bwMode="auto">
            <a:xfrm>
              <a:off x="917" y="12057"/>
              <a:ext cx="3537" cy="9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ru-RU" sz="1600" b="0" dirty="0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Источник</a:t>
              </a:r>
              <a:r>
                <a:rPr lang="en-US" sz="1600" b="0" dirty="0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: </a:t>
              </a:r>
              <a:r>
                <a:rPr lang="ru-RU" sz="1600" b="0" dirty="0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</a:t>
              </a:r>
              <a:r>
                <a:rPr lang="en-US" sz="1600" b="0" dirty="0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ttp://www.ipost.com/ blog/</a:t>
              </a:r>
              <a:r>
                <a:rPr lang="en-US" sz="1600" b="0" dirty="0" err="1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wp</a:t>
              </a:r>
              <a:r>
                <a:rPr lang="en-US" sz="1600" b="0" dirty="0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-content/uploads/2013/02/ 20121123-we-are-anonymous.jpg</a:t>
              </a:r>
              <a:endParaRPr lang="ru-RU" sz="105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37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3484" y="3861048"/>
            <a:ext cx="6620968" cy="1653180"/>
          </a:xfrm>
        </p:spPr>
        <p:txBody>
          <a:bodyPr/>
          <a:lstStyle/>
          <a:p>
            <a:r>
              <a:rPr lang="ru-RU" sz="3200" dirty="0" smtClean="0"/>
              <a:t>Концепции, принципы и механизмы реализации кодексов профессиональной этики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96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43674" cy="960058"/>
          </a:xfrm>
        </p:spPr>
        <p:txBody>
          <a:bodyPr/>
          <a:lstStyle/>
          <a:p>
            <a:r>
              <a:rPr lang="ru-RU" sz="3200" dirty="0" smtClean="0"/>
              <a:t>Модель специалиста в сфере ИТ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771800" y="1484784"/>
            <a:ext cx="4824536" cy="5040560"/>
          </a:xfrm>
        </p:spPr>
        <p:txBody>
          <a:bodyPr/>
          <a:lstStyle/>
          <a:p>
            <a:r>
              <a:rPr lang="ru-RU" dirty="0" smtClean="0"/>
              <a:t>Анализ сферы </a:t>
            </a:r>
            <a:r>
              <a:rPr lang="ru-RU" b="1" i="1" dirty="0" smtClean="0">
                <a:solidFill>
                  <a:srgbClr val="FFFF00"/>
                </a:solidFill>
              </a:rPr>
              <a:t>успешной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smtClean="0"/>
              <a:t>профессиональной деятельности.</a:t>
            </a:r>
          </a:p>
          <a:p>
            <a:r>
              <a:rPr lang="ru-RU" dirty="0" smtClean="0"/>
              <a:t>Разработка возможных </a:t>
            </a:r>
            <a:r>
              <a:rPr lang="ru-RU" b="1" i="1" dirty="0" smtClean="0">
                <a:solidFill>
                  <a:srgbClr val="FFFF00"/>
                </a:solidFill>
              </a:rPr>
              <a:t>сценариев</a:t>
            </a:r>
            <a:r>
              <a:rPr lang="ru-RU" dirty="0" smtClean="0"/>
              <a:t> профессиональных этических ситуаций.</a:t>
            </a:r>
          </a:p>
          <a:p>
            <a:r>
              <a:rPr lang="ru-RU" dirty="0" smtClean="0"/>
              <a:t>Анализ профессиональных ситуаций и поиск норм, приводящих к успешному их </a:t>
            </a:r>
            <a:r>
              <a:rPr lang="ru-RU" b="1" i="1" dirty="0" smtClean="0">
                <a:solidFill>
                  <a:srgbClr val="FFFF00"/>
                </a:solidFill>
              </a:rPr>
              <a:t>предотвращению</a:t>
            </a:r>
            <a:r>
              <a:rPr lang="ru-RU" dirty="0" smtClean="0"/>
              <a:t> (разрешению).</a:t>
            </a:r>
            <a:endParaRPr lang="ru-RU" dirty="0"/>
          </a:p>
        </p:txBody>
      </p:sp>
      <p:pic>
        <p:nvPicPr>
          <p:cNvPr id="6" name="Рисунок 5" descr="http://aksakal.info/uploads/posts/2012-06/1338898831_haker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484784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Структура кодекса профессиональной этики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700" y="2564904"/>
            <a:ext cx="6711654" cy="3683502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Глава 1. Общие положения</a:t>
            </a:r>
          </a:p>
          <a:p>
            <a:pPr marL="400050"/>
            <a:r>
              <a:rPr lang="ru-RU" dirty="0" smtClean="0"/>
              <a:t>Глава </a:t>
            </a:r>
            <a:r>
              <a:rPr lang="ru-RU" dirty="0"/>
              <a:t>2. Принципы этики профессионалов в области </a:t>
            </a:r>
            <a:endParaRPr lang="ru-RU" dirty="0" smtClean="0"/>
          </a:p>
          <a:p>
            <a:pPr marL="400050"/>
            <a:r>
              <a:rPr lang="ru-RU" dirty="0"/>
              <a:t>Глава 3. Органы общественной аттестации</a:t>
            </a:r>
            <a:r>
              <a:rPr lang="ru-RU" dirty="0" smtClean="0"/>
              <a:t>.</a:t>
            </a:r>
          </a:p>
          <a:p>
            <a:pPr marL="400050"/>
            <a:r>
              <a:rPr lang="ru-RU" dirty="0"/>
              <a:t>Глава 4. Процедура общественной аттестации</a:t>
            </a:r>
          </a:p>
          <a:p>
            <a:pPr marL="400050"/>
            <a:endParaRPr lang="ru-RU" dirty="0"/>
          </a:p>
          <a:p>
            <a:pPr marL="40005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328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кодекса в сфере 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i="1" dirty="0"/>
              <a:t>соблюдение прав и удовлетворение потребностей Заказчиков, в интересах которых обеспечивается безопасность бизнеса; </a:t>
            </a:r>
            <a:endParaRPr lang="ru-RU" dirty="0"/>
          </a:p>
          <a:p>
            <a:pPr lvl="0"/>
            <a:r>
              <a:rPr lang="ru-RU" i="1" dirty="0"/>
              <a:t>соблюдение прав и учет интересов специалистов в области обеспечения безопасности бизнеса;</a:t>
            </a:r>
            <a:endParaRPr lang="ru-RU" dirty="0"/>
          </a:p>
          <a:p>
            <a:pPr lvl="0"/>
            <a:r>
              <a:rPr lang="ru-RU" i="1" dirty="0"/>
              <a:t>исполнение обязанностей специалистами профессионально, добросовестно, разумно и инициативно;</a:t>
            </a:r>
            <a:endParaRPr lang="ru-RU" dirty="0"/>
          </a:p>
          <a:p>
            <a:pPr lvl="0"/>
            <a:r>
              <a:rPr lang="ru-RU" i="1" dirty="0"/>
              <a:t>разработка мер по совершенствованию этических норм для профессионалов в области </a:t>
            </a:r>
            <a:r>
              <a:rPr lang="ru-RU" i="1" dirty="0" smtClean="0"/>
              <a:t>ИТ;</a:t>
            </a:r>
            <a:endParaRPr lang="ru-RU" dirty="0"/>
          </a:p>
          <a:p>
            <a:pPr lvl="0"/>
            <a:r>
              <a:rPr lang="ru-RU" i="1" dirty="0"/>
              <a:t>разработка механизмов общественной аттестации специалистов и контроля соблюдения ими норм профессиональной </a:t>
            </a:r>
            <a:r>
              <a:rPr lang="ru-RU" i="1" dirty="0" smtClean="0"/>
              <a:t>этики</a:t>
            </a:r>
          </a:p>
          <a:p>
            <a:pPr lvl="0"/>
            <a:r>
              <a:rPr lang="ru-RU" i="1" dirty="0" smtClean="0"/>
              <a:t>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22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i="1" dirty="0"/>
              <a:t>Добросовестность.</a:t>
            </a:r>
            <a:endParaRPr lang="ru-RU" dirty="0"/>
          </a:p>
          <a:p>
            <a:r>
              <a:rPr lang="ru-RU" b="1" i="1" dirty="0"/>
              <a:t>Толерантность.</a:t>
            </a:r>
            <a:endParaRPr lang="ru-RU" dirty="0"/>
          </a:p>
          <a:p>
            <a:r>
              <a:rPr lang="ru-RU" b="1" i="1" dirty="0"/>
              <a:t>Ответственность. </a:t>
            </a:r>
            <a:endParaRPr lang="ru-RU" dirty="0"/>
          </a:p>
          <a:p>
            <a:r>
              <a:rPr lang="ru-RU" b="1" i="1" dirty="0"/>
              <a:t>Профессиональная честь.</a:t>
            </a:r>
            <a:endParaRPr lang="ru-RU" dirty="0"/>
          </a:p>
          <a:p>
            <a:r>
              <a:rPr lang="ru-RU" b="1" i="1" dirty="0"/>
              <a:t>Приоритет интересов Заказчика перед иными, в том числе личными, интересами.</a:t>
            </a:r>
            <a:endParaRPr lang="ru-RU" dirty="0"/>
          </a:p>
          <a:p>
            <a:r>
              <a:rPr lang="ru-RU" b="1" i="1" dirty="0"/>
              <a:t>Неиспользование в работе запрещенных приемов добывания информации.</a:t>
            </a:r>
            <a:endParaRPr lang="ru-RU" dirty="0"/>
          </a:p>
          <a:p>
            <a:r>
              <a:rPr lang="ru-RU" b="1" i="1" dirty="0"/>
              <a:t>Ограничение в своей деятельности нерекомендуемых приемов работы с источниками информации.</a:t>
            </a:r>
            <a:endParaRPr lang="ru-RU" dirty="0"/>
          </a:p>
          <a:p>
            <a:r>
              <a:rPr lang="ru-RU" b="1" i="1" dirty="0"/>
              <a:t>Сохранение коммерческой тайны.</a:t>
            </a:r>
            <a:endParaRPr lang="ru-RU" dirty="0"/>
          </a:p>
          <a:p>
            <a:r>
              <a:rPr lang="ru-RU" b="1" i="1" dirty="0"/>
              <a:t>Профессиональная солидарность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…?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490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Специалисту запрещается: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1.Выполнять </a:t>
            </a:r>
            <a:r>
              <a:rPr lang="ru-RU" dirty="0"/>
              <a:t>любые действия, которые могут нанести ущерб национальной безопасности России.</a:t>
            </a:r>
          </a:p>
          <a:p>
            <a:pPr marL="0" indent="0">
              <a:buNone/>
            </a:pPr>
            <a:r>
              <a:rPr lang="ru-RU" dirty="0" smtClean="0"/>
              <a:t>2.Вести </a:t>
            </a:r>
            <a:r>
              <a:rPr lang="ru-RU" dirty="0"/>
              <a:t>скрытно записи на диктофон и видео без согласия участников переговоров.</a:t>
            </a:r>
          </a:p>
          <a:p>
            <a:pPr marL="0" indent="0">
              <a:buNone/>
            </a:pPr>
            <a:r>
              <a:rPr lang="ru-RU" dirty="0" smtClean="0"/>
              <a:t>3.Устанавливать </a:t>
            </a:r>
            <a:r>
              <a:rPr lang="ru-RU" dirty="0"/>
              <a:t>подслушивающие устройства и другие устройства наблюдения за конкурентами.</a:t>
            </a:r>
          </a:p>
          <a:p>
            <a:pPr marL="0" indent="0">
              <a:buNone/>
            </a:pPr>
            <a:r>
              <a:rPr lang="ru-RU" dirty="0" smtClean="0"/>
              <a:t>4.Получать </a:t>
            </a:r>
            <a:r>
              <a:rPr lang="ru-RU" dirty="0"/>
              <a:t>от конкурентов и передавать им ценную конфиденциальную информацию.</a:t>
            </a:r>
          </a:p>
          <a:p>
            <a:pPr marL="0" indent="0">
              <a:buNone/>
            </a:pPr>
            <a:r>
              <a:rPr lang="ru-RU" dirty="0" smtClean="0"/>
              <a:t>5.Распространять </a:t>
            </a:r>
            <a:r>
              <a:rPr lang="ru-RU" dirty="0"/>
              <a:t>дезинформацию, использовать методы «черного» PR.</a:t>
            </a:r>
          </a:p>
          <a:p>
            <a:pPr marL="0" indent="0">
              <a:buNone/>
            </a:pPr>
            <a:r>
              <a:rPr lang="ru-RU" dirty="0" smtClean="0"/>
              <a:t>6.Использовать </a:t>
            </a:r>
            <a:r>
              <a:rPr lang="ru-RU" dirty="0"/>
              <a:t>во взаимоотношениях промышленные секреты.</a:t>
            </a:r>
          </a:p>
          <a:p>
            <a:pPr marL="0" indent="0">
              <a:buNone/>
            </a:pPr>
            <a:r>
              <a:rPr lang="ru-RU" dirty="0" smtClean="0"/>
              <a:t>7.Проникать </a:t>
            </a:r>
            <a:r>
              <a:rPr lang="ru-RU" dirty="0"/>
              <a:t>в информационные сети без получения санкции на доступ к ним от их владельцев.</a:t>
            </a:r>
          </a:p>
          <a:p>
            <a:pPr marL="0" indent="0">
              <a:buNone/>
            </a:pPr>
            <a:r>
              <a:rPr lang="ru-RU" dirty="0" smtClean="0"/>
              <a:t>8.Искажать </a:t>
            </a:r>
            <a:r>
              <a:rPr lang="ru-RU" dirty="0"/>
              <a:t>информацию в сетях или удалять из сетей нужную информацию.</a:t>
            </a:r>
          </a:p>
          <a:p>
            <a:pPr marL="0" indent="0">
              <a:buNone/>
            </a:pPr>
            <a:r>
              <a:rPr lang="ru-RU" dirty="0" smtClean="0"/>
              <a:t>9.Копировать </a:t>
            </a:r>
            <a:r>
              <a:rPr lang="ru-RU" dirty="0"/>
              <a:t>и распространять чужое программное обеспечение.</a:t>
            </a:r>
          </a:p>
          <a:p>
            <a:pPr marL="0" indent="0">
              <a:buNone/>
            </a:pPr>
            <a:r>
              <a:rPr lang="ru-RU" dirty="0" smtClean="0"/>
              <a:t>10.Выдавать </a:t>
            </a:r>
            <a:r>
              <a:rPr lang="ru-RU" dirty="0"/>
              <a:t>себя за другое лицо.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18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Тема 1. Социальные и этические проблемы в сфере ИТ</a:t>
            </a:r>
          </a:p>
          <a:p>
            <a:r>
              <a:rPr lang="ru-RU" sz="2800" dirty="0"/>
              <a:t>Тема 2.Кодексы профессиональной этики в сфере ИТ и смежных областях</a:t>
            </a:r>
          </a:p>
          <a:p>
            <a:r>
              <a:rPr lang="ru-RU" sz="2800" dirty="0"/>
              <a:t>Тема 3.Методология принятия этических решений в профессиональных </a:t>
            </a:r>
            <a:r>
              <a:rPr lang="ru-RU" sz="2800" dirty="0" smtClean="0"/>
              <a:t>ситуациях</a:t>
            </a:r>
          </a:p>
          <a:p>
            <a:r>
              <a:rPr lang="ru-RU" sz="2800" dirty="0" smtClean="0"/>
              <a:t>Методика выполнения заданий.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51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 общественной аттестации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79763"/>
            <a:ext cx="6775829" cy="4808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3689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Кодексы корпоративной этики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08138"/>
            <a:ext cx="4317901" cy="45621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3013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Прикладная этика в профессиональных ситуациях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8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Профессиональная ситуация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012370" cy="4004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4813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Методика анализа профессиональных ситуаций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Какие действия необходимо выполнить, чтобы данная ситуация могла быть этичной по отношению к объектам, определяемым этой ситуацией и ее участникам?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Возможны ли альтернативные решения в рассматриваемой ситуации?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Если никакие другие решения невозможны, то как компенсировать или снизить ущерб от неэтичных действий для участников этой ситуации?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98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-90575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анализа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2" y="957263"/>
            <a:ext cx="3621087" cy="590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741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ситуации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7680960" cy="4724400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Сбор </a:t>
            </a:r>
            <a:r>
              <a:rPr lang="ru-RU" dirty="0"/>
              <a:t>данных на сотрудника в социальной сети.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Опрос </a:t>
            </a:r>
            <a:r>
              <a:rPr lang="ru-RU" dirty="0"/>
              <a:t>бывших работодателей сотрудника при приеме на работу.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ru-RU" dirty="0"/>
              <a:t>смартфона сотрудника при расследовании инцидента.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Контроль </a:t>
            </a:r>
            <a:r>
              <a:rPr lang="ru-RU" dirty="0"/>
              <a:t>почтовых отправлений сотрудников в электронной форме.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Настройка </a:t>
            </a:r>
            <a:r>
              <a:rPr lang="ru-RU" dirty="0"/>
              <a:t>межсетевых экранов на ограничения доступа сотрудников к социальным сетям.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Установка </a:t>
            </a:r>
            <a:r>
              <a:rPr lang="ru-RU" dirty="0"/>
              <a:t>(включение) аппаратуры подавления систем мобильной связи на рабочих местах.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Установка </a:t>
            </a:r>
            <a:r>
              <a:rPr lang="ru-RU" dirty="0"/>
              <a:t>(включение) аппаратуры подавления систем мобильной связи в общественных местах.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Разработка </a:t>
            </a:r>
            <a:r>
              <a:rPr lang="ru-RU" dirty="0"/>
              <a:t>и использование </a:t>
            </a:r>
            <a:r>
              <a:rPr lang="ru-RU" dirty="0" err="1"/>
              <a:t>эксплойтов</a:t>
            </a:r>
            <a:r>
              <a:rPr lang="ru-RU" dirty="0"/>
              <a:t> (программ, </a:t>
            </a:r>
            <a:r>
              <a:rPr lang="ru-RU" dirty="0" smtClean="0"/>
              <a:t>эксплуатирующих </a:t>
            </a:r>
            <a:r>
              <a:rPr lang="ru-RU" dirty="0"/>
              <a:t>уязвимости операционных систем и приложений).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ru-RU" dirty="0"/>
              <a:t>нелицензионного программного обеспечения.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Разработка </a:t>
            </a:r>
            <a:r>
              <a:rPr lang="ru-RU" dirty="0"/>
              <a:t>скрытых (</a:t>
            </a:r>
            <a:r>
              <a:rPr lang="ru-RU" dirty="0" err="1"/>
              <a:t>недекларированных</a:t>
            </a:r>
            <a:r>
              <a:rPr lang="ru-RU" dirty="0"/>
              <a:t>) функций в программном обеспечении для заказчика.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Исследование </a:t>
            </a:r>
            <a:r>
              <a:rPr lang="ru-RU" dirty="0"/>
              <a:t>уязвимостей сетевых ресурсов с использованием сканеров.</a:t>
            </a:r>
          </a:p>
        </p:txBody>
      </p:sp>
    </p:spTree>
    <p:extLst>
      <p:ext uri="{BB962C8B-B14F-4D97-AF65-F5344CB8AC3E}">
        <p14:creationId xmlns:p14="http://schemas.microsoft.com/office/powerpoint/2010/main" val="206925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Ситуации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7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5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439912" cy="1984248"/>
          </a:xfrm>
        </p:spPr>
        <p:txBody>
          <a:bodyPr/>
          <a:lstStyle/>
          <a:p>
            <a:r>
              <a:rPr lang="ru-RU" sz="4800" dirty="0" smtClean="0"/>
              <a:t>1</a:t>
            </a:r>
            <a:r>
              <a:rPr lang="ru-RU" sz="4800" dirty="0"/>
              <a:t>. Социальные и этические проблемы в сфере ИТ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Этика - это совокупность норм поведения, мораль какой-либо общественной </a:t>
            </a:r>
            <a:r>
              <a:rPr lang="ru-RU" dirty="0" smtClean="0"/>
              <a:t>группы.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Понятие  профессиональной этики определяет некоторые нормы поведения специалиста при осуществлении им своих служебных обязанностей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Современное общество может нормально функционировать и развиваться только в том случае, если в нем общепризнаны и выполняются определенные моральные профессиональные нормы специалистов в различных областях </a:t>
            </a:r>
            <a:r>
              <a:rPr lang="ru-RU" dirty="0" smtClean="0"/>
              <a:t>знаний.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Формальным описанием норм профессиональной </a:t>
            </a:r>
            <a:r>
              <a:rPr lang="ru-RU" dirty="0" smtClean="0"/>
              <a:t>этики </a:t>
            </a:r>
            <a:r>
              <a:rPr lang="ru-RU" dirty="0"/>
              <a:t>являются кодексы </a:t>
            </a:r>
            <a:r>
              <a:rPr lang="ru-RU" dirty="0" smtClean="0"/>
              <a:t>поведения.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Кодексы корпоративной этики – как описание норм корпоративного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5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этого направления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Неконтролируемое развитие потоков информации.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Отсутствие информационных фильтров.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Роль социальных сетей в развитии общества.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Необходимость создания системы защиты от информации.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Соотношение этики и культуры информации (информационной безопасности).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0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Исторические аспекты развития профессиональной этики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ХХ века этика была одним из научных направлений классической философии, представляющих собой систему знаний о морали — как совокупности норм и правил поведения, одобряемых обществом.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процессе эволюции </a:t>
            </a:r>
            <a:r>
              <a:rPr lang="ru-RU" dirty="0" smtClean="0"/>
              <a:t>этики </a:t>
            </a:r>
            <a:r>
              <a:rPr lang="ru-RU" dirty="0"/>
              <a:t>были сформированы некоторые представления о категориях </a:t>
            </a:r>
            <a:r>
              <a:rPr lang="ru-RU" i="1" dirty="0"/>
              <a:t>добра и зла, долга и чести, достоинстве, смысле жизни, счастье, справедливости </a:t>
            </a:r>
            <a:r>
              <a:rPr lang="ru-RU" dirty="0"/>
              <a:t>и другие моральные нормы поведения человека. </a:t>
            </a:r>
            <a:endParaRPr lang="ru-RU" dirty="0" smtClean="0"/>
          </a:p>
          <a:p>
            <a:r>
              <a:rPr lang="ru-RU" dirty="0"/>
              <a:t>В начале XX века позиции философской этики были существенным образом пересмотрены. Теоретик этики XX века </a:t>
            </a:r>
            <a:r>
              <a:rPr lang="ru-RU" dirty="0" err="1"/>
              <a:t>Дж.Э.Мур</a:t>
            </a:r>
            <a:r>
              <a:rPr lang="ru-RU" dirty="0"/>
              <a:t> выступил с критикой всех ее традиционных направлений. </a:t>
            </a:r>
            <a:endParaRPr lang="ru-RU" dirty="0" smtClean="0"/>
          </a:p>
          <a:p>
            <a:r>
              <a:rPr lang="ru-RU" dirty="0"/>
              <a:t>В России этот период развития этики был своеобразен. Этика как наука после победы Октябрьской революции 1917 года развивалась с позиций общественной морали и была политизирована. </a:t>
            </a:r>
          </a:p>
        </p:txBody>
      </p:sp>
    </p:spTree>
    <p:extLst>
      <p:ext uri="{BB962C8B-B14F-4D97-AF65-F5344CB8AC3E}">
        <p14:creationId xmlns:p14="http://schemas.microsoft.com/office/powerpoint/2010/main" val="41906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Три подхода к определению норм профессионального поведения</a:t>
            </a:r>
            <a:endParaRPr lang="ru-RU" sz="32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1.Методологический подход к определению норм профессиональной этики, основанный на изучении исторического опыта  развития этики в смежных областях, является верным и может быть использован при решении аналогичных задач в других сферах деятельности.  </a:t>
            </a:r>
          </a:p>
          <a:p>
            <a:r>
              <a:rPr lang="ru-RU" sz="2000" dirty="0"/>
              <a:t>2.Методологический подход, основанный на статистике мнений профессионалов в сфере безопасности.</a:t>
            </a:r>
          </a:p>
          <a:p>
            <a:r>
              <a:rPr lang="ru-RU" sz="2000" dirty="0"/>
              <a:t>3. Методологический подход,  на анализе критичных (незнакомых или новых) ситуаций и выработке некоторого компромиссного с точки зрения  возможных последствий для субъектов критичной ситуации и среды, в которой эта ситуация была создана.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16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759698" cy="1400530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Почему в современном обществе возрастает роль этики ?</a:t>
            </a:r>
            <a:endParaRPr lang="ru-RU" sz="32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ИНТЕРНЕТ-</a:t>
            </a:r>
            <a:r>
              <a:rPr lang="en-US" dirty="0" err="1"/>
              <a:t>технологии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Генная</a:t>
            </a:r>
            <a:r>
              <a:rPr lang="en-US" dirty="0"/>
              <a:t> </a:t>
            </a:r>
            <a:r>
              <a:rPr lang="en-US" dirty="0" err="1"/>
              <a:t>инженерия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Цифровые</a:t>
            </a:r>
            <a:r>
              <a:rPr lang="en-US" dirty="0"/>
              <a:t> </a:t>
            </a:r>
            <a:r>
              <a:rPr lang="en-US" dirty="0" err="1"/>
              <a:t>технологии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изображений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Персональный</a:t>
            </a:r>
            <a:r>
              <a:rPr lang="en-US" dirty="0"/>
              <a:t> </a:t>
            </a:r>
            <a:r>
              <a:rPr lang="en-US" dirty="0" err="1"/>
              <a:t>компьютер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Космические</a:t>
            </a:r>
            <a:r>
              <a:rPr lang="en-US" dirty="0"/>
              <a:t> </a:t>
            </a:r>
            <a:r>
              <a:rPr lang="en-US" dirty="0" err="1"/>
              <a:t>полеты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Сотовая</a:t>
            </a:r>
            <a:r>
              <a:rPr lang="en-US" dirty="0"/>
              <a:t> </a:t>
            </a:r>
            <a:r>
              <a:rPr lang="en-US" dirty="0" err="1"/>
              <a:t>телефония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Атомная</a:t>
            </a:r>
            <a:r>
              <a:rPr lang="en-US" dirty="0"/>
              <a:t> </a:t>
            </a:r>
            <a:r>
              <a:rPr lang="en-US" dirty="0" err="1"/>
              <a:t>энергетика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электронных</a:t>
            </a:r>
            <a:r>
              <a:rPr lang="en-US" dirty="0"/>
              <a:t> </a:t>
            </a:r>
            <a:r>
              <a:rPr lang="en-US" dirty="0" err="1"/>
              <a:t>платежей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Роботы и системы искусственного интеллекта.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Трансплантация</a:t>
            </a:r>
            <a:r>
              <a:rPr lang="en-US" dirty="0"/>
              <a:t> </a:t>
            </a:r>
            <a:r>
              <a:rPr lang="en-US" dirty="0" err="1"/>
              <a:t>человеческих</a:t>
            </a:r>
            <a:r>
              <a:rPr lang="en-US" dirty="0"/>
              <a:t> </a:t>
            </a:r>
            <a:r>
              <a:rPr lang="en-US" dirty="0" err="1"/>
              <a:t>органов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67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1364</Words>
  <Application>Microsoft Office PowerPoint</Application>
  <PresentationFormat>Экран (4:3)</PresentationFormat>
  <Paragraphs>166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Century Gothic</vt:lpstr>
      <vt:lpstr>Times New Roman</vt:lpstr>
      <vt:lpstr>Verdana</vt:lpstr>
      <vt:lpstr>Wingdings 3</vt:lpstr>
      <vt:lpstr>Ион</vt:lpstr>
      <vt:lpstr>Профессиональная этика в сфере ИТ</vt:lpstr>
      <vt:lpstr>Профессиональная ситуация (пример)</vt:lpstr>
      <vt:lpstr>Содержание</vt:lpstr>
      <vt:lpstr>1. Социальные и этические проблемы в сфере ИТ </vt:lpstr>
      <vt:lpstr>Введение</vt:lpstr>
      <vt:lpstr>Актуальность этого направления</vt:lpstr>
      <vt:lpstr>Исторические аспекты развития профессиональной этики</vt:lpstr>
      <vt:lpstr>Три подхода к определению норм профессионального поведения</vt:lpstr>
      <vt:lpstr>Почему в современном обществе возрастает роль этики ?</vt:lpstr>
      <vt:lpstr>Механизмы управления этическими знаниями</vt:lpstr>
      <vt:lpstr>Что дает использование профессиональной  этики в сфере ИТ?</vt:lpstr>
      <vt:lpstr>Состояние профессиональной этики в сфере ИТ</vt:lpstr>
      <vt:lpstr>Методы сбора информации и возможные риски</vt:lpstr>
      <vt:lpstr>Ситуация в гостинице</vt:lpstr>
      <vt:lpstr>Ситуация в самолете</vt:lpstr>
      <vt:lpstr>Ситуация на выставке</vt:lpstr>
      <vt:lpstr>Вопросы этики в различных кодексах</vt:lpstr>
      <vt:lpstr>Вопросы этики в различных кодексах</vt:lpstr>
      <vt:lpstr>Кодексы маргинальных групп</vt:lpstr>
      <vt:lpstr>Кодекс хакеров  («Jargon File», R.Finkel, 1970 г, Стэнфорд)</vt:lpstr>
      <vt:lpstr>Кодекс хакеров</vt:lpstr>
      <vt:lpstr>Кодексы «белых» хакеров</vt:lpstr>
      <vt:lpstr>Группа Анонимус (Anonymous)</vt:lpstr>
      <vt:lpstr>Концепции, принципы и механизмы реализации кодексов профессиональной этики</vt:lpstr>
      <vt:lpstr>Модель специалиста в сфере ИТ</vt:lpstr>
      <vt:lpstr>Структура кодекса профессиональной этики</vt:lpstr>
      <vt:lpstr>Цели и задачи кодекса в сфере ИТ</vt:lpstr>
      <vt:lpstr>Основные принципы </vt:lpstr>
      <vt:lpstr>Специалисту запрещается:</vt:lpstr>
      <vt:lpstr>Механизм общественной аттестации</vt:lpstr>
      <vt:lpstr>Кодексы корпоративной этики</vt:lpstr>
      <vt:lpstr>Прикладная этика в профессиональных ситуациях</vt:lpstr>
      <vt:lpstr>Профессиональная ситуация</vt:lpstr>
      <vt:lpstr>Методика анализа профессиональных ситуаций</vt:lpstr>
      <vt:lpstr>Последовательность анализа</vt:lpstr>
      <vt:lpstr>Некоторые ситуации</vt:lpstr>
      <vt:lpstr>Ситуации …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antl</dc:creator>
  <cp:lastModifiedBy>Минзов А.С.</cp:lastModifiedBy>
  <cp:revision>20</cp:revision>
  <dcterms:created xsi:type="dcterms:W3CDTF">2013-11-15T16:22:16Z</dcterms:created>
  <dcterms:modified xsi:type="dcterms:W3CDTF">2014-11-01T05:56:11Z</dcterms:modified>
</cp:coreProperties>
</file>