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
      <p:font typeface="Quicksa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Quicksand-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icksan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2640e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2640e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2640e0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2640e0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035c912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035c912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035c912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035c912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035c912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035c912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035c912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035c912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035c91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035c91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035c912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035c912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20ac5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20ac5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2640e0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2640e0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9553d5e7899175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553d5e7899175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20ac5d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20ac5d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20ac5d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20ac5d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20ac5d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20ac5d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61975" y="1509450"/>
            <a:ext cx="6102900" cy="22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400"/>
              <a:t>I’m Nobody! </a:t>
            </a:r>
            <a:endParaRPr sz="6400"/>
          </a:p>
          <a:p>
            <a:pPr indent="0" lvl="0" marL="0" rtl="0" algn="l">
              <a:spcBef>
                <a:spcPts val="0"/>
              </a:spcBef>
              <a:spcAft>
                <a:spcPts val="0"/>
              </a:spcAft>
              <a:buNone/>
            </a:pPr>
            <a:r>
              <a:rPr lang="en" sz="6400"/>
              <a:t> Who are you?</a:t>
            </a:r>
            <a:endParaRPr sz="6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a:t>
            </a:r>
            <a:endParaRPr/>
          </a:p>
        </p:txBody>
      </p:sp>
      <p:pic>
        <p:nvPicPr>
          <p:cNvPr id="136" name="Google Shape;136;p13"/>
          <p:cNvPicPr preferRelativeResize="0"/>
          <p:nvPr/>
        </p:nvPicPr>
        <p:blipFill>
          <a:blip r:embed="rId3">
            <a:alphaModFix/>
          </a:blip>
          <a:stretch>
            <a:fillRect/>
          </a:stretch>
        </p:blipFill>
        <p:spPr>
          <a:xfrm>
            <a:off x="0" y="2400300"/>
            <a:ext cx="2743200" cy="274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FIGURATIVE LANGUAGE</a:t>
            </a:r>
            <a:endParaRPr sz="4800"/>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latin typeface="Quicksand"/>
                <a:ea typeface="Quicksand"/>
                <a:cs typeface="Quicksand"/>
                <a:sym typeface="Quicksand"/>
              </a:rPr>
              <a:t>The speakers calling out of somebodies as frogs is the main instance of figurative language in the poem. It is referring to people who want to be important, so they do things to gain attention. The speaker </a:t>
            </a:r>
            <a:r>
              <a:rPr lang="en" sz="2100">
                <a:latin typeface="Quicksand"/>
                <a:ea typeface="Quicksand"/>
                <a:cs typeface="Quicksand"/>
                <a:sym typeface="Quicksand"/>
              </a:rPr>
              <a:t>doesn't</a:t>
            </a:r>
            <a:r>
              <a:rPr lang="en" sz="2100">
                <a:latin typeface="Quicksand"/>
                <a:ea typeface="Quicksand"/>
                <a:cs typeface="Quicksand"/>
                <a:sym typeface="Quicksand"/>
              </a:rPr>
              <a:t> do this, and instead </a:t>
            </a:r>
            <a:r>
              <a:rPr lang="en" sz="2100">
                <a:latin typeface="Quicksand"/>
                <a:ea typeface="Quicksand"/>
                <a:cs typeface="Quicksand"/>
                <a:sym typeface="Quicksand"/>
              </a:rPr>
              <a:t>doesn't</a:t>
            </a:r>
            <a:r>
              <a:rPr lang="en" sz="2100">
                <a:latin typeface="Quicksand"/>
                <a:ea typeface="Quicksand"/>
                <a:cs typeface="Quicksand"/>
                <a:sym typeface="Quicksand"/>
              </a:rPr>
              <a:t> care about others opinions of her.</a:t>
            </a:r>
            <a:endParaRPr sz="2100">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SUMMARISING MEANING</a:t>
            </a:r>
            <a:endParaRPr sz="4600"/>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Quicksand"/>
                <a:ea typeface="Quicksand"/>
                <a:cs typeface="Quicksand"/>
                <a:sym typeface="Quicksand"/>
              </a:rPr>
              <a:t>This poem talks about not tying to yourself to any one group, and being yourself. It also deals with being antisocial and not caring what others think. Both of these add to the main theme of being yourself.</a:t>
            </a:r>
            <a:endParaRPr sz="2400">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ATTITUDE</a:t>
            </a:r>
            <a:endParaRPr sz="4800"/>
          </a:p>
        </p:txBody>
      </p:sp>
      <p:sp>
        <p:nvSpPr>
          <p:cNvPr id="202" name="Google Shape;202;p24"/>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solidFill>
                  <a:srgbClr val="FFFFFF"/>
                </a:solidFill>
                <a:latin typeface="Quicksand"/>
                <a:ea typeface="Quicksand"/>
                <a:cs typeface="Quicksand"/>
                <a:sym typeface="Quicksand"/>
              </a:rPr>
              <a:t>The attitude of the poem is generally happy, but </a:t>
            </a:r>
            <a:r>
              <a:rPr lang="en" sz="2600">
                <a:solidFill>
                  <a:srgbClr val="FFFFFF"/>
                </a:solidFill>
                <a:latin typeface="Quicksand"/>
                <a:ea typeface="Quicksand"/>
                <a:cs typeface="Quicksand"/>
                <a:sym typeface="Quicksand"/>
              </a:rPr>
              <a:t>it's</a:t>
            </a:r>
            <a:r>
              <a:rPr lang="en" sz="2600">
                <a:solidFill>
                  <a:srgbClr val="FFFFFF"/>
                </a:solidFill>
                <a:latin typeface="Quicksand"/>
                <a:ea typeface="Quicksand"/>
                <a:cs typeface="Quicksand"/>
                <a:sym typeface="Quicksand"/>
              </a:rPr>
              <a:t> being happy about not interacting socially. You can see this when the speaker emphatically says, “</a:t>
            </a:r>
            <a:r>
              <a:rPr lang="en" sz="2600">
                <a:solidFill>
                  <a:srgbClr val="FFFFFF"/>
                </a:solidFill>
                <a:latin typeface="Quicksand"/>
                <a:ea typeface="Quicksand"/>
                <a:cs typeface="Quicksand"/>
                <a:sym typeface="Quicksand"/>
              </a:rPr>
              <a:t>I’m Nobody!</a:t>
            </a:r>
            <a:r>
              <a:rPr lang="en" sz="2600">
                <a:solidFill>
                  <a:srgbClr val="FFFFFF"/>
                </a:solidFill>
                <a:latin typeface="Quicksand"/>
                <a:ea typeface="Quicksand"/>
                <a:cs typeface="Quicksand"/>
                <a:sym typeface="Quicksand"/>
              </a:rPr>
              <a:t>” This can be unhealthy, but if </a:t>
            </a:r>
            <a:r>
              <a:rPr lang="en" sz="2600">
                <a:solidFill>
                  <a:srgbClr val="FFFFFF"/>
                </a:solidFill>
                <a:latin typeface="Quicksand"/>
                <a:ea typeface="Quicksand"/>
                <a:cs typeface="Quicksand"/>
                <a:sym typeface="Quicksand"/>
              </a:rPr>
              <a:t>it's</a:t>
            </a:r>
            <a:r>
              <a:rPr lang="en" sz="2600">
                <a:solidFill>
                  <a:srgbClr val="FFFFFF"/>
                </a:solidFill>
                <a:latin typeface="Quicksand"/>
                <a:ea typeface="Quicksand"/>
                <a:cs typeface="Quicksand"/>
                <a:sym typeface="Quicksand"/>
              </a:rPr>
              <a:t> only about not</a:t>
            </a:r>
            <a:r>
              <a:rPr lang="en" sz="2600">
                <a:solidFill>
                  <a:srgbClr val="FFFFFF"/>
                </a:solidFill>
                <a:latin typeface="Quicksand"/>
                <a:ea typeface="Quicksand"/>
                <a:cs typeface="Quicksand"/>
                <a:sym typeface="Quicksand"/>
              </a:rPr>
              <a:t> </a:t>
            </a:r>
            <a:r>
              <a:rPr lang="en" sz="2600">
                <a:solidFill>
                  <a:srgbClr val="FFFFFF"/>
                </a:solidFill>
                <a:latin typeface="Quicksand"/>
                <a:ea typeface="Quicksand"/>
                <a:cs typeface="Quicksand"/>
                <a:sym typeface="Quicksand"/>
              </a:rPr>
              <a:t>tying yourself to a group, it </a:t>
            </a:r>
            <a:r>
              <a:rPr lang="en" sz="2600">
                <a:solidFill>
                  <a:srgbClr val="FFFFFF"/>
                </a:solidFill>
                <a:latin typeface="Quicksand"/>
                <a:ea typeface="Quicksand"/>
                <a:cs typeface="Quicksand"/>
                <a:sym typeface="Quicksand"/>
              </a:rPr>
              <a:t>isn't</a:t>
            </a:r>
            <a:r>
              <a:rPr lang="en" sz="2600">
                <a:solidFill>
                  <a:srgbClr val="FFFFFF"/>
                </a:solidFill>
                <a:latin typeface="Quicksand"/>
                <a:ea typeface="Quicksand"/>
                <a:cs typeface="Quicksand"/>
                <a:sym typeface="Quicksand"/>
              </a:rPr>
              <a:t> necessarily that detrimental. </a:t>
            </a:r>
            <a:endParaRPr sz="2600">
              <a:solidFill>
                <a:srgbClr val="FFFFFF"/>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SHIFTS</a:t>
            </a:r>
            <a:endParaRPr sz="4800"/>
          </a:p>
        </p:txBody>
      </p:sp>
      <p:sp>
        <p:nvSpPr>
          <p:cNvPr id="208" name="Google Shape;208;p25"/>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FFFFFF"/>
                </a:solidFill>
                <a:latin typeface="Quicksand"/>
                <a:ea typeface="Quicksand"/>
                <a:cs typeface="Quicksand"/>
                <a:sym typeface="Quicksand"/>
              </a:rPr>
              <a:t>The poem has a shift in line four, as the speaker stops talking about the speaker and audience (us), and starts talking about other people. For example, “</a:t>
            </a:r>
            <a:r>
              <a:rPr lang="en" sz="2500">
                <a:solidFill>
                  <a:srgbClr val="FFFFFF"/>
                </a:solidFill>
                <a:latin typeface="Quicksand"/>
                <a:ea typeface="Quicksand"/>
                <a:cs typeface="Quicksand"/>
                <a:sym typeface="Quicksand"/>
              </a:rPr>
              <a:t>Don’t tell! they’d advertise – you know!”</a:t>
            </a:r>
            <a:r>
              <a:rPr lang="en" sz="2500">
                <a:solidFill>
                  <a:srgbClr val="FFFFFF"/>
                </a:solidFill>
                <a:latin typeface="Quicksand"/>
                <a:ea typeface="Quicksand"/>
                <a:cs typeface="Quicksand"/>
                <a:sym typeface="Quicksand"/>
              </a:rPr>
              <a:t> It shifts from being positive about being nobody to talking about how it must be bad to be somebody, but the tone doesnt shift that much.</a:t>
            </a:r>
            <a:endParaRPr sz="2500">
              <a:solidFill>
                <a:srgbClr val="FFFFFF"/>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TITLE</a:t>
            </a:r>
            <a:endParaRPr sz="4800"/>
          </a:p>
        </p:txBody>
      </p:sp>
      <p:sp>
        <p:nvSpPr>
          <p:cNvPr id="214" name="Google Shape;214;p26"/>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latin typeface="Quicksand"/>
                <a:ea typeface="Quicksand"/>
                <a:cs typeface="Quicksand"/>
                <a:sym typeface="Quicksand"/>
              </a:rPr>
              <a:t>The title is a reference to the author not wanting to be made a “somebody,” or someone who is a part of a group and has a public identity. She is content with just being herself and not a part of a group. She </a:t>
            </a:r>
            <a:r>
              <a:rPr lang="en" sz="2600">
                <a:latin typeface="Quicksand"/>
                <a:ea typeface="Quicksand"/>
                <a:cs typeface="Quicksand"/>
                <a:sym typeface="Quicksand"/>
              </a:rPr>
              <a:t>doesn't</a:t>
            </a:r>
            <a:r>
              <a:rPr lang="en" sz="2600">
                <a:latin typeface="Quicksand"/>
                <a:ea typeface="Quicksand"/>
                <a:cs typeface="Quicksand"/>
                <a:sym typeface="Quicksand"/>
              </a:rPr>
              <a:t> </a:t>
            </a:r>
            <a:r>
              <a:rPr lang="en" sz="2600">
                <a:latin typeface="Quicksand"/>
                <a:ea typeface="Quicksand"/>
                <a:cs typeface="Quicksand"/>
                <a:sym typeface="Quicksand"/>
              </a:rPr>
              <a:t>have</a:t>
            </a:r>
            <a:r>
              <a:rPr lang="en" sz="2600">
                <a:latin typeface="Quicksand"/>
                <a:ea typeface="Quicksand"/>
                <a:cs typeface="Quicksand"/>
                <a:sym typeface="Quicksand"/>
              </a:rPr>
              <a:t> to tie her identity to a cause or group to feel validated, and instead is content with being herself.</a:t>
            </a:r>
            <a:endParaRPr sz="2600">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THEME</a:t>
            </a:r>
            <a:endParaRPr sz="4800"/>
          </a:p>
        </p:txBody>
      </p:sp>
      <p:sp>
        <p:nvSpPr>
          <p:cNvPr id="220" name="Google Shape;220;p27"/>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FFFFFF"/>
                </a:solidFill>
                <a:latin typeface="Quicksand"/>
                <a:ea typeface="Quicksand"/>
                <a:cs typeface="Quicksand"/>
                <a:sym typeface="Quicksand"/>
              </a:rPr>
              <a:t>The theme of the poem is that it is a good thing to not be a part of a group or to be someone with a public identity. It essentially is telling you to be yourself and not tie yourself to any one group or identity. You can be you and not tie yourself to your public image. “</a:t>
            </a:r>
            <a:r>
              <a:rPr lang="en" sz="2500">
                <a:solidFill>
                  <a:srgbClr val="FFFFFF"/>
                </a:solidFill>
                <a:latin typeface="Quicksand"/>
                <a:ea typeface="Quicksand"/>
                <a:cs typeface="Quicksand"/>
                <a:sym typeface="Quicksand"/>
              </a:rPr>
              <a:t>How dreary – to be – Somebody!</a:t>
            </a:r>
            <a:r>
              <a:rPr lang="en" sz="2500">
                <a:solidFill>
                  <a:srgbClr val="FFFFFF"/>
                </a:solidFill>
                <a:latin typeface="Quicksand"/>
                <a:ea typeface="Quicksand"/>
                <a:cs typeface="Quicksand"/>
                <a:sym typeface="Quicksand"/>
              </a:rPr>
              <a:t>” </a:t>
            </a:r>
            <a:endParaRPr sz="2500">
              <a:solidFill>
                <a:srgbClr val="FFFFFF"/>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TITLE</a:t>
            </a:r>
            <a:endParaRPr sz="48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latin typeface="Quicksand"/>
                <a:ea typeface="Quicksand"/>
                <a:cs typeface="Quicksand"/>
                <a:sym typeface="Quicksand"/>
              </a:rPr>
              <a:t>The title is the first line of the poem. It suggests that the speaker  is unimportant and unpopular, but is confident in that. It also asks the audience who they are, which the reader assume is also nobody.</a:t>
            </a:r>
            <a:endParaRPr sz="2800">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PARAPHRASE</a:t>
            </a:r>
            <a:endParaRPr sz="48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Quicksand"/>
                <a:ea typeface="Quicksand"/>
                <a:cs typeface="Quicksand"/>
                <a:sym typeface="Quicksand"/>
              </a:rPr>
              <a:t>The speaker claims to be nobody and asks who the audience is. The speaker then acts as though the audience responded with also being nobody, and goes on to say that they </a:t>
            </a:r>
            <a:r>
              <a:rPr lang="en" sz="1900">
                <a:latin typeface="Quicksand"/>
                <a:ea typeface="Quicksand"/>
                <a:cs typeface="Quicksand"/>
                <a:sym typeface="Quicksand"/>
              </a:rPr>
              <a:t>shouldn't</a:t>
            </a:r>
            <a:r>
              <a:rPr lang="en" sz="1900">
                <a:latin typeface="Quicksand"/>
                <a:ea typeface="Quicksand"/>
                <a:cs typeface="Quicksand"/>
                <a:sym typeface="Quicksand"/>
              </a:rPr>
              <a:t> tell anyone because others would advertise that.</a:t>
            </a:r>
            <a:endParaRPr sz="1900">
              <a:latin typeface="Quicksand"/>
              <a:ea typeface="Quicksand"/>
              <a:cs typeface="Quicksand"/>
              <a:sym typeface="Quicksand"/>
            </a:endParaRPr>
          </a:p>
          <a:p>
            <a:pPr indent="0" lvl="0" marL="0" rtl="0" algn="l">
              <a:spcBef>
                <a:spcPts val="1600"/>
              </a:spcBef>
              <a:spcAft>
                <a:spcPts val="1600"/>
              </a:spcAft>
              <a:buNone/>
            </a:pPr>
            <a:r>
              <a:rPr lang="en" sz="1900">
                <a:latin typeface="Quicksand"/>
                <a:ea typeface="Quicksand"/>
                <a:cs typeface="Quicksand"/>
                <a:sym typeface="Quicksand"/>
              </a:rPr>
              <a:t>In the next stanza, the speaker laments how horrible </a:t>
            </a:r>
            <a:r>
              <a:rPr lang="en" sz="1900">
                <a:latin typeface="Quicksand"/>
                <a:ea typeface="Quicksand"/>
                <a:cs typeface="Quicksand"/>
                <a:sym typeface="Quicksand"/>
              </a:rPr>
              <a:t>it'd</a:t>
            </a:r>
            <a:r>
              <a:rPr lang="en" sz="1900">
                <a:latin typeface="Quicksand"/>
                <a:ea typeface="Quicksand"/>
                <a:cs typeface="Quicksand"/>
                <a:sym typeface="Quicksand"/>
              </a:rPr>
              <a:t> be to be somebody, because then the public watches you too closely. She compares people who are somebody to frogs because they croak loudly. </a:t>
            </a:r>
            <a:endParaRPr sz="1900">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FORM/METER</a:t>
            </a:r>
            <a:endParaRPr sz="4800"/>
          </a:p>
        </p:txBody>
      </p:sp>
      <p:sp>
        <p:nvSpPr>
          <p:cNvPr id="154" name="Google Shape;154;p16"/>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FFFFFF"/>
                </a:solidFill>
                <a:latin typeface="Quicksand"/>
                <a:ea typeface="Quicksand"/>
                <a:cs typeface="Quicksand"/>
                <a:sym typeface="Quicksand"/>
              </a:rPr>
              <a:t>For meter, the poem mostly uses iambic trimeter, but not perfectly. It has a rhyme scheme of ABCB. Also, there are often random dashes in the middle of lines to put emphasis on certain things. “To tell one’s name – the livelong June –”</a:t>
            </a:r>
            <a:endParaRPr sz="3000">
              <a:solidFill>
                <a:srgbClr val="FFFFFF"/>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DICTION</a:t>
            </a:r>
            <a:endParaRPr sz="48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Quicksand"/>
                <a:ea typeface="Quicksand"/>
                <a:cs typeface="Quicksand"/>
                <a:sym typeface="Quicksand"/>
              </a:rPr>
              <a:t>There are dashes in the middle of some of the sentences, breaking up the flow and putting emphasis on certain things such as, “</a:t>
            </a:r>
            <a:r>
              <a:rPr lang="en" sz="2700">
                <a:solidFill>
                  <a:srgbClr val="FFFFFF"/>
                </a:solidFill>
                <a:latin typeface="Quicksand"/>
                <a:ea typeface="Quicksand"/>
                <a:cs typeface="Quicksand"/>
                <a:sym typeface="Quicksand"/>
              </a:rPr>
              <a:t>Are you – Nobody – too?</a:t>
            </a:r>
            <a:r>
              <a:rPr lang="en" sz="2700">
                <a:solidFill>
                  <a:srgbClr val="FFFFFF"/>
                </a:solidFill>
                <a:latin typeface="Quicksand"/>
                <a:ea typeface="Quicksand"/>
                <a:cs typeface="Quicksand"/>
                <a:sym typeface="Quicksand"/>
              </a:rPr>
              <a:t>”. Lines 6-8 are </a:t>
            </a:r>
            <a:r>
              <a:rPr lang="en" sz="2700">
                <a:solidFill>
                  <a:srgbClr val="FFFFFF"/>
                </a:solidFill>
                <a:latin typeface="Quicksand"/>
                <a:ea typeface="Quicksand"/>
                <a:cs typeface="Quicksand"/>
                <a:sym typeface="Quicksand"/>
              </a:rPr>
              <a:t>enjambed</a:t>
            </a:r>
            <a:r>
              <a:rPr lang="en" sz="2700">
                <a:solidFill>
                  <a:srgbClr val="FFFFFF"/>
                </a:solidFill>
                <a:latin typeface="Quicksand"/>
                <a:ea typeface="Quicksand"/>
                <a:cs typeface="Quicksand"/>
                <a:sym typeface="Quicksand"/>
              </a:rPr>
              <a:t>, but the rest of the lines end at the break.</a:t>
            </a:r>
            <a:endParaRPr sz="2700">
              <a:solidFill>
                <a:srgbClr val="FFFFFF"/>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IMAGERY</a:t>
            </a:r>
            <a:endParaRPr sz="4800"/>
          </a:p>
        </p:txBody>
      </p:sp>
      <p:sp>
        <p:nvSpPr>
          <p:cNvPr id="166" name="Google Shape;166;p18"/>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FFFFFF"/>
                </a:solidFill>
                <a:latin typeface="Quicksand"/>
                <a:ea typeface="Quicksand"/>
                <a:cs typeface="Quicksand"/>
                <a:sym typeface="Quicksand"/>
              </a:rPr>
              <a:t>The Imagery includes comparing people who are </a:t>
            </a:r>
            <a:r>
              <a:rPr lang="en" sz="2000">
                <a:solidFill>
                  <a:srgbClr val="FFFFFF"/>
                </a:solidFill>
                <a:latin typeface="Quicksand"/>
                <a:ea typeface="Quicksand"/>
                <a:cs typeface="Quicksand"/>
                <a:sym typeface="Quicksand"/>
              </a:rPr>
              <a:t>somebodies to frogs. This is because they croak their name loudly in an attempt to stay relevant includes comparing people who are somebodies to frogs. This is because they croak their name loudly in an attempt to stay relevant. Theres also the imagery of the bog that they live in, croaking over each other and trying to be heard. Another image is the advertising others do about nobodies she talks about in line four. “Don’t tell! they’d advertise – you know!”</a:t>
            </a:r>
            <a:endParaRPr sz="2000">
              <a:solidFill>
                <a:srgbClr val="FFFFFF"/>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P.O.V.</a:t>
            </a:r>
            <a:endParaRPr sz="4800"/>
          </a:p>
        </p:txBody>
      </p:sp>
      <p:sp>
        <p:nvSpPr>
          <p:cNvPr id="172" name="Google Shape;172;p19"/>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500">
                <a:solidFill>
                  <a:srgbClr val="FFFFFF"/>
                </a:solidFill>
                <a:latin typeface="Quicksand"/>
                <a:ea typeface="Quicksand"/>
                <a:cs typeface="Quicksand"/>
                <a:sym typeface="Quicksand"/>
              </a:rPr>
              <a:t>The poem is the narrator talking to somebody else. It’s a mix of first, second, and person. For example, “</a:t>
            </a:r>
            <a:r>
              <a:rPr lang="en" sz="3500">
                <a:solidFill>
                  <a:srgbClr val="FFFFFF"/>
                </a:solidFill>
                <a:latin typeface="Quicksand"/>
                <a:ea typeface="Quicksand"/>
                <a:cs typeface="Quicksand"/>
                <a:sym typeface="Quicksand"/>
              </a:rPr>
              <a:t>Are you – Nobody – too?” is in any of the above.</a:t>
            </a:r>
            <a:endParaRPr sz="3500">
              <a:solidFill>
                <a:srgbClr val="FFFFFF"/>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SOUND DEVICES</a:t>
            </a:r>
            <a:endParaRPr sz="4800"/>
          </a:p>
        </p:txBody>
      </p:sp>
      <p:sp>
        <p:nvSpPr>
          <p:cNvPr id="178" name="Google Shape;178;p20"/>
          <p:cNvSpPr txBox="1"/>
          <p:nvPr>
            <p:ph idx="1" type="body"/>
          </p:nvPr>
        </p:nvSpPr>
        <p:spPr>
          <a:xfrm>
            <a:off x="1297500" y="1491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FFFFFF"/>
                </a:solidFill>
                <a:latin typeface="Quicksand"/>
                <a:ea typeface="Quicksand"/>
                <a:cs typeface="Quicksand"/>
                <a:sym typeface="Quicksand"/>
              </a:rPr>
              <a:t>One of the sound devices of my poem is the dashes used to break up the poem’s flow. They put emphasis on things like, “</a:t>
            </a:r>
            <a:r>
              <a:rPr lang="en" sz="3000">
                <a:solidFill>
                  <a:srgbClr val="FFFFFF"/>
                </a:solidFill>
                <a:latin typeface="Quicksand"/>
                <a:ea typeface="Quicksand"/>
                <a:cs typeface="Quicksand"/>
                <a:sym typeface="Quicksand"/>
              </a:rPr>
              <a:t>How public – like a Frog – </a:t>
            </a:r>
            <a:r>
              <a:rPr lang="en" sz="3000">
                <a:solidFill>
                  <a:srgbClr val="FFFFFF"/>
                </a:solidFill>
                <a:latin typeface="Quicksand"/>
                <a:ea typeface="Quicksand"/>
                <a:cs typeface="Quicksand"/>
                <a:sym typeface="Quicksand"/>
              </a:rPr>
              <a:t>” Also, the poem has a abcb rhyme scheme using occasional end rhyme.</a:t>
            </a:r>
            <a:endParaRPr sz="3000">
              <a:solidFill>
                <a:srgbClr val="FFFFFF"/>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SYMBOLISM</a:t>
            </a:r>
            <a:endParaRPr sz="4800"/>
          </a:p>
        </p:txBody>
      </p:sp>
      <p:sp>
        <p:nvSpPr>
          <p:cNvPr id="184" name="Google Shape;184;p21"/>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solidFill>
                  <a:srgbClr val="FFFFFF"/>
                </a:solidFill>
                <a:latin typeface="Quicksand"/>
                <a:ea typeface="Quicksand"/>
                <a:cs typeface="Quicksand"/>
                <a:sym typeface="Quicksand"/>
              </a:rPr>
              <a:t>One of the symbols in the poem  is the comparison of somebodies to frogs. “</a:t>
            </a:r>
            <a:r>
              <a:rPr lang="en" sz="2600">
                <a:solidFill>
                  <a:srgbClr val="FFFFFF"/>
                </a:solidFill>
                <a:latin typeface="Quicksand"/>
                <a:ea typeface="Quicksand"/>
                <a:cs typeface="Quicksand"/>
                <a:sym typeface="Quicksand"/>
              </a:rPr>
              <a:t>How public – like a Frog –”</a:t>
            </a:r>
            <a:r>
              <a:rPr lang="en" sz="2600">
                <a:solidFill>
                  <a:srgbClr val="FFFFFF"/>
                </a:solidFill>
                <a:latin typeface="Quicksand"/>
                <a:ea typeface="Quicksand"/>
                <a:cs typeface="Quicksand"/>
                <a:sym typeface="Quicksand"/>
              </a:rPr>
              <a:t> This is because they are loud and annoying, trying to stay relevant and draw your attention. The bog in the next line is the home of the frogs, a place where they all try to speak over each other and be important.</a:t>
            </a:r>
            <a:endParaRPr sz="2600">
              <a:solidFill>
                <a:srgbClr val="FFFFFF"/>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