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Corsiva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Gloria Hallelujah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loriaHallelujah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orsiva-bold.fntdata"/><Relationship Id="rId12" Type="http://schemas.openxmlformats.org/officeDocument/2006/relationships/font" Target="fonts/Corsi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siva-boldItalic.fntdata"/><Relationship Id="rId14" Type="http://schemas.openxmlformats.org/officeDocument/2006/relationships/font" Target="fonts/Corsiva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7b2161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7b2161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7b2161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7b2161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7b2161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7b2161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17b2161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17b2161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17b2161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17b2161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0e3d88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0e3d88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theamericanrevolution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Gloria Hallelujah"/>
                <a:ea typeface="Gloria Hallelujah"/>
                <a:cs typeface="Gloria Hallelujah"/>
                <a:sym typeface="Gloria Hallelujah"/>
              </a:rPr>
              <a:t>The Battle of White Plains</a:t>
            </a:r>
            <a:endParaRPr sz="4600"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46963" y="31760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rsiva"/>
                <a:ea typeface="Corsiva"/>
                <a:cs typeface="Corsiva"/>
                <a:sym typeface="Corsiva"/>
              </a:rPr>
              <a:t>By: Anaiya Ardie and Carson Stark</a:t>
            </a:r>
            <a:endParaRPr sz="3000">
              <a:latin typeface="Corsiva"/>
              <a:ea typeface="Corsiva"/>
              <a:cs typeface="Corsiva"/>
              <a:sym typeface="Corsiva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50" y="3041825"/>
            <a:ext cx="1932625" cy="19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256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Gloria Hallelujah"/>
                <a:ea typeface="Gloria Hallelujah"/>
                <a:cs typeface="Gloria Hallelujah"/>
                <a:sym typeface="Gloria Hallelujah"/>
              </a:rPr>
              <a:t>Location</a:t>
            </a:r>
            <a:endParaRPr sz="6000"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29925" y="12781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ctr">
              <a:spcBef>
                <a:spcPts val="0"/>
              </a:spcBef>
              <a:spcAft>
                <a:spcPts val="0"/>
              </a:spcAft>
              <a:buSzPts val="4800"/>
              <a:buFont typeface="Corsiva"/>
              <a:buChar char="❏"/>
            </a:pPr>
            <a:r>
              <a:rPr lang="en" sz="4800">
                <a:latin typeface="Corsiva"/>
                <a:ea typeface="Corsiva"/>
                <a:cs typeface="Corsiva"/>
                <a:sym typeface="Corsiva"/>
              </a:rPr>
              <a:t>White Plains, New York</a:t>
            </a:r>
            <a:endParaRPr sz="4800">
              <a:latin typeface="Corsiva"/>
              <a:ea typeface="Corsiva"/>
              <a:cs typeface="Corsiva"/>
              <a:sym typeface="Corsiva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9650"/>
            <a:ext cx="1857925" cy="2631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1452050" y="2904075"/>
            <a:ext cx="1953000" cy="1247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215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Gloria Hallelujah"/>
                <a:ea typeface="Gloria Hallelujah"/>
                <a:cs typeface="Gloria Hallelujah"/>
                <a:sym typeface="Gloria Hallelujah"/>
              </a:rPr>
              <a:t>Troops There</a:t>
            </a:r>
            <a:endParaRPr sz="6000"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orsiva"/>
              <a:buChar char="❏"/>
            </a:pPr>
            <a:r>
              <a:rPr lang="en" sz="3600">
                <a:latin typeface="Corsiva"/>
                <a:ea typeface="Corsiva"/>
                <a:cs typeface="Corsiva"/>
                <a:sym typeface="Corsiva"/>
              </a:rPr>
              <a:t>Britain- 4,500</a:t>
            </a:r>
            <a:endParaRPr sz="3600">
              <a:latin typeface="Corsiva"/>
              <a:ea typeface="Corsiva"/>
              <a:cs typeface="Corsiva"/>
              <a:sym typeface="Corsiv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orsiva"/>
              <a:buChar char="❏"/>
            </a:pPr>
            <a:r>
              <a:rPr lang="en" sz="3600">
                <a:latin typeface="Corsiva"/>
                <a:ea typeface="Corsiva"/>
                <a:cs typeface="Corsiva"/>
                <a:sym typeface="Corsiva"/>
              </a:rPr>
              <a:t>US- 1,600</a:t>
            </a:r>
            <a:endParaRPr sz="3600">
              <a:latin typeface="Corsiva"/>
              <a:ea typeface="Corsiva"/>
              <a:cs typeface="Corsiva"/>
              <a:sym typeface="Corsiva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725" y="2466525"/>
            <a:ext cx="1060550" cy="24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8950" y="1538650"/>
            <a:ext cx="1535050" cy="23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5337800" y="2408538"/>
            <a:ext cx="981666" cy="981666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loria Hallelujah"/>
                <a:ea typeface="Gloria Hallelujah"/>
                <a:cs typeface="Gloria Hallelujah"/>
                <a:sym typeface="Gloria Hallelujah"/>
              </a:rPr>
              <a:t>Great Britain Casualties</a:t>
            </a:r>
            <a:endParaRPr sz="3600"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rsiva"/>
              <a:buChar char="❏"/>
            </a:pPr>
            <a:r>
              <a:rPr lang="en" sz="4800">
                <a:latin typeface="Corsiva"/>
                <a:ea typeface="Corsiva"/>
                <a:cs typeface="Corsiva"/>
                <a:sym typeface="Corsiva"/>
              </a:rPr>
              <a:t>42 killed</a:t>
            </a:r>
            <a:endParaRPr sz="4800">
              <a:latin typeface="Corsiva"/>
              <a:ea typeface="Corsiva"/>
              <a:cs typeface="Corsiva"/>
              <a:sym typeface="Corsiva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rsiva"/>
              <a:buChar char="❏"/>
            </a:pPr>
            <a:r>
              <a:rPr lang="en" sz="4800">
                <a:latin typeface="Corsiva"/>
                <a:ea typeface="Corsiva"/>
                <a:cs typeface="Corsiva"/>
                <a:sym typeface="Corsiva"/>
              </a:rPr>
              <a:t>182 wounded</a:t>
            </a:r>
            <a:endParaRPr sz="4800">
              <a:latin typeface="Corsiva"/>
              <a:ea typeface="Corsiva"/>
              <a:cs typeface="Corsiva"/>
              <a:sym typeface="Corsiva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rsiva"/>
              <a:buChar char="❏"/>
            </a:pPr>
            <a:r>
              <a:rPr lang="en" sz="4800">
                <a:latin typeface="Corsiva"/>
                <a:ea typeface="Corsiva"/>
                <a:cs typeface="Corsiva"/>
                <a:sym typeface="Corsiva"/>
              </a:rPr>
              <a:t>3 captured</a:t>
            </a:r>
            <a:endParaRPr sz="4800">
              <a:latin typeface="Corsiva"/>
              <a:ea typeface="Corsiva"/>
              <a:cs typeface="Corsiva"/>
              <a:sym typeface="Corsiva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23" y="1229875"/>
            <a:ext cx="2453175" cy="26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7850700" y="470375"/>
            <a:ext cx="981600" cy="654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7978525" y="516875"/>
            <a:ext cx="1094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feet hurts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154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Gloria Hallelujah"/>
                <a:ea typeface="Gloria Hallelujah"/>
                <a:cs typeface="Gloria Hallelujah"/>
                <a:sym typeface="Gloria Hallelujah"/>
              </a:rPr>
              <a:t>American Casualties</a:t>
            </a:r>
            <a:endParaRPr sz="6000"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rsiva"/>
              <a:buChar char="❏"/>
            </a:pPr>
            <a:r>
              <a:rPr lang="en" sz="4800">
                <a:latin typeface="Corsiva"/>
                <a:ea typeface="Corsiva"/>
                <a:cs typeface="Corsiva"/>
                <a:sym typeface="Corsiva"/>
              </a:rPr>
              <a:t>28 killed</a:t>
            </a:r>
            <a:endParaRPr sz="4800">
              <a:latin typeface="Corsiva"/>
              <a:ea typeface="Corsiva"/>
              <a:cs typeface="Corsiva"/>
              <a:sym typeface="Corsiva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rsiva"/>
              <a:buChar char="❏"/>
            </a:pPr>
            <a:r>
              <a:rPr lang="en" sz="4800">
                <a:latin typeface="Corsiva"/>
                <a:ea typeface="Corsiva"/>
                <a:cs typeface="Corsiva"/>
                <a:sym typeface="Corsiva"/>
              </a:rPr>
              <a:t>126 wounded</a:t>
            </a:r>
            <a:endParaRPr sz="4800">
              <a:latin typeface="Corsiva"/>
              <a:ea typeface="Corsiva"/>
              <a:cs typeface="Corsiva"/>
              <a:sym typeface="Corsiva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rsiva"/>
              <a:buChar char="❏"/>
            </a:pPr>
            <a:r>
              <a:rPr lang="en" sz="4800">
                <a:latin typeface="Corsiva"/>
                <a:ea typeface="Corsiva"/>
                <a:cs typeface="Corsiva"/>
                <a:sym typeface="Corsiva"/>
              </a:rPr>
              <a:t>16 captured</a:t>
            </a:r>
            <a:endParaRPr sz="4800">
              <a:latin typeface="Corsiva"/>
              <a:ea typeface="Corsiva"/>
              <a:cs typeface="Corsiva"/>
              <a:sym typeface="Corsiva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880" y="1229875"/>
            <a:ext cx="2452445" cy="26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>
            <a:off x="117975" y="365775"/>
            <a:ext cx="668400" cy="6078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8353500" y="365775"/>
            <a:ext cx="673200" cy="6078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52625" y="164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Gloria Hallelujah"/>
                <a:ea typeface="Gloria Hallelujah"/>
                <a:cs typeface="Gloria Hallelujah"/>
                <a:sym typeface="Gloria Hallelujah"/>
              </a:rPr>
              <a:t>Who Won</a:t>
            </a:r>
            <a:endParaRPr sz="6000"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12196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rsiva"/>
              <a:buChar char="❏"/>
            </a:pPr>
            <a:r>
              <a:rPr lang="en" sz="4800">
                <a:latin typeface="Corsiva"/>
                <a:ea typeface="Corsiva"/>
                <a:cs typeface="Corsiva"/>
                <a:sym typeface="Corsiva"/>
              </a:rPr>
              <a:t>The colonista colonists won.</a:t>
            </a:r>
            <a:endParaRPr sz="4800">
              <a:latin typeface="Corsiva"/>
              <a:ea typeface="Corsiva"/>
              <a:cs typeface="Corsiva"/>
              <a:sym typeface="Corsiva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450" y="1110625"/>
            <a:ext cx="2570550" cy="278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/>
          <p:nvPr/>
        </p:nvSpPr>
        <p:spPr>
          <a:xfrm>
            <a:off x="2239425" y="2331450"/>
            <a:ext cx="1278300" cy="1288500"/>
          </a:xfrm>
          <a:prstGeom prst="smileyFace">
            <a:avLst>
              <a:gd fmla="val 4653" name="adj"/>
            </a:avLst>
          </a:prstGeom>
          <a:solidFill>
            <a:srgbClr val="FF089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8"/>
          <p:cNvCxnSpPr/>
          <p:nvPr/>
        </p:nvCxnSpPr>
        <p:spPr>
          <a:xfrm>
            <a:off x="1820175" y="1717900"/>
            <a:ext cx="1891800" cy="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317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loria Hallelujah"/>
                <a:ea typeface="Gloria Hallelujah"/>
                <a:cs typeface="Gloria Hallelujah"/>
                <a:sym typeface="Gloria Hallelujah"/>
              </a:rPr>
              <a:t>Reference Page</a:t>
            </a:r>
            <a:endParaRPr sz="3600"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chemeClr val="hlink"/>
                </a:solidFill>
                <a:latin typeface="Corsiva"/>
                <a:ea typeface="Corsiva"/>
                <a:cs typeface="Corsiva"/>
                <a:sym typeface="Corsiva"/>
                <a:hlinkClick r:id="rId3"/>
              </a:rPr>
              <a:t>www.theamericanrevolution.org</a:t>
            </a:r>
            <a:endParaRPr sz="4800">
              <a:latin typeface="Corsiva"/>
              <a:ea typeface="Corsiva"/>
              <a:cs typeface="Corsiva"/>
              <a:sym typeface="Corsiv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>
                <a:latin typeface="Corsiva"/>
                <a:ea typeface="Corsiva"/>
                <a:cs typeface="Corsiva"/>
                <a:sym typeface="Corsiva"/>
              </a:rPr>
              <a:t>TAB: The Battle of White Plains</a:t>
            </a:r>
            <a:endParaRPr sz="4800"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715800" y="3415375"/>
            <a:ext cx="981666" cy="981666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