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Quicksand"/>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Quicksand-bold.fntdata"/><Relationship Id="rId6" Type="http://schemas.openxmlformats.org/officeDocument/2006/relationships/slide" Target="slides/slide2.xml"/><Relationship Id="rId18" Type="http://schemas.openxmlformats.org/officeDocument/2006/relationships/font" Target="fonts/Quicksa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cf1a01f7212d53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f1a01f7212d53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ae6b999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ae6b999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9fead2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9fead2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ae6b99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ae6b99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f1a01f7212d5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f1a01f7212d5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ae6b99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ae6b99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cf1a01f7212d53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f1a01f7212d53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e6b99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e6b99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cf1a01f7212d53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cf1a01f7212d53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ae6b999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ae6b999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Related image" id="66" name="Google Shape;66;p13"/>
          <p:cNvPicPr preferRelativeResize="0"/>
          <p:nvPr/>
        </p:nvPicPr>
        <p:blipFill rotWithShape="1">
          <a:blip r:embed="rId3">
            <a:alphaModFix/>
          </a:blip>
          <a:srcRect b="15723" l="12136" r="12483" t="10141"/>
          <a:stretch/>
        </p:blipFill>
        <p:spPr>
          <a:xfrm flipH="1">
            <a:off x="0" y="179550"/>
            <a:ext cx="1720825" cy="2159275"/>
          </a:xfrm>
          <a:prstGeom prst="rect">
            <a:avLst/>
          </a:prstGeom>
          <a:noFill/>
          <a:ln>
            <a:noFill/>
          </a:ln>
        </p:spPr>
      </p:pic>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The Conch Symbolism</a:t>
            </a:r>
            <a:endParaRPr>
              <a:solidFill>
                <a:srgbClr val="000000"/>
              </a:solidFill>
            </a:endParaRPr>
          </a:p>
        </p:txBody>
      </p:sp>
      <p:sp>
        <p:nvSpPr>
          <p:cNvPr id="68" name="Google Shape;68;p13"/>
          <p:cNvSpPr txBox="1"/>
          <p:nvPr>
            <p:ph idx="1" type="subTitle"/>
          </p:nvPr>
        </p:nvSpPr>
        <p:spPr>
          <a:xfrm>
            <a:off x="1980100" y="28363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Carson, Ella, Kayla, and Ian</a:t>
            </a:r>
            <a:endParaRPr>
              <a:solidFill>
                <a:srgbClr val="000000"/>
              </a:solidFill>
            </a:endParaRPr>
          </a:p>
        </p:txBody>
      </p:sp>
      <p:pic>
        <p:nvPicPr>
          <p:cNvPr descr="Image result for the conch with no background" id="69" name="Google Shape;69;p13"/>
          <p:cNvPicPr preferRelativeResize="0"/>
          <p:nvPr/>
        </p:nvPicPr>
        <p:blipFill>
          <a:blip r:embed="rId4">
            <a:alphaModFix/>
          </a:blip>
          <a:stretch>
            <a:fillRect/>
          </a:stretch>
        </p:blipFill>
        <p:spPr>
          <a:xfrm flipH="1" rot="-5400000">
            <a:off x="7208363" y="3207863"/>
            <a:ext cx="2338625" cy="153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cxnSp>
        <p:nvCxnSpPr>
          <p:cNvPr id="152" name="Google Shape;152;p22"/>
          <p:cNvCxnSpPr/>
          <p:nvPr/>
        </p:nvCxnSpPr>
        <p:spPr>
          <a:xfrm>
            <a:off x="744195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53" name="Google Shape;153;p22"/>
          <p:cNvCxnSpPr/>
          <p:nvPr/>
        </p:nvCxnSpPr>
        <p:spPr>
          <a:xfrm>
            <a:off x="445510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54" name="Google Shape;154;p22"/>
          <p:cNvCxnSpPr/>
          <p:nvPr/>
        </p:nvCxnSpPr>
        <p:spPr>
          <a:xfrm>
            <a:off x="1368600" y="2279350"/>
            <a:ext cx="0" cy="1045200"/>
          </a:xfrm>
          <a:prstGeom prst="straightConnector1">
            <a:avLst/>
          </a:prstGeom>
          <a:noFill/>
          <a:ln cap="flat" cmpd="sng" w="28575">
            <a:solidFill>
              <a:srgbClr val="000000"/>
            </a:solidFill>
            <a:prstDash val="solid"/>
            <a:round/>
            <a:headEnd len="med" w="med" type="none"/>
            <a:tailEnd len="med" w="med" type="triangle"/>
          </a:ln>
        </p:spPr>
      </p:cxnSp>
      <p:sp>
        <p:nvSpPr>
          <p:cNvPr id="155" name="Google Shape;155;p22"/>
          <p:cNvSpPr txBox="1"/>
          <p:nvPr>
            <p:ph type="title"/>
          </p:nvPr>
        </p:nvSpPr>
        <p:spPr>
          <a:xfrm>
            <a:off x="311700" y="458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Conch Shell’s Timeline</a:t>
            </a:r>
            <a:endParaRPr>
              <a:solidFill>
                <a:srgbClr val="000000"/>
              </a:solidFill>
            </a:endParaRPr>
          </a:p>
        </p:txBody>
      </p:sp>
      <p:cxnSp>
        <p:nvCxnSpPr>
          <p:cNvPr id="156" name="Google Shape;156;p22"/>
          <p:cNvCxnSpPr/>
          <p:nvPr/>
        </p:nvCxnSpPr>
        <p:spPr>
          <a:xfrm>
            <a:off x="847350" y="2801950"/>
            <a:ext cx="7449300" cy="0"/>
          </a:xfrm>
          <a:prstGeom prst="straightConnector1">
            <a:avLst/>
          </a:prstGeom>
          <a:noFill/>
          <a:ln cap="flat" cmpd="sng" w="38100">
            <a:solidFill>
              <a:schemeClr val="accent3"/>
            </a:solidFill>
            <a:prstDash val="solid"/>
            <a:round/>
            <a:headEnd len="med" w="med" type="oval"/>
            <a:tailEnd len="med" w="med" type="triangle"/>
          </a:ln>
        </p:spPr>
      </p:cxnSp>
      <p:sp>
        <p:nvSpPr>
          <p:cNvPr id="157" name="Google Shape;157;p22"/>
          <p:cNvSpPr txBox="1"/>
          <p:nvPr/>
        </p:nvSpPr>
        <p:spPr>
          <a:xfrm>
            <a:off x="612750" y="3435400"/>
            <a:ext cx="15117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Piggy and Ralph find the conch</a:t>
            </a:r>
            <a:endParaRPr>
              <a:latin typeface="Quicksand"/>
              <a:ea typeface="Quicksand"/>
              <a:cs typeface="Quicksand"/>
              <a:sym typeface="Quicksand"/>
            </a:endParaRPr>
          </a:p>
        </p:txBody>
      </p:sp>
      <p:sp>
        <p:nvSpPr>
          <p:cNvPr id="158" name="Google Shape;158;p22"/>
          <p:cNvSpPr txBox="1"/>
          <p:nvPr/>
        </p:nvSpPr>
        <p:spPr>
          <a:xfrm>
            <a:off x="2216550" y="1357588"/>
            <a:ext cx="13743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Ralph uses it to call the boys.</a:t>
            </a:r>
            <a:endParaRPr>
              <a:latin typeface="Quicksand"/>
              <a:ea typeface="Quicksand"/>
              <a:cs typeface="Quicksand"/>
              <a:sym typeface="Quicksand"/>
            </a:endParaRPr>
          </a:p>
        </p:txBody>
      </p:sp>
      <p:sp>
        <p:nvSpPr>
          <p:cNvPr id="159" name="Google Shape;159;p22"/>
          <p:cNvSpPr txBox="1"/>
          <p:nvPr/>
        </p:nvSpPr>
        <p:spPr>
          <a:xfrm>
            <a:off x="5092150" y="1123300"/>
            <a:ext cx="1809900" cy="1045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Conch holds together their makeshift civilisation.</a:t>
            </a:r>
            <a:endParaRPr>
              <a:latin typeface="Quicksand"/>
              <a:ea typeface="Quicksand"/>
              <a:cs typeface="Quicksand"/>
              <a:sym typeface="Quicksand"/>
            </a:endParaRPr>
          </a:p>
        </p:txBody>
      </p:sp>
      <p:cxnSp>
        <p:nvCxnSpPr>
          <p:cNvPr id="160" name="Google Shape;160;p22"/>
          <p:cNvCxnSpPr/>
          <p:nvPr/>
        </p:nvCxnSpPr>
        <p:spPr>
          <a:xfrm>
            <a:off x="5997100" y="2279350"/>
            <a:ext cx="0" cy="1045200"/>
          </a:xfrm>
          <a:prstGeom prst="straightConnector1">
            <a:avLst/>
          </a:prstGeom>
          <a:noFill/>
          <a:ln cap="flat" cmpd="sng" w="28575">
            <a:solidFill>
              <a:srgbClr val="000000"/>
            </a:solidFill>
            <a:prstDash val="solid"/>
            <a:round/>
            <a:headEnd len="med" w="med" type="triangle"/>
            <a:tailEnd len="med" w="med" type="none"/>
          </a:ln>
        </p:spPr>
      </p:cxnSp>
      <p:cxnSp>
        <p:nvCxnSpPr>
          <p:cNvPr id="161" name="Google Shape;161;p22"/>
          <p:cNvCxnSpPr/>
          <p:nvPr/>
        </p:nvCxnSpPr>
        <p:spPr>
          <a:xfrm>
            <a:off x="2866350" y="2279350"/>
            <a:ext cx="0" cy="1045200"/>
          </a:xfrm>
          <a:prstGeom prst="straightConnector1">
            <a:avLst/>
          </a:prstGeom>
          <a:noFill/>
          <a:ln cap="flat" cmpd="sng" w="28575">
            <a:solidFill>
              <a:srgbClr val="000000"/>
            </a:solidFill>
            <a:prstDash val="solid"/>
            <a:round/>
            <a:headEnd len="med" w="med" type="triangle"/>
            <a:tailEnd len="med" w="med" type="none"/>
          </a:ln>
        </p:spPr>
      </p:cxnSp>
      <p:sp>
        <p:nvSpPr>
          <p:cNvPr id="162" name="Google Shape;162;p22"/>
          <p:cNvSpPr txBox="1"/>
          <p:nvPr/>
        </p:nvSpPr>
        <p:spPr>
          <a:xfrm>
            <a:off x="6537000" y="3435400"/>
            <a:ext cx="1809900" cy="1045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The conch loses its meaning towards the end of the book</a:t>
            </a:r>
            <a:endParaRPr>
              <a:latin typeface="Quicksand"/>
              <a:ea typeface="Quicksand"/>
              <a:cs typeface="Quicksand"/>
              <a:sym typeface="Quicksand"/>
            </a:endParaRPr>
          </a:p>
        </p:txBody>
      </p:sp>
      <p:sp>
        <p:nvSpPr>
          <p:cNvPr id="163" name="Google Shape;163;p22"/>
          <p:cNvSpPr txBox="1"/>
          <p:nvPr/>
        </p:nvSpPr>
        <p:spPr>
          <a:xfrm>
            <a:off x="3667900" y="3435400"/>
            <a:ext cx="15744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The boys hold their first meeting</a:t>
            </a:r>
            <a:endParaRPr>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Conch loses its meaning </a:t>
            </a:r>
            <a:endParaRPr>
              <a:solidFill>
                <a:srgbClr val="000000"/>
              </a:solidFill>
            </a:endParaRPr>
          </a:p>
        </p:txBody>
      </p:sp>
      <p:sp>
        <p:nvSpPr>
          <p:cNvPr id="169" name="Google Shape;16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solidFill>
                  <a:srgbClr val="000000"/>
                </a:solidFill>
                <a:latin typeface="Quicksand"/>
                <a:ea typeface="Quicksand"/>
                <a:cs typeface="Quicksand"/>
                <a:sym typeface="Quicksand"/>
              </a:rPr>
              <a:t>Towards the end of the book the conch loses its meaning. Jack and a group of boys leave Ralph’s group. When Jack’s group has a feast, Ralph takes his boys to jack’s side to take part of the feast. When Ralph gets to Jack’s side he tries to take control but Jack says it doesn't  work on his side of the island. “You haven’t got it with you, you left it behind. See clever? And the conch doesn't count at this end of the island.”</a:t>
            </a:r>
            <a:endParaRPr sz="2300">
              <a:solidFill>
                <a:srgbClr val="000000"/>
              </a:solidFill>
              <a:latin typeface="Quicksand"/>
              <a:ea typeface="Quicksand"/>
              <a:cs typeface="Quicksand"/>
              <a:sym typeface="Quicksan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cxnSp>
        <p:nvCxnSpPr>
          <p:cNvPr id="74" name="Google Shape;74;p14"/>
          <p:cNvCxnSpPr/>
          <p:nvPr/>
        </p:nvCxnSpPr>
        <p:spPr>
          <a:xfrm>
            <a:off x="744195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75" name="Google Shape;75;p14"/>
          <p:cNvCxnSpPr/>
          <p:nvPr/>
        </p:nvCxnSpPr>
        <p:spPr>
          <a:xfrm>
            <a:off x="445510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76" name="Google Shape;76;p14"/>
          <p:cNvCxnSpPr/>
          <p:nvPr/>
        </p:nvCxnSpPr>
        <p:spPr>
          <a:xfrm>
            <a:off x="1368600" y="2279350"/>
            <a:ext cx="0" cy="1045200"/>
          </a:xfrm>
          <a:prstGeom prst="straightConnector1">
            <a:avLst/>
          </a:prstGeom>
          <a:noFill/>
          <a:ln cap="flat" cmpd="sng" w="28575">
            <a:solidFill>
              <a:srgbClr val="000000"/>
            </a:solidFill>
            <a:prstDash val="solid"/>
            <a:round/>
            <a:headEnd len="med" w="med" type="none"/>
            <a:tailEnd len="med" w="med" type="triangle"/>
          </a:ln>
        </p:spPr>
      </p:cxnSp>
      <p:sp>
        <p:nvSpPr>
          <p:cNvPr id="77" name="Google Shape;77;p14"/>
          <p:cNvSpPr txBox="1"/>
          <p:nvPr>
            <p:ph type="title"/>
          </p:nvPr>
        </p:nvSpPr>
        <p:spPr>
          <a:xfrm>
            <a:off x="311700" y="458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Conch Shell’s Timeline</a:t>
            </a:r>
            <a:endParaRPr>
              <a:solidFill>
                <a:srgbClr val="000000"/>
              </a:solidFill>
            </a:endParaRPr>
          </a:p>
        </p:txBody>
      </p:sp>
      <p:cxnSp>
        <p:nvCxnSpPr>
          <p:cNvPr id="78" name="Google Shape;78;p14"/>
          <p:cNvCxnSpPr/>
          <p:nvPr/>
        </p:nvCxnSpPr>
        <p:spPr>
          <a:xfrm>
            <a:off x="847350" y="2801950"/>
            <a:ext cx="7449300" cy="0"/>
          </a:xfrm>
          <a:prstGeom prst="straightConnector1">
            <a:avLst/>
          </a:prstGeom>
          <a:noFill/>
          <a:ln cap="flat" cmpd="sng" w="38100">
            <a:solidFill>
              <a:schemeClr val="accent3"/>
            </a:solidFill>
            <a:prstDash val="solid"/>
            <a:round/>
            <a:headEnd len="med" w="med" type="oval"/>
            <a:tailEnd len="med" w="med" type="triangle"/>
          </a:ln>
        </p:spPr>
      </p:cxnSp>
      <p:sp>
        <p:nvSpPr>
          <p:cNvPr id="79" name="Google Shape;79;p14"/>
          <p:cNvSpPr txBox="1"/>
          <p:nvPr/>
        </p:nvSpPr>
        <p:spPr>
          <a:xfrm>
            <a:off x="612750" y="3435400"/>
            <a:ext cx="15117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Piggy and Ralph find the conch</a:t>
            </a:r>
            <a:endParaRPr>
              <a:latin typeface="Quicksand"/>
              <a:ea typeface="Quicksand"/>
              <a:cs typeface="Quicksand"/>
              <a:sym typeface="Quicksand"/>
            </a:endParaRPr>
          </a:p>
        </p:txBody>
      </p:sp>
      <p:cxnSp>
        <p:nvCxnSpPr>
          <p:cNvPr id="80" name="Google Shape;80;p14"/>
          <p:cNvCxnSpPr/>
          <p:nvPr/>
        </p:nvCxnSpPr>
        <p:spPr>
          <a:xfrm>
            <a:off x="5997100" y="2279350"/>
            <a:ext cx="0" cy="1045200"/>
          </a:xfrm>
          <a:prstGeom prst="straightConnector1">
            <a:avLst/>
          </a:prstGeom>
          <a:noFill/>
          <a:ln cap="flat" cmpd="sng" w="28575">
            <a:solidFill>
              <a:srgbClr val="000000"/>
            </a:solidFill>
            <a:prstDash val="solid"/>
            <a:round/>
            <a:headEnd len="med" w="med" type="triangle"/>
            <a:tailEnd len="med" w="med" type="none"/>
          </a:ln>
        </p:spPr>
      </p:cxnSp>
      <p:cxnSp>
        <p:nvCxnSpPr>
          <p:cNvPr id="81" name="Google Shape;81;p14"/>
          <p:cNvCxnSpPr/>
          <p:nvPr/>
        </p:nvCxnSpPr>
        <p:spPr>
          <a:xfrm>
            <a:off x="2866350" y="2279350"/>
            <a:ext cx="0" cy="1045200"/>
          </a:xfrm>
          <a:prstGeom prst="straightConnector1">
            <a:avLst/>
          </a:prstGeom>
          <a:noFill/>
          <a:ln cap="flat" cmpd="sng" w="28575">
            <a:solidFill>
              <a:srgbClr val="000000"/>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Piggy and Ralph the find conch shell.</a:t>
            </a:r>
            <a:endParaRPr>
              <a:solidFill>
                <a:srgbClr val="000000"/>
              </a:solidFill>
            </a:endParaRPr>
          </a:p>
        </p:txBody>
      </p:sp>
      <p:sp>
        <p:nvSpPr>
          <p:cNvPr id="87" name="Google Shape;87;p15"/>
          <p:cNvSpPr txBox="1"/>
          <p:nvPr/>
        </p:nvSpPr>
        <p:spPr>
          <a:xfrm>
            <a:off x="883499" y="1237995"/>
            <a:ext cx="7377000" cy="22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Quicksand"/>
                <a:ea typeface="Quicksand"/>
                <a:cs typeface="Quicksand"/>
                <a:sym typeface="Quicksand"/>
              </a:rPr>
              <a:t>After the crash Piggy and Ralph go exploring in the lagoon. They are telling each other about themselves when Piggy notices the conch shell. Ralph goes and </a:t>
            </a:r>
            <a:r>
              <a:rPr lang="en" sz="2300">
                <a:latin typeface="Quicksand"/>
                <a:ea typeface="Quicksand"/>
                <a:cs typeface="Quicksand"/>
                <a:sym typeface="Quicksand"/>
              </a:rPr>
              <a:t>retrieves the shell. Piggy is telling Ralph about the conch while Ralph is holding it. Piggy tells Ralph that if he blows into the shell a loud noise will come out. When Ralph blows into it a loud horn like noise comes out, all of a sudden boys start to come out of the jungle. </a:t>
            </a:r>
            <a:endParaRPr sz="2300">
              <a:latin typeface="Quicksand"/>
              <a:ea typeface="Quicksand"/>
              <a:cs typeface="Quicksand"/>
              <a:sym typeface="Quicksand"/>
            </a:endParaRPr>
          </a:p>
          <a:p>
            <a:pPr indent="0" lvl="0" marL="0" rtl="0" algn="l">
              <a:spcBef>
                <a:spcPts val="0"/>
              </a:spcBef>
              <a:spcAft>
                <a:spcPts val="0"/>
              </a:spcAft>
              <a:buNone/>
            </a:pPr>
            <a:r>
              <a:rPr lang="en" sz="2300">
                <a:latin typeface="Quicksand"/>
                <a:ea typeface="Quicksand"/>
                <a:cs typeface="Quicksand"/>
                <a:sym typeface="Quicksand"/>
              </a:rPr>
              <a:t> </a:t>
            </a:r>
            <a:endParaRPr sz="2300">
              <a:latin typeface="Quicksand"/>
              <a:ea typeface="Quicksand"/>
              <a:cs typeface="Quicksand"/>
              <a:sym typeface="Quicksan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6"/>
          <p:cNvCxnSpPr/>
          <p:nvPr/>
        </p:nvCxnSpPr>
        <p:spPr>
          <a:xfrm>
            <a:off x="744195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93" name="Google Shape;93;p16"/>
          <p:cNvCxnSpPr/>
          <p:nvPr/>
        </p:nvCxnSpPr>
        <p:spPr>
          <a:xfrm>
            <a:off x="445510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94" name="Google Shape;94;p16"/>
          <p:cNvCxnSpPr/>
          <p:nvPr/>
        </p:nvCxnSpPr>
        <p:spPr>
          <a:xfrm>
            <a:off x="1368600" y="2279350"/>
            <a:ext cx="0" cy="1045200"/>
          </a:xfrm>
          <a:prstGeom prst="straightConnector1">
            <a:avLst/>
          </a:prstGeom>
          <a:noFill/>
          <a:ln cap="flat" cmpd="sng" w="28575">
            <a:solidFill>
              <a:srgbClr val="000000"/>
            </a:solidFill>
            <a:prstDash val="solid"/>
            <a:round/>
            <a:headEnd len="med" w="med" type="none"/>
            <a:tailEnd len="med" w="med" type="triangle"/>
          </a:ln>
        </p:spPr>
      </p:cxnSp>
      <p:sp>
        <p:nvSpPr>
          <p:cNvPr id="95" name="Google Shape;95;p16"/>
          <p:cNvSpPr txBox="1"/>
          <p:nvPr>
            <p:ph type="title"/>
          </p:nvPr>
        </p:nvSpPr>
        <p:spPr>
          <a:xfrm>
            <a:off x="311700" y="458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Conch Shell’s Timeline</a:t>
            </a:r>
            <a:endParaRPr>
              <a:solidFill>
                <a:srgbClr val="000000"/>
              </a:solidFill>
            </a:endParaRPr>
          </a:p>
        </p:txBody>
      </p:sp>
      <p:cxnSp>
        <p:nvCxnSpPr>
          <p:cNvPr id="96" name="Google Shape;96;p16"/>
          <p:cNvCxnSpPr/>
          <p:nvPr/>
        </p:nvCxnSpPr>
        <p:spPr>
          <a:xfrm>
            <a:off x="847350" y="2801950"/>
            <a:ext cx="7449300" cy="0"/>
          </a:xfrm>
          <a:prstGeom prst="straightConnector1">
            <a:avLst/>
          </a:prstGeom>
          <a:noFill/>
          <a:ln cap="flat" cmpd="sng" w="38100">
            <a:solidFill>
              <a:schemeClr val="accent3"/>
            </a:solidFill>
            <a:prstDash val="solid"/>
            <a:round/>
            <a:headEnd len="med" w="med" type="oval"/>
            <a:tailEnd len="med" w="med" type="triangle"/>
          </a:ln>
        </p:spPr>
      </p:cxnSp>
      <p:sp>
        <p:nvSpPr>
          <p:cNvPr id="97" name="Google Shape;97;p16"/>
          <p:cNvSpPr txBox="1"/>
          <p:nvPr/>
        </p:nvSpPr>
        <p:spPr>
          <a:xfrm>
            <a:off x="612750" y="3435400"/>
            <a:ext cx="15117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Piggy and Ralph find the conch</a:t>
            </a:r>
            <a:endParaRPr>
              <a:latin typeface="Quicksand"/>
              <a:ea typeface="Quicksand"/>
              <a:cs typeface="Quicksand"/>
              <a:sym typeface="Quicksand"/>
            </a:endParaRPr>
          </a:p>
        </p:txBody>
      </p:sp>
      <p:sp>
        <p:nvSpPr>
          <p:cNvPr id="98" name="Google Shape;98;p16"/>
          <p:cNvSpPr txBox="1"/>
          <p:nvPr/>
        </p:nvSpPr>
        <p:spPr>
          <a:xfrm>
            <a:off x="2216550" y="1357588"/>
            <a:ext cx="13743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Ralph uses it to call the boys.</a:t>
            </a:r>
            <a:endParaRPr>
              <a:latin typeface="Quicksand"/>
              <a:ea typeface="Quicksand"/>
              <a:cs typeface="Quicksand"/>
              <a:sym typeface="Quicksand"/>
            </a:endParaRPr>
          </a:p>
        </p:txBody>
      </p:sp>
      <p:cxnSp>
        <p:nvCxnSpPr>
          <p:cNvPr id="99" name="Google Shape;99;p16"/>
          <p:cNvCxnSpPr/>
          <p:nvPr/>
        </p:nvCxnSpPr>
        <p:spPr>
          <a:xfrm>
            <a:off x="5997100" y="2279350"/>
            <a:ext cx="0" cy="1045200"/>
          </a:xfrm>
          <a:prstGeom prst="straightConnector1">
            <a:avLst/>
          </a:prstGeom>
          <a:noFill/>
          <a:ln cap="flat" cmpd="sng" w="28575">
            <a:solidFill>
              <a:srgbClr val="000000"/>
            </a:solidFill>
            <a:prstDash val="solid"/>
            <a:round/>
            <a:headEnd len="med" w="med" type="triangle"/>
            <a:tailEnd len="med" w="med" type="none"/>
          </a:ln>
        </p:spPr>
      </p:cxnSp>
      <p:cxnSp>
        <p:nvCxnSpPr>
          <p:cNvPr id="100" name="Google Shape;100;p16"/>
          <p:cNvCxnSpPr/>
          <p:nvPr/>
        </p:nvCxnSpPr>
        <p:spPr>
          <a:xfrm>
            <a:off x="2866350" y="2279350"/>
            <a:ext cx="0" cy="1045200"/>
          </a:xfrm>
          <a:prstGeom prst="straightConnector1">
            <a:avLst/>
          </a:prstGeom>
          <a:noFill/>
          <a:ln cap="flat" cmpd="sng" w="28575">
            <a:solidFill>
              <a:srgbClr val="000000"/>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Ralph uses the Conch Shell to call the boys</a:t>
            </a:r>
            <a:endParaRPr>
              <a:solidFill>
                <a:srgbClr val="000000"/>
              </a:solidFill>
            </a:endParaRPr>
          </a:p>
        </p:txBody>
      </p:sp>
      <p:sp>
        <p:nvSpPr>
          <p:cNvPr id="106" name="Google Shape;106;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rgbClr val="000000"/>
                </a:solidFill>
                <a:latin typeface="Quicksand"/>
                <a:ea typeface="Quicksand"/>
                <a:cs typeface="Quicksand"/>
                <a:sym typeface="Quicksand"/>
              </a:rPr>
              <a:t>After they find the conch shell Piggy tells Ralph to blow through it. When Ralph dose this a group of boys come running out of the jungle to the lagoon where Ralph and Piggy are. The other boys who came out of the jungle listen to Ralph because he has the conch that made the noise.</a:t>
            </a:r>
            <a:endParaRPr sz="2800">
              <a:solidFill>
                <a:srgbClr val="000000"/>
              </a:solidFill>
              <a:latin typeface="Quicksand"/>
              <a:ea typeface="Quicksand"/>
              <a:cs typeface="Quicksand"/>
              <a:sym typeface="Quicksan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cxnSp>
        <p:nvCxnSpPr>
          <p:cNvPr id="111" name="Google Shape;111;p18"/>
          <p:cNvCxnSpPr/>
          <p:nvPr/>
        </p:nvCxnSpPr>
        <p:spPr>
          <a:xfrm>
            <a:off x="744195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12" name="Google Shape;112;p18"/>
          <p:cNvCxnSpPr/>
          <p:nvPr/>
        </p:nvCxnSpPr>
        <p:spPr>
          <a:xfrm>
            <a:off x="445510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13" name="Google Shape;113;p18"/>
          <p:cNvCxnSpPr/>
          <p:nvPr/>
        </p:nvCxnSpPr>
        <p:spPr>
          <a:xfrm>
            <a:off x="1368600" y="2279350"/>
            <a:ext cx="0" cy="1045200"/>
          </a:xfrm>
          <a:prstGeom prst="straightConnector1">
            <a:avLst/>
          </a:prstGeom>
          <a:noFill/>
          <a:ln cap="flat" cmpd="sng" w="28575">
            <a:solidFill>
              <a:srgbClr val="000000"/>
            </a:solidFill>
            <a:prstDash val="solid"/>
            <a:round/>
            <a:headEnd len="med" w="med" type="none"/>
            <a:tailEnd len="med" w="med" type="triangle"/>
          </a:ln>
        </p:spPr>
      </p:cxnSp>
      <p:sp>
        <p:nvSpPr>
          <p:cNvPr id="114" name="Google Shape;114;p18"/>
          <p:cNvSpPr txBox="1"/>
          <p:nvPr>
            <p:ph type="title"/>
          </p:nvPr>
        </p:nvSpPr>
        <p:spPr>
          <a:xfrm>
            <a:off x="311700" y="458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t>
            </a:r>
            <a:r>
              <a:rPr lang="en">
                <a:solidFill>
                  <a:srgbClr val="000000"/>
                </a:solidFill>
              </a:rPr>
              <a:t>C</a:t>
            </a:r>
            <a:r>
              <a:rPr lang="en">
                <a:solidFill>
                  <a:srgbClr val="000000"/>
                </a:solidFill>
              </a:rPr>
              <a:t>onch Shell’s Timeline</a:t>
            </a:r>
            <a:endParaRPr>
              <a:solidFill>
                <a:srgbClr val="000000"/>
              </a:solidFill>
            </a:endParaRPr>
          </a:p>
        </p:txBody>
      </p:sp>
      <p:cxnSp>
        <p:nvCxnSpPr>
          <p:cNvPr id="115" name="Google Shape;115;p18"/>
          <p:cNvCxnSpPr/>
          <p:nvPr/>
        </p:nvCxnSpPr>
        <p:spPr>
          <a:xfrm>
            <a:off x="847350" y="2801950"/>
            <a:ext cx="7449300" cy="0"/>
          </a:xfrm>
          <a:prstGeom prst="straightConnector1">
            <a:avLst/>
          </a:prstGeom>
          <a:noFill/>
          <a:ln cap="flat" cmpd="sng" w="38100">
            <a:solidFill>
              <a:schemeClr val="accent3"/>
            </a:solidFill>
            <a:prstDash val="solid"/>
            <a:round/>
            <a:headEnd len="med" w="med" type="oval"/>
            <a:tailEnd len="med" w="med" type="triangle"/>
          </a:ln>
        </p:spPr>
      </p:cxnSp>
      <p:sp>
        <p:nvSpPr>
          <p:cNvPr id="116" name="Google Shape;116;p18"/>
          <p:cNvSpPr txBox="1"/>
          <p:nvPr/>
        </p:nvSpPr>
        <p:spPr>
          <a:xfrm>
            <a:off x="612750" y="3435400"/>
            <a:ext cx="15117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Piggy and Ralph find the conch</a:t>
            </a:r>
            <a:endParaRPr>
              <a:latin typeface="Quicksand"/>
              <a:ea typeface="Quicksand"/>
              <a:cs typeface="Quicksand"/>
              <a:sym typeface="Quicksand"/>
            </a:endParaRPr>
          </a:p>
        </p:txBody>
      </p:sp>
      <p:sp>
        <p:nvSpPr>
          <p:cNvPr id="117" name="Google Shape;117;p18"/>
          <p:cNvSpPr txBox="1"/>
          <p:nvPr/>
        </p:nvSpPr>
        <p:spPr>
          <a:xfrm>
            <a:off x="2216550" y="1357588"/>
            <a:ext cx="13743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Ralph uses it to call the boys.</a:t>
            </a:r>
            <a:endParaRPr>
              <a:latin typeface="Quicksand"/>
              <a:ea typeface="Quicksand"/>
              <a:cs typeface="Quicksand"/>
              <a:sym typeface="Quicksand"/>
            </a:endParaRPr>
          </a:p>
        </p:txBody>
      </p:sp>
      <p:sp>
        <p:nvSpPr>
          <p:cNvPr id="118" name="Google Shape;118;p18"/>
          <p:cNvSpPr txBox="1"/>
          <p:nvPr/>
        </p:nvSpPr>
        <p:spPr>
          <a:xfrm>
            <a:off x="3667900" y="3435400"/>
            <a:ext cx="15744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The boys hold their first meeting</a:t>
            </a:r>
            <a:endParaRPr>
              <a:latin typeface="Quicksand"/>
              <a:ea typeface="Quicksand"/>
              <a:cs typeface="Quicksand"/>
              <a:sym typeface="Quicksand"/>
            </a:endParaRPr>
          </a:p>
        </p:txBody>
      </p:sp>
      <p:cxnSp>
        <p:nvCxnSpPr>
          <p:cNvPr id="119" name="Google Shape;119;p18"/>
          <p:cNvCxnSpPr/>
          <p:nvPr/>
        </p:nvCxnSpPr>
        <p:spPr>
          <a:xfrm>
            <a:off x="5997100" y="2279350"/>
            <a:ext cx="0" cy="1045200"/>
          </a:xfrm>
          <a:prstGeom prst="straightConnector1">
            <a:avLst/>
          </a:prstGeom>
          <a:noFill/>
          <a:ln cap="flat" cmpd="sng" w="28575">
            <a:solidFill>
              <a:srgbClr val="000000"/>
            </a:solidFill>
            <a:prstDash val="solid"/>
            <a:round/>
            <a:headEnd len="med" w="med" type="triangle"/>
            <a:tailEnd len="med" w="med" type="none"/>
          </a:ln>
        </p:spPr>
      </p:cxnSp>
      <p:cxnSp>
        <p:nvCxnSpPr>
          <p:cNvPr id="120" name="Google Shape;120;p18"/>
          <p:cNvCxnSpPr/>
          <p:nvPr/>
        </p:nvCxnSpPr>
        <p:spPr>
          <a:xfrm>
            <a:off x="2866350" y="2279350"/>
            <a:ext cx="0" cy="1045200"/>
          </a:xfrm>
          <a:prstGeom prst="straightConnector1">
            <a:avLst/>
          </a:prstGeom>
          <a:noFill/>
          <a:ln cap="flat" cmpd="sng" w="28575">
            <a:solidFill>
              <a:srgbClr val="000000"/>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boys hold their first meeting</a:t>
            </a:r>
            <a:endParaRPr>
              <a:solidFill>
                <a:srgbClr val="000000"/>
              </a:solidFill>
            </a:endParaRPr>
          </a:p>
        </p:txBody>
      </p:sp>
      <p:sp>
        <p:nvSpPr>
          <p:cNvPr id="126" name="Google Shape;12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Quicksand"/>
                <a:ea typeface="Quicksand"/>
                <a:cs typeface="Quicksand"/>
                <a:sym typeface="Quicksand"/>
              </a:rPr>
              <a:t>After all the boys come together they start the meeting. The boys decide that they need a leader. All of the boys decide that Ralph should be the leader because he has the conch. After the boys decide on a leader they start setting rules and different jobs. For example Jack and some other boys were assigned to be hunters, and another group of boys kept watch over the fire.</a:t>
            </a:r>
            <a:endParaRPr sz="2400">
              <a:solidFill>
                <a:srgbClr val="000000"/>
              </a:solidFill>
              <a:latin typeface="Quicksand"/>
              <a:ea typeface="Quicksand"/>
              <a:cs typeface="Quicksand"/>
              <a:sym typeface="Quicksan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cxnSp>
        <p:nvCxnSpPr>
          <p:cNvPr id="131" name="Google Shape;131;p20"/>
          <p:cNvCxnSpPr/>
          <p:nvPr/>
        </p:nvCxnSpPr>
        <p:spPr>
          <a:xfrm>
            <a:off x="744195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32" name="Google Shape;132;p20"/>
          <p:cNvCxnSpPr/>
          <p:nvPr/>
        </p:nvCxnSpPr>
        <p:spPr>
          <a:xfrm>
            <a:off x="4455100" y="2279350"/>
            <a:ext cx="0" cy="1045200"/>
          </a:xfrm>
          <a:prstGeom prst="straightConnector1">
            <a:avLst/>
          </a:prstGeom>
          <a:noFill/>
          <a:ln cap="flat" cmpd="sng" w="28575">
            <a:solidFill>
              <a:srgbClr val="000000"/>
            </a:solidFill>
            <a:prstDash val="solid"/>
            <a:round/>
            <a:headEnd len="med" w="med" type="none"/>
            <a:tailEnd len="med" w="med" type="triangle"/>
          </a:ln>
        </p:spPr>
      </p:cxnSp>
      <p:cxnSp>
        <p:nvCxnSpPr>
          <p:cNvPr id="133" name="Google Shape;133;p20"/>
          <p:cNvCxnSpPr/>
          <p:nvPr/>
        </p:nvCxnSpPr>
        <p:spPr>
          <a:xfrm>
            <a:off x="1368600" y="2279350"/>
            <a:ext cx="0" cy="1045200"/>
          </a:xfrm>
          <a:prstGeom prst="straightConnector1">
            <a:avLst/>
          </a:prstGeom>
          <a:noFill/>
          <a:ln cap="flat" cmpd="sng" w="28575">
            <a:solidFill>
              <a:srgbClr val="000000"/>
            </a:solidFill>
            <a:prstDash val="solid"/>
            <a:round/>
            <a:headEnd len="med" w="med" type="none"/>
            <a:tailEnd len="med" w="med" type="triangle"/>
          </a:ln>
        </p:spPr>
      </p:cxnSp>
      <p:sp>
        <p:nvSpPr>
          <p:cNvPr id="134" name="Google Shape;134;p20"/>
          <p:cNvSpPr txBox="1"/>
          <p:nvPr>
            <p:ph type="title"/>
          </p:nvPr>
        </p:nvSpPr>
        <p:spPr>
          <a:xfrm>
            <a:off x="311700" y="458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Conch Shell’s Timeline</a:t>
            </a:r>
            <a:endParaRPr>
              <a:solidFill>
                <a:srgbClr val="000000"/>
              </a:solidFill>
            </a:endParaRPr>
          </a:p>
        </p:txBody>
      </p:sp>
      <p:cxnSp>
        <p:nvCxnSpPr>
          <p:cNvPr id="135" name="Google Shape;135;p20"/>
          <p:cNvCxnSpPr/>
          <p:nvPr/>
        </p:nvCxnSpPr>
        <p:spPr>
          <a:xfrm>
            <a:off x="847350" y="2801950"/>
            <a:ext cx="7449300" cy="0"/>
          </a:xfrm>
          <a:prstGeom prst="straightConnector1">
            <a:avLst/>
          </a:prstGeom>
          <a:noFill/>
          <a:ln cap="flat" cmpd="sng" w="38100">
            <a:solidFill>
              <a:schemeClr val="accent3"/>
            </a:solidFill>
            <a:prstDash val="solid"/>
            <a:round/>
            <a:headEnd len="med" w="med" type="oval"/>
            <a:tailEnd len="med" w="med" type="triangle"/>
          </a:ln>
        </p:spPr>
      </p:cxnSp>
      <p:sp>
        <p:nvSpPr>
          <p:cNvPr id="136" name="Google Shape;136;p20"/>
          <p:cNvSpPr txBox="1"/>
          <p:nvPr/>
        </p:nvSpPr>
        <p:spPr>
          <a:xfrm>
            <a:off x="612750" y="3435400"/>
            <a:ext cx="15117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Piggy and Ralph find the conch</a:t>
            </a:r>
            <a:endParaRPr>
              <a:latin typeface="Quicksand"/>
              <a:ea typeface="Quicksand"/>
              <a:cs typeface="Quicksand"/>
              <a:sym typeface="Quicksand"/>
            </a:endParaRPr>
          </a:p>
        </p:txBody>
      </p:sp>
      <p:sp>
        <p:nvSpPr>
          <p:cNvPr id="137" name="Google Shape;137;p20"/>
          <p:cNvSpPr txBox="1"/>
          <p:nvPr/>
        </p:nvSpPr>
        <p:spPr>
          <a:xfrm>
            <a:off x="2216550" y="1357588"/>
            <a:ext cx="13743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Ralph uses it to call the boys.</a:t>
            </a:r>
            <a:endParaRPr>
              <a:latin typeface="Quicksand"/>
              <a:ea typeface="Quicksand"/>
              <a:cs typeface="Quicksand"/>
              <a:sym typeface="Quicksand"/>
            </a:endParaRPr>
          </a:p>
        </p:txBody>
      </p:sp>
      <p:sp>
        <p:nvSpPr>
          <p:cNvPr id="138" name="Google Shape;138;p20"/>
          <p:cNvSpPr txBox="1"/>
          <p:nvPr/>
        </p:nvSpPr>
        <p:spPr>
          <a:xfrm>
            <a:off x="5092150" y="1123300"/>
            <a:ext cx="1809900" cy="1045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Conch holds together their makeshift civilisation.</a:t>
            </a:r>
            <a:endParaRPr>
              <a:latin typeface="Quicksand"/>
              <a:ea typeface="Quicksand"/>
              <a:cs typeface="Quicksand"/>
              <a:sym typeface="Quicksand"/>
            </a:endParaRPr>
          </a:p>
        </p:txBody>
      </p:sp>
      <p:cxnSp>
        <p:nvCxnSpPr>
          <p:cNvPr id="139" name="Google Shape;139;p20"/>
          <p:cNvCxnSpPr/>
          <p:nvPr/>
        </p:nvCxnSpPr>
        <p:spPr>
          <a:xfrm>
            <a:off x="5997100" y="2279350"/>
            <a:ext cx="0" cy="1045200"/>
          </a:xfrm>
          <a:prstGeom prst="straightConnector1">
            <a:avLst/>
          </a:prstGeom>
          <a:noFill/>
          <a:ln cap="flat" cmpd="sng" w="28575">
            <a:solidFill>
              <a:srgbClr val="000000"/>
            </a:solidFill>
            <a:prstDash val="solid"/>
            <a:round/>
            <a:headEnd len="med" w="med" type="triangle"/>
            <a:tailEnd len="med" w="med" type="none"/>
          </a:ln>
        </p:spPr>
      </p:cxnSp>
      <p:cxnSp>
        <p:nvCxnSpPr>
          <p:cNvPr id="140" name="Google Shape;140;p20"/>
          <p:cNvCxnSpPr/>
          <p:nvPr/>
        </p:nvCxnSpPr>
        <p:spPr>
          <a:xfrm>
            <a:off x="2866350" y="2279350"/>
            <a:ext cx="0" cy="1045200"/>
          </a:xfrm>
          <a:prstGeom prst="straightConnector1">
            <a:avLst/>
          </a:prstGeom>
          <a:noFill/>
          <a:ln cap="flat" cmpd="sng" w="28575">
            <a:solidFill>
              <a:srgbClr val="000000"/>
            </a:solidFill>
            <a:prstDash val="solid"/>
            <a:round/>
            <a:headEnd len="med" w="med" type="triangle"/>
            <a:tailEnd len="med" w="med" type="none"/>
          </a:ln>
        </p:spPr>
      </p:cxnSp>
      <p:sp>
        <p:nvSpPr>
          <p:cNvPr id="141" name="Google Shape;141;p20"/>
          <p:cNvSpPr txBox="1"/>
          <p:nvPr/>
        </p:nvSpPr>
        <p:spPr>
          <a:xfrm>
            <a:off x="3667900" y="3435400"/>
            <a:ext cx="1574400" cy="810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The boys hold their first meeting</a:t>
            </a:r>
            <a:endParaRPr>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35500" y="445025"/>
            <a:ext cx="8734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conch holds together their makeshift civilisation</a:t>
            </a:r>
            <a:endParaRPr>
              <a:solidFill>
                <a:srgbClr val="000000"/>
              </a:solidFill>
            </a:endParaRPr>
          </a:p>
        </p:txBody>
      </p:sp>
      <p:sp>
        <p:nvSpPr>
          <p:cNvPr id="147" name="Google Shape;14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000000"/>
                </a:solidFill>
                <a:latin typeface="Quicksand"/>
                <a:ea typeface="Quicksand"/>
                <a:cs typeface="Quicksand"/>
                <a:sym typeface="Quicksand"/>
              </a:rPr>
              <a:t>The conch keeps order in the group by dictating who talks when. If you have the conch you may talk; however, if you don’t you can’t talk. This leads to the boys being more organised and in control.</a:t>
            </a:r>
            <a:endParaRPr sz="3200">
              <a:solidFill>
                <a:srgbClr val="000000"/>
              </a:solidFill>
              <a:latin typeface="Quicksand"/>
              <a:ea typeface="Quicksand"/>
              <a:cs typeface="Quicksand"/>
              <a:sym typeface="Quicksan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