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Amatic SC"/>
      <p:regular r:id="rId22"/>
      <p:bold r:id="rId23"/>
    </p:embeddedFont>
    <p:embeddedFont>
      <p:font typeface="Source Code Pro"/>
      <p:regular r:id="rId24"/>
      <p:bold r:id="rId25"/>
      <p:italic r:id="rId26"/>
      <p:boldItalic r:id="rId27"/>
    </p:embeddedFont>
    <p:embeddedFont>
      <p:font typeface="Quicksan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AmaticSC-regular.fntdata"/><Relationship Id="rId21" Type="http://schemas.openxmlformats.org/officeDocument/2006/relationships/slide" Target="slides/slide17.xml"/><Relationship Id="rId24" Type="http://schemas.openxmlformats.org/officeDocument/2006/relationships/font" Target="fonts/SourceCodePro-regular.fntdata"/><Relationship Id="rId23" Type="http://schemas.openxmlformats.org/officeDocument/2006/relationships/font" Target="fonts/AmaticSC-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ourceCodePro-italic.fntdata"/><Relationship Id="rId25" Type="http://schemas.openxmlformats.org/officeDocument/2006/relationships/font" Target="fonts/SourceCodePro-bold.fntdata"/><Relationship Id="rId28" Type="http://schemas.openxmlformats.org/officeDocument/2006/relationships/font" Target="fonts/Quicksand-regular.fntdata"/><Relationship Id="rId27" Type="http://schemas.openxmlformats.org/officeDocument/2006/relationships/font" Target="fonts/SourceCodePr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Quicksand-bold.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b8e2feb9c_2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b8e2feb9c_2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bcdde4bd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bcdde4bd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bcdde4bd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bcdde4bd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bcdde4bdc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bcdde4bdc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b8e2feb9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b8e2feb9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b8a600129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b8a600129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b8a600129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b8a600129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b8e2feb9c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b8e2feb9c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b8e2feb9c_2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b8e2feb9c_2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a0162596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a0162596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a0162596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a0162596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a0162596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a0162596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a0162596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a0162596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aa60ccb5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aa60ccb5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aa60ccb5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aa60ccb5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aa60ccb5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aa60ccb5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af1e2df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af1e2df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hyperlink" Target="https://en.wikipedia.org/wiki/Blood" TargetMode="External"/><Relationship Id="rId4" Type="http://schemas.openxmlformats.org/officeDocument/2006/relationships/hyperlink" Target="https://en.wikipedia.org/wiki/Semen" TargetMode="External"/><Relationship Id="rId5" Type="http://schemas.openxmlformats.org/officeDocument/2006/relationships/hyperlink" Target="https://en.wikipedia.org/wiki/Perspira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en.wikipedia.org/wiki/Acid_phosphatas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Forensics</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And Stuffs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8" name="Shape 118"/>
        <p:cNvGrpSpPr/>
        <p:nvPr/>
      </p:nvGrpSpPr>
      <p:grpSpPr>
        <a:xfrm>
          <a:off x="0" y="0"/>
          <a:ext cx="0" cy="0"/>
          <a:chOff x="0" y="0"/>
          <a:chExt cx="0" cy="0"/>
        </a:xfrm>
      </p:grpSpPr>
      <p:pic>
        <p:nvPicPr>
          <p:cNvPr id="119" name="Google Shape;119;p22"/>
          <p:cNvPicPr preferRelativeResize="0"/>
          <p:nvPr/>
        </p:nvPicPr>
        <p:blipFill>
          <a:blip r:embed="rId3">
            <a:alphaModFix/>
          </a:blip>
          <a:stretch>
            <a:fillRect/>
          </a:stretch>
        </p:blipFill>
        <p:spPr>
          <a:xfrm>
            <a:off x="3285777" y="316100"/>
            <a:ext cx="5664348" cy="4418199"/>
          </a:xfrm>
          <a:prstGeom prst="rect">
            <a:avLst/>
          </a:prstGeom>
          <a:noFill/>
          <a:ln>
            <a:noFill/>
          </a:ln>
        </p:spPr>
      </p:pic>
      <p:sp>
        <p:nvSpPr>
          <p:cNvPr id="120" name="Google Shape;120;p22"/>
          <p:cNvSpPr txBox="1"/>
          <p:nvPr>
            <p:ph type="title"/>
          </p:nvPr>
        </p:nvSpPr>
        <p:spPr>
          <a:xfrm>
            <a:off x="199400" y="47980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3000">
                <a:solidFill>
                  <a:schemeClr val="accent4"/>
                </a:solidFill>
                <a:latin typeface="Quicksand"/>
                <a:ea typeface="Quicksand"/>
                <a:cs typeface="Quicksand"/>
                <a:sym typeface="Quicksand"/>
              </a:rPr>
              <a:t>Life of a blowfly</a:t>
            </a:r>
            <a:r>
              <a:rPr b="0" lang="en" sz="3000">
                <a:solidFill>
                  <a:schemeClr val="dk1"/>
                </a:solidFill>
                <a:latin typeface="Quicksand"/>
                <a:ea typeface="Quicksand"/>
                <a:cs typeface="Quicksand"/>
                <a:sym typeface="Quicksand"/>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4" name="Shape 124"/>
        <p:cNvGrpSpPr/>
        <p:nvPr/>
      </p:nvGrpSpPr>
      <p:grpSpPr>
        <a:xfrm>
          <a:off x="0" y="0"/>
          <a:ext cx="0" cy="0"/>
          <a:chOff x="0" y="0"/>
          <a:chExt cx="0" cy="0"/>
        </a:xfrm>
      </p:grpSpPr>
      <p:pic>
        <p:nvPicPr>
          <p:cNvPr descr="Image result for lifespan of maggots" id="125" name="Google Shape;125;p23"/>
          <p:cNvPicPr preferRelativeResize="0"/>
          <p:nvPr/>
        </p:nvPicPr>
        <p:blipFill>
          <a:blip r:embed="rId3">
            <a:alphaModFix/>
          </a:blip>
          <a:stretch>
            <a:fillRect/>
          </a:stretch>
        </p:blipFill>
        <p:spPr>
          <a:xfrm>
            <a:off x="233675" y="667212"/>
            <a:ext cx="5334525" cy="3809074"/>
          </a:xfrm>
          <a:prstGeom prst="rect">
            <a:avLst/>
          </a:prstGeom>
          <a:noFill/>
          <a:ln>
            <a:noFill/>
          </a:ln>
        </p:spPr>
      </p:pic>
      <p:sp>
        <p:nvSpPr>
          <p:cNvPr id="126" name="Google Shape;126;p23"/>
          <p:cNvSpPr txBox="1"/>
          <p:nvPr>
            <p:ph type="title"/>
          </p:nvPr>
        </p:nvSpPr>
        <p:spPr>
          <a:xfrm>
            <a:off x="5916575" y="1960488"/>
            <a:ext cx="3123900" cy="1222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0" lang="en" sz="3700">
                <a:solidFill>
                  <a:schemeClr val="accent4"/>
                </a:solidFill>
                <a:latin typeface="Quicksand"/>
                <a:ea typeface="Quicksand"/>
                <a:cs typeface="Quicksand"/>
                <a:sym typeface="Quicksand"/>
              </a:rPr>
              <a:t>Lifespan of maggots</a:t>
            </a:r>
            <a:r>
              <a:rPr b="0" lang="en" sz="2700">
                <a:solidFill>
                  <a:schemeClr val="accent4"/>
                </a:solidFill>
                <a:latin typeface="Arial"/>
                <a:ea typeface="Arial"/>
                <a:cs typeface="Arial"/>
                <a:sym typeface="Arial"/>
              </a:rPr>
              <a:t> </a:t>
            </a:r>
            <a:endParaRPr sz="2800">
              <a:solidFill>
                <a:schemeClr val="accent4"/>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descr="Image result for infrared spectroscopy" id="131" name="Google Shape;131;p24"/>
          <p:cNvPicPr preferRelativeResize="0"/>
          <p:nvPr/>
        </p:nvPicPr>
        <p:blipFill>
          <a:blip r:embed="rId3">
            <a:alphaModFix/>
          </a:blip>
          <a:stretch>
            <a:fillRect/>
          </a:stretch>
        </p:blipFill>
        <p:spPr>
          <a:xfrm>
            <a:off x="278373" y="268250"/>
            <a:ext cx="7611824" cy="3302725"/>
          </a:xfrm>
          <a:prstGeom prst="rect">
            <a:avLst/>
          </a:prstGeom>
          <a:noFill/>
          <a:ln>
            <a:noFill/>
          </a:ln>
        </p:spPr>
      </p:pic>
      <p:sp>
        <p:nvSpPr>
          <p:cNvPr id="132" name="Google Shape;132;p24"/>
          <p:cNvSpPr txBox="1"/>
          <p:nvPr/>
        </p:nvSpPr>
        <p:spPr>
          <a:xfrm>
            <a:off x="478200" y="4152125"/>
            <a:ext cx="6694800" cy="4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rPr>
              <a:t>KNOW THIS</a:t>
            </a:r>
            <a:endParaRPr sz="30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Textiles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292850"/>
            <a:ext cx="8520600" cy="801000"/>
          </a:xfrm>
          <a:prstGeom prst="rect">
            <a:avLst/>
          </a:prstGeom>
          <a:ln cap="flat" cmpd="sng" w="3810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Reasons to </a:t>
            </a:r>
            <a:r>
              <a:rPr lang="en"/>
              <a:t>compare textiles </a:t>
            </a:r>
            <a:r>
              <a:rPr lang="en"/>
              <a:t> </a:t>
            </a:r>
            <a:endParaRPr/>
          </a:p>
          <a:p>
            <a:pPr indent="0" lvl="0" marL="0" rtl="0" algn="l">
              <a:spcBef>
                <a:spcPts val="0"/>
              </a:spcBef>
              <a:spcAft>
                <a:spcPts val="0"/>
              </a:spcAft>
              <a:buNone/>
            </a:pPr>
            <a:r>
              <a:t/>
            </a:r>
            <a:endParaRPr/>
          </a:p>
        </p:txBody>
      </p:sp>
      <p:sp>
        <p:nvSpPr>
          <p:cNvPr id="143" name="Google Shape;143;p26"/>
          <p:cNvSpPr txBox="1"/>
          <p:nvPr>
            <p:ph idx="1" type="body"/>
          </p:nvPr>
        </p:nvSpPr>
        <p:spPr>
          <a:xfrm>
            <a:off x="311700" y="1205350"/>
            <a:ext cx="8520600" cy="3340200"/>
          </a:xfrm>
          <a:prstGeom prst="rect">
            <a:avLst/>
          </a:prstGeom>
          <a:solidFill>
            <a:srgbClr val="FFFFFF"/>
          </a:solidFill>
        </p:spPr>
        <p:txBody>
          <a:bodyPr anchorCtr="0" anchor="t" bIns="91425" lIns="91425" spcFirstLastPara="1" rIns="91425" wrap="square" tIns="91425">
            <a:noAutofit/>
          </a:bodyPr>
          <a:lstStyle/>
          <a:p>
            <a:pPr indent="-425450" lvl="0" marL="457200" rtl="0" algn="l">
              <a:spcBef>
                <a:spcPts val="0"/>
              </a:spcBef>
              <a:spcAft>
                <a:spcPts val="0"/>
              </a:spcAft>
              <a:buClr>
                <a:srgbClr val="000000"/>
              </a:buClr>
              <a:buSzPts val="3100"/>
              <a:buFont typeface="Quicksand"/>
              <a:buChar char="●"/>
            </a:pPr>
            <a:r>
              <a:rPr lang="en" sz="3100">
                <a:solidFill>
                  <a:srgbClr val="000000"/>
                </a:solidFill>
                <a:latin typeface="Quicksand"/>
                <a:ea typeface="Quicksand"/>
                <a:cs typeface="Quicksand"/>
                <a:sym typeface="Quicksand"/>
              </a:rPr>
              <a:t>To compare processes for dyeing printing and finishing used in the textile industry </a:t>
            </a:r>
            <a:endParaRPr sz="3100">
              <a:solidFill>
                <a:srgbClr val="000000"/>
              </a:solidFill>
              <a:latin typeface="Quicksand"/>
              <a:ea typeface="Quicksand"/>
              <a:cs typeface="Quicksand"/>
              <a:sym typeface="Quicksand"/>
            </a:endParaRPr>
          </a:p>
          <a:p>
            <a:pPr indent="-425450" lvl="0" marL="457200" rtl="0" algn="l">
              <a:spcBef>
                <a:spcPts val="0"/>
              </a:spcBef>
              <a:spcAft>
                <a:spcPts val="0"/>
              </a:spcAft>
              <a:buClr>
                <a:srgbClr val="000000"/>
              </a:buClr>
              <a:buSzPts val="3100"/>
              <a:buFont typeface="Quicksand"/>
              <a:buChar char="●"/>
            </a:pPr>
            <a:r>
              <a:rPr lang="en" sz="3100">
                <a:solidFill>
                  <a:srgbClr val="000000"/>
                </a:solidFill>
                <a:latin typeface="Quicksand"/>
                <a:ea typeface="Quicksand"/>
                <a:cs typeface="Quicksand"/>
                <a:sym typeface="Quicksand"/>
              </a:rPr>
              <a:t>To explain how finishes affect the characteristics of fabrics</a:t>
            </a:r>
            <a:endParaRPr sz="3100">
              <a:solidFill>
                <a:srgbClr val="000000"/>
              </a:solidFill>
              <a:latin typeface="Quicksand"/>
              <a:ea typeface="Quicksand"/>
              <a:cs typeface="Quicksand"/>
              <a:sym typeface="Quicksand"/>
            </a:endParaRPr>
          </a:p>
          <a:p>
            <a:pPr indent="-425450" lvl="0" marL="457200" rtl="0" algn="l">
              <a:spcBef>
                <a:spcPts val="0"/>
              </a:spcBef>
              <a:spcAft>
                <a:spcPts val="0"/>
              </a:spcAft>
              <a:buClr>
                <a:srgbClr val="000000"/>
              </a:buClr>
              <a:buSzPts val="3100"/>
              <a:buFont typeface="Quicksand"/>
              <a:buChar char="●"/>
            </a:pPr>
            <a:r>
              <a:rPr lang="en" sz="3100">
                <a:solidFill>
                  <a:srgbClr val="000000"/>
                </a:solidFill>
                <a:latin typeface="Quicksand"/>
                <a:ea typeface="Quicksand"/>
                <a:cs typeface="Quicksand"/>
                <a:sym typeface="Quicksand"/>
              </a:rPr>
              <a:t>To determine textile suitability for specific application and uses  </a:t>
            </a:r>
            <a:endParaRPr sz="3100">
              <a:solidFill>
                <a:srgbClr val="000000"/>
              </a:solidFill>
              <a:latin typeface="Quicksand"/>
              <a:ea typeface="Quicksand"/>
              <a:cs typeface="Quicksand"/>
              <a:sym typeface="Quicksa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Methods of dyeing </a:t>
            </a:r>
            <a:endParaRPr>
              <a:solidFill>
                <a:schemeClr val="dk1"/>
              </a:solidFill>
            </a:endParaRPr>
          </a:p>
        </p:txBody>
      </p:sp>
      <p:sp>
        <p:nvSpPr>
          <p:cNvPr id="149" name="Google Shape;149;p27"/>
          <p:cNvSpPr txBox="1"/>
          <p:nvPr>
            <p:ph idx="1" type="body"/>
          </p:nvPr>
        </p:nvSpPr>
        <p:spPr>
          <a:xfrm>
            <a:off x="311700" y="1228675"/>
            <a:ext cx="8520600" cy="3340200"/>
          </a:xfrm>
          <a:prstGeom prst="rect">
            <a:avLst/>
          </a:prstGeom>
          <a:ln cap="flat" cmpd="sng" w="3810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469900" lvl="0" marL="457200" rtl="0" algn="l">
              <a:spcBef>
                <a:spcPts val="0"/>
              </a:spcBef>
              <a:spcAft>
                <a:spcPts val="0"/>
              </a:spcAft>
              <a:buClr>
                <a:srgbClr val="000000"/>
              </a:buClr>
              <a:buSzPts val="3800"/>
              <a:buFont typeface="Quicksand"/>
              <a:buChar char="●"/>
            </a:pPr>
            <a:r>
              <a:rPr lang="en" sz="3800">
                <a:solidFill>
                  <a:srgbClr val="000000"/>
                </a:solidFill>
                <a:latin typeface="Quicksand"/>
                <a:ea typeface="Quicksand"/>
                <a:cs typeface="Quicksand"/>
                <a:sym typeface="Quicksand"/>
              </a:rPr>
              <a:t>Cross dyeing- two or more fibre types are coloured by different classes of dye in the same solution</a:t>
            </a:r>
            <a:endParaRPr sz="3800">
              <a:solidFill>
                <a:srgbClr val="000000"/>
              </a:solidFill>
              <a:latin typeface="Quicksand"/>
              <a:ea typeface="Quicksand"/>
              <a:cs typeface="Quicksand"/>
              <a:sym typeface="Quicksand"/>
            </a:endParaRPr>
          </a:p>
          <a:p>
            <a:pPr indent="-469900" lvl="0" marL="457200" rtl="0" algn="l">
              <a:spcBef>
                <a:spcPts val="0"/>
              </a:spcBef>
              <a:spcAft>
                <a:spcPts val="0"/>
              </a:spcAft>
              <a:buClr>
                <a:srgbClr val="000000"/>
              </a:buClr>
              <a:buSzPts val="3800"/>
              <a:buFont typeface="Quicksand"/>
              <a:buChar char="●"/>
            </a:pPr>
            <a:r>
              <a:rPr lang="en" sz="3800">
                <a:solidFill>
                  <a:srgbClr val="000000"/>
                </a:solidFill>
                <a:latin typeface="Quicksand"/>
                <a:ea typeface="Quicksand"/>
                <a:cs typeface="Quicksand"/>
                <a:sym typeface="Quicksand"/>
              </a:rPr>
              <a:t>Resist dyeing- part of the fabric is treated before to resist dye</a:t>
            </a:r>
            <a:endParaRPr sz="3800">
              <a:solidFill>
                <a:srgbClr val="000000"/>
              </a:solidFill>
              <a:latin typeface="Quicksand"/>
              <a:ea typeface="Quicksand"/>
              <a:cs typeface="Quicksand"/>
              <a:sym typeface="Quicksa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Textiles </a:t>
            </a:r>
            <a:endParaRPr/>
          </a:p>
        </p:txBody>
      </p:sp>
      <p:sp>
        <p:nvSpPr>
          <p:cNvPr id="155" name="Google Shape;155;p2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latin typeface="Quicksand"/>
                <a:ea typeface="Quicksand"/>
                <a:cs typeface="Quicksand"/>
                <a:sym typeface="Quicksand"/>
              </a:rPr>
              <a:t>	Textiles can be used to place a suspect at the scene of the crime at the time of the crime which is essential to  identifying the culprit. </a:t>
            </a:r>
            <a:endParaRPr sz="2400">
              <a:latin typeface="Quicksand"/>
              <a:ea typeface="Quicksand"/>
              <a:cs typeface="Quicksand"/>
              <a:sym typeface="Quicksand"/>
            </a:endParaRPr>
          </a:p>
        </p:txBody>
      </p:sp>
      <p:sp>
        <p:nvSpPr>
          <p:cNvPr id="156" name="Google Shape;156;p28"/>
          <p:cNvSpPr txBox="1"/>
          <p:nvPr/>
        </p:nvSpPr>
        <p:spPr>
          <a:xfrm>
            <a:off x="311700" y="292850"/>
            <a:ext cx="6717900" cy="7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icksand"/>
                <a:ea typeface="Quicksand"/>
                <a:cs typeface="Quicksand"/>
                <a:sym typeface="Quicksand"/>
              </a:rPr>
              <a:t>bULLET aNNAASE</a:t>
            </a:r>
            <a:endParaRPr>
              <a:latin typeface="Quicksand"/>
              <a:ea typeface="Quicksand"/>
              <a:cs typeface="Quicksand"/>
              <a:sym typeface="Quicksand"/>
            </a:endParaRPr>
          </a:p>
        </p:txBody>
      </p:sp>
      <p:sp>
        <p:nvSpPr>
          <p:cNvPr id="162" name="Google Shape;162;p2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252525"/>
                </a:solidFill>
                <a:highlight>
                  <a:srgbClr val="FFFFFF"/>
                </a:highlight>
                <a:latin typeface="Quicksand"/>
                <a:ea typeface="Quicksand"/>
                <a:cs typeface="Quicksand"/>
                <a:sym typeface="Quicksand"/>
              </a:rPr>
              <a:t>Bullet striations are pretty much just like tracks. Pretty much the only thing you have to do is try to match the one of the suspects' bullet striation to that of the one found at the scene.</a:t>
            </a:r>
            <a:endParaRPr>
              <a:latin typeface="Quicksand"/>
              <a:ea typeface="Quicksand"/>
              <a:cs typeface="Quicksand"/>
              <a:sym typeface="Quicksa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Safety Requirements                          </a:t>
            </a:r>
            <a:r>
              <a:rPr lang="en">
                <a:solidFill>
                  <a:schemeClr val="dk1"/>
                </a:solidFill>
                <a:latin typeface="Quicksand"/>
                <a:ea typeface="Quicksand"/>
                <a:cs typeface="Quicksand"/>
                <a:sym typeface="Quicksand"/>
              </a:rPr>
              <a:t>Read this m8.</a:t>
            </a:r>
            <a:endParaRPr>
              <a:solidFill>
                <a:schemeClr val="dk1"/>
              </a:solidFill>
            </a:endParaRPr>
          </a:p>
        </p:txBody>
      </p:sp>
      <p:sp>
        <p:nvSpPr>
          <p:cNvPr id="63" name="Google Shape;63;p14"/>
          <p:cNvSpPr txBox="1"/>
          <p:nvPr>
            <p:ph idx="1" type="body"/>
          </p:nvPr>
        </p:nvSpPr>
        <p:spPr>
          <a:xfrm>
            <a:off x="311700" y="1207375"/>
            <a:ext cx="8520600" cy="34674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FFFF"/>
                </a:solidFill>
                <a:latin typeface="Quicksand"/>
                <a:ea typeface="Quicksand"/>
                <a:cs typeface="Quicksand"/>
                <a:sym typeface="Quicksand"/>
              </a:rPr>
              <a:t>Students must wear the following or they will not be able to participate: closed-toed shoes, ANSI Z87 indirect vent chemical splash goggles, pants or skirts that cover the legs to the ankles, and a long sleeved lab coat that reaches the wrists with a chemical apron that reaches the knees. Chemical gloves are optional, but recommended. Students who unsafely remove their safety clothing and goggles or are observed handling any of the materials in a hazardous or unsafe manner will be penalised or disqualified from the event.</a:t>
            </a:r>
            <a:endParaRPr sz="2200">
              <a:solidFill>
                <a:srgbClr val="FFFFFF"/>
              </a:solidFill>
              <a:latin typeface="Quicksand"/>
              <a:ea typeface="Quicksand"/>
              <a:cs typeface="Quicksand"/>
              <a:sym typeface="Quicksand"/>
            </a:endParaRPr>
          </a:p>
          <a:p>
            <a:pPr indent="0" lvl="0" marL="0" rtl="0" algn="l">
              <a:spcBef>
                <a:spcPts val="1600"/>
              </a:spcBef>
              <a:spcAft>
                <a:spcPts val="1600"/>
              </a:spcAft>
              <a:buNone/>
            </a:pPr>
            <a:r>
              <a:t/>
            </a:r>
            <a:endParaRPr b="1" sz="2000">
              <a:solidFill>
                <a:srgbClr val="FFFFFF"/>
              </a:solidFill>
              <a:latin typeface="Quicksand"/>
              <a:ea typeface="Quicksand"/>
              <a:cs typeface="Quicksand"/>
              <a:sym typeface="Quicksa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Fingerprints</a:t>
            </a:r>
            <a:endParaRPr/>
          </a:p>
        </p:txBody>
      </p:sp>
      <p:sp>
        <p:nvSpPr>
          <p:cNvPr id="69" name="Google Shape;69;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highlight>
                  <a:schemeClr val="dk1"/>
                </a:highlight>
                <a:latin typeface="Quicksand"/>
                <a:ea typeface="Quicksand"/>
                <a:cs typeface="Quicksand"/>
                <a:sym typeface="Quicksand"/>
              </a:rPr>
              <a:t>There are three types of fingerprints, the whorl, the loop, and the arch.</a:t>
            </a:r>
            <a:endParaRPr>
              <a:highlight>
                <a:schemeClr val="dk1"/>
              </a:highlight>
              <a:latin typeface="Quicksand"/>
              <a:ea typeface="Quicksand"/>
              <a:cs typeface="Quicksand"/>
              <a:sym typeface="Quicksand"/>
            </a:endParaRPr>
          </a:p>
        </p:txBody>
      </p:sp>
      <p:sp>
        <p:nvSpPr>
          <p:cNvPr id="70" name="Google Shape;70;p15"/>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rotWithShape="1">
          <a:blip r:embed="rId3">
            <a:alphaModFix/>
          </a:blip>
          <a:srcRect b="7479" l="0" r="68325" t="6940"/>
          <a:stretch/>
        </p:blipFill>
        <p:spPr>
          <a:xfrm>
            <a:off x="6843488" y="443675"/>
            <a:ext cx="2105324" cy="3183575"/>
          </a:xfrm>
          <a:prstGeom prst="rect">
            <a:avLst/>
          </a:prstGeom>
          <a:noFill/>
          <a:ln>
            <a:noFill/>
          </a:ln>
        </p:spPr>
      </p:pic>
      <p:pic>
        <p:nvPicPr>
          <p:cNvPr id="76" name="Google Shape;76;p16"/>
          <p:cNvPicPr preferRelativeResize="0"/>
          <p:nvPr/>
        </p:nvPicPr>
        <p:blipFill rotWithShape="1">
          <a:blip r:embed="rId3">
            <a:alphaModFix/>
          </a:blip>
          <a:srcRect b="9181" l="65734" r="0" t="0"/>
          <a:stretch/>
        </p:blipFill>
        <p:spPr>
          <a:xfrm>
            <a:off x="244650" y="315400"/>
            <a:ext cx="2146200" cy="3183582"/>
          </a:xfrm>
          <a:prstGeom prst="rect">
            <a:avLst/>
          </a:prstGeom>
          <a:noFill/>
          <a:ln>
            <a:noFill/>
          </a:ln>
        </p:spPr>
      </p:pic>
      <p:pic>
        <p:nvPicPr>
          <p:cNvPr id="77" name="Google Shape;77;p16"/>
          <p:cNvPicPr preferRelativeResize="0"/>
          <p:nvPr/>
        </p:nvPicPr>
        <p:blipFill rotWithShape="1">
          <a:blip r:embed="rId3">
            <a:alphaModFix/>
          </a:blip>
          <a:srcRect b="10133" l="32911" r="32822" t="6940"/>
          <a:stretch/>
        </p:blipFill>
        <p:spPr>
          <a:xfrm>
            <a:off x="3396850" y="315400"/>
            <a:ext cx="2350301" cy="3183575"/>
          </a:xfrm>
          <a:prstGeom prst="rect">
            <a:avLst/>
          </a:prstGeom>
          <a:noFill/>
          <a:ln>
            <a:noFill/>
          </a:ln>
        </p:spPr>
      </p:pic>
      <p:sp>
        <p:nvSpPr>
          <p:cNvPr id="78" name="Google Shape;78;p16"/>
          <p:cNvSpPr/>
          <p:nvPr/>
        </p:nvSpPr>
        <p:spPr>
          <a:xfrm>
            <a:off x="209950" y="349900"/>
            <a:ext cx="2286000" cy="4327200"/>
          </a:xfrm>
          <a:prstGeom prst="roundRect">
            <a:avLst>
              <a:gd fmla="val 16667" name="adj"/>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p:nvPr/>
        </p:nvSpPr>
        <p:spPr>
          <a:xfrm>
            <a:off x="3429000" y="349900"/>
            <a:ext cx="2286000" cy="4327200"/>
          </a:xfrm>
          <a:prstGeom prst="roundRect">
            <a:avLst>
              <a:gd fmla="val 16667" name="adj"/>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6753150" y="349900"/>
            <a:ext cx="2286000" cy="4327200"/>
          </a:xfrm>
          <a:prstGeom prst="roundRect">
            <a:avLst>
              <a:gd fmla="val 16667" name="adj"/>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txBox="1"/>
          <p:nvPr/>
        </p:nvSpPr>
        <p:spPr>
          <a:xfrm>
            <a:off x="244650" y="3733425"/>
            <a:ext cx="2146200" cy="45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latin typeface="Quicksand"/>
                <a:ea typeface="Quicksand"/>
                <a:cs typeface="Quicksand"/>
                <a:sym typeface="Quicksand"/>
              </a:rPr>
              <a:t>This is an arch.</a:t>
            </a:r>
            <a:endParaRPr b="1" sz="1900">
              <a:latin typeface="Quicksand"/>
              <a:ea typeface="Quicksand"/>
              <a:cs typeface="Quicksand"/>
              <a:sym typeface="Quicksand"/>
            </a:endParaRPr>
          </a:p>
        </p:txBody>
      </p:sp>
      <p:sp>
        <p:nvSpPr>
          <p:cNvPr id="82" name="Google Shape;82;p16"/>
          <p:cNvSpPr txBox="1"/>
          <p:nvPr/>
        </p:nvSpPr>
        <p:spPr>
          <a:xfrm>
            <a:off x="3622650" y="3733425"/>
            <a:ext cx="1898700" cy="45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latin typeface="Quicksand"/>
                <a:ea typeface="Quicksand"/>
                <a:cs typeface="Quicksand"/>
                <a:sym typeface="Quicksand"/>
              </a:rPr>
              <a:t>This is a whorl.</a:t>
            </a:r>
            <a:endParaRPr b="1" sz="1900">
              <a:latin typeface="Quicksand"/>
              <a:ea typeface="Quicksand"/>
              <a:cs typeface="Quicksand"/>
              <a:sym typeface="Quicksand"/>
            </a:endParaRPr>
          </a:p>
        </p:txBody>
      </p:sp>
      <p:sp>
        <p:nvSpPr>
          <p:cNvPr id="83" name="Google Shape;83;p16"/>
          <p:cNvSpPr txBox="1"/>
          <p:nvPr/>
        </p:nvSpPr>
        <p:spPr>
          <a:xfrm>
            <a:off x="6858250" y="3767175"/>
            <a:ext cx="2105400" cy="38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latin typeface="Quicksand"/>
                <a:ea typeface="Quicksand"/>
                <a:cs typeface="Quicksand"/>
                <a:sym typeface="Quicksand"/>
              </a:rPr>
              <a:t>This is a loop.</a:t>
            </a:r>
            <a:endParaRPr b="1" sz="1900">
              <a:latin typeface="Quicksand"/>
              <a:ea typeface="Quicksand"/>
              <a:cs typeface="Quicksand"/>
              <a:sym typeface="Quicksa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1"/>
                                        </p:tgtEl>
                                        <p:attrNameLst>
                                          <p:attrName>style.visibility</p:attrName>
                                        </p:attrNameLst>
                                      </p:cBhvr>
                                      <p:to>
                                        <p:strVal val="visible"/>
                                      </p:to>
                                    </p:set>
                                    <p:anim calcmode="lin" valueType="num">
                                      <p:cBhvr additive="base">
                                        <p:cTn dur="200"/>
                                        <p:tgtEl>
                                          <p:spTgt spid="8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300"/>
                                        <p:tgtEl>
                                          <p:spTgt spid="8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100"/>
                                        <p:tgtEl>
                                          <p:spTgt spid="8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7" name="Shape 87"/>
        <p:cNvGrpSpPr/>
        <p:nvPr/>
      </p:nvGrpSpPr>
      <p:grpSpPr>
        <a:xfrm>
          <a:off x="0" y="0"/>
          <a:ext cx="0" cy="0"/>
          <a:chOff x="0" y="0"/>
          <a:chExt cx="0" cy="0"/>
        </a:xfrm>
      </p:grpSpPr>
      <p:sp>
        <p:nvSpPr>
          <p:cNvPr id="88" name="Google Shape;88;p17"/>
          <p:cNvSpPr txBox="1"/>
          <p:nvPr>
            <p:ph type="title"/>
          </p:nvPr>
        </p:nvSpPr>
        <p:spPr>
          <a:xfrm>
            <a:off x="265500" y="1081400"/>
            <a:ext cx="4045200" cy="1710300"/>
          </a:xfrm>
          <a:prstGeom prst="rect">
            <a:avLst/>
          </a:prstGeom>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rPr>
              <a:t> Serology </a:t>
            </a:r>
            <a:r>
              <a:rPr lang="en"/>
              <a:t> </a:t>
            </a:r>
            <a:endParaRPr/>
          </a:p>
        </p:txBody>
      </p:sp>
      <p:sp>
        <p:nvSpPr>
          <p:cNvPr id="89" name="Google Shape;89;p17"/>
          <p:cNvSpPr txBox="1"/>
          <p:nvPr>
            <p:ph idx="2" type="body"/>
          </p:nvPr>
        </p:nvSpPr>
        <p:spPr>
          <a:xfrm>
            <a:off x="4939500" y="724200"/>
            <a:ext cx="3837000" cy="3695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1600"/>
              </a:spcAft>
              <a:buNone/>
            </a:pPr>
            <a:r>
              <a:rPr lang="en" sz="2100">
                <a:solidFill>
                  <a:schemeClr val="dk2"/>
                </a:solidFill>
                <a:latin typeface="Quicksand"/>
                <a:ea typeface="Quicksand"/>
                <a:cs typeface="Quicksand"/>
                <a:sym typeface="Quicksand"/>
              </a:rPr>
              <a:t>Forensic serology is the detection, classification and study of various bodily fluids such as </a:t>
            </a:r>
            <a:r>
              <a:rPr lang="en" sz="2100">
                <a:solidFill>
                  <a:schemeClr val="dk2"/>
                </a:solidFill>
                <a:uFill>
                  <a:noFill/>
                </a:uFill>
                <a:latin typeface="Quicksand"/>
                <a:ea typeface="Quicksand"/>
                <a:cs typeface="Quicksand"/>
                <a:sym typeface="Quicksand"/>
                <a:hlinkClick r:id="rId3">
                  <a:extLst>
                    <a:ext uri="{A12FA001-AC4F-418D-AE19-62706E023703}">
                      <ahyp:hlinkClr val="tx"/>
                    </a:ext>
                  </a:extLst>
                </a:hlinkClick>
              </a:rPr>
              <a:t>blood</a:t>
            </a:r>
            <a:r>
              <a:rPr lang="en" sz="2100">
                <a:solidFill>
                  <a:schemeClr val="dk2"/>
                </a:solidFill>
                <a:latin typeface="Quicksand"/>
                <a:ea typeface="Quicksand"/>
                <a:cs typeface="Quicksand"/>
                <a:sym typeface="Quicksand"/>
              </a:rPr>
              <a:t>, </a:t>
            </a:r>
            <a:r>
              <a:rPr lang="en" sz="2100">
                <a:solidFill>
                  <a:schemeClr val="dk2"/>
                </a:solidFill>
                <a:uFill>
                  <a:noFill/>
                </a:uFill>
                <a:latin typeface="Quicksand"/>
                <a:ea typeface="Quicksand"/>
                <a:cs typeface="Quicksand"/>
                <a:sym typeface="Quicksand"/>
                <a:hlinkClick r:id="rId4">
                  <a:extLst>
                    <a:ext uri="{A12FA001-AC4F-418D-AE19-62706E023703}">
                      <ahyp:hlinkClr val="tx"/>
                    </a:ext>
                  </a:extLst>
                </a:hlinkClick>
              </a:rPr>
              <a:t>semen</a:t>
            </a:r>
            <a:r>
              <a:rPr lang="en" sz="2100">
                <a:solidFill>
                  <a:schemeClr val="dk2"/>
                </a:solidFill>
                <a:latin typeface="Quicksand"/>
                <a:ea typeface="Quicksand"/>
                <a:cs typeface="Quicksand"/>
                <a:sym typeface="Quicksand"/>
              </a:rPr>
              <a:t>, fecal matter and </a:t>
            </a:r>
            <a:r>
              <a:rPr lang="en" sz="2100">
                <a:solidFill>
                  <a:schemeClr val="dk2"/>
                </a:solidFill>
                <a:uFill>
                  <a:noFill/>
                </a:uFill>
                <a:latin typeface="Quicksand"/>
                <a:ea typeface="Quicksand"/>
                <a:cs typeface="Quicksand"/>
                <a:sym typeface="Quicksand"/>
                <a:hlinkClick r:id="rId5">
                  <a:extLst>
                    <a:ext uri="{A12FA001-AC4F-418D-AE19-62706E023703}">
                      <ahyp:hlinkClr val="tx"/>
                    </a:ext>
                  </a:extLst>
                </a:hlinkClick>
              </a:rPr>
              <a:t>perspiration</a:t>
            </a:r>
            <a:r>
              <a:rPr lang="en" sz="2100">
                <a:solidFill>
                  <a:schemeClr val="dk2"/>
                </a:solidFill>
                <a:latin typeface="Quicksand"/>
                <a:ea typeface="Quicksand"/>
                <a:cs typeface="Quicksand"/>
                <a:sym typeface="Quicksand"/>
              </a:rPr>
              <a:t>, and their relationship to a crime scene.</a:t>
            </a:r>
            <a:r>
              <a:rPr lang="en" sz="1350">
                <a:solidFill>
                  <a:schemeClr val="dk2"/>
                </a:solidFill>
                <a:latin typeface="Quicksand"/>
                <a:ea typeface="Quicksand"/>
                <a:cs typeface="Quicksand"/>
                <a:sym typeface="Quicksand"/>
              </a:rPr>
              <a:t> </a:t>
            </a:r>
            <a:r>
              <a:rPr lang="en" sz="2100">
                <a:solidFill>
                  <a:schemeClr val="dk2"/>
                </a:solidFill>
                <a:latin typeface="Quicksand"/>
                <a:ea typeface="Quicksand"/>
                <a:cs typeface="Quicksand"/>
                <a:sym typeface="Quicksand"/>
              </a:rPr>
              <a:t>Many different tests can be performed to test for blood, semen, and saliva.</a:t>
            </a:r>
            <a:endParaRPr sz="2100">
              <a:solidFill>
                <a:schemeClr val="dk2"/>
              </a:solidFill>
              <a:latin typeface="Quicksand"/>
              <a:ea typeface="Quicksand"/>
              <a:cs typeface="Quicksand"/>
              <a:sym typeface="Quicksa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70025" y="304500"/>
            <a:ext cx="8520600" cy="801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Blood Serology</a:t>
            </a:r>
            <a:r>
              <a:rPr b="0" lang="en">
                <a:solidFill>
                  <a:schemeClr val="dk1"/>
                </a:solidFill>
                <a:latin typeface="Quicksand"/>
                <a:ea typeface="Quicksand"/>
                <a:cs typeface="Quicksand"/>
                <a:sym typeface="Quicksand"/>
              </a:rPr>
              <a:t> </a:t>
            </a:r>
            <a:endParaRPr b="0">
              <a:solidFill>
                <a:schemeClr val="dk1"/>
              </a:solidFill>
              <a:latin typeface="Quicksand"/>
              <a:ea typeface="Quicksand"/>
              <a:cs typeface="Quicksand"/>
              <a:sym typeface="Quicksand"/>
            </a:endParaRPr>
          </a:p>
        </p:txBody>
      </p:sp>
      <p:sp>
        <p:nvSpPr>
          <p:cNvPr id="95" name="Google Shape;95;p18"/>
          <p:cNvSpPr txBox="1"/>
          <p:nvPr>
            <p:ph idx="1" type="body"/>
          </p:nvPr>
        </p:nvSpPr>
        <p:spPr>
          <a:xfrm>
            <a:off x="311700" y="1228675"/>
            <a:ext cx="8520600" cy="33402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 sz="3400">
                <a:solidFill>
                  <a:srgbClr val="FFFFFF"/>
                </a:solidFill>
                <a:latin typeface="Quicksand"/>
                <a:ea typeface="Quicksand"/>
                <a:cs typeface="Quicksand"/>
                <a:sym typeface="Quicksand"/>
              </a:rPr>
              <a:t>	Manly two tests are performed including the Hemastix test, also know as the Kastle-Meyer test, and the Takayama Crystal Assay. These tests are used to search for blood traces at crime scenes.</a:t>
            </a:r>
            <a:endParaRPr sz="3400">
              <a:solidFill>
                <a:srgbClr val="FFFFFF"/>
              </a:solidFill>
              <a:latin typeface="Quicksand"/>
              <a:ea typeface="Quicksand"/>
              <a:cs typeface="Quicksand"/>
              <a:sym typeface="Quicksa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304500"/>
            <a:ext cx="8520600" cy="8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Semen Serology</a:t>
            </a:r>
            <a:r>
              <a:rPr b="0" lang="en">
                <a:latin typeface="Quicksand"/>
                <a:ea typeface="Quicksand"/>
                <a:cs typeface="Quicksand"/>
                <a:sym typeface="Quicksand"/>
              </a:rPr>
              <a:t> </a:t>
            </a:r>
            <a:endParaRPr b="0">
              <a:latin typeface="Quicksand"/>
              <a:ea typeface="Quicksand"/>
              <a:cs typeface="Quicksand"/>
              <a:sym typeface="Quicksand"/>
            </a:endParaRPr>
          </a:p>
        </p:txBody>
      </p:sp>
      <p:sp>
        <p:nvSpPr>
          <p:cNvPr id="101" name="Google Shape;101;p19"/>
          <p:cNvSpPr txBox="1"/>
          <p:nvPr>
            <p:ph idx="1" type="body"/>
          </p:nvPr>
        </p:nvSpPr>
        <p:spPr>
          <a:xfrm>
            <a:off x="311700" y="1228675"/>
            <a:ext cx="8520600" cy="33402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 sz="3100">
                <a:solidFill>
                  <a:srgbClr val="000000"/>
                </a:solidFill>
                <a:latin typeface="Quicksand"/>
                <a:ea typeface="Quicksand"/>
                <a:cs typeface="Quicksand"/>
                <a:sym typeface="Quicksand"/>
              </a:rPr>
              <a:t>Usually a test for semen can consist of UV test, an </a:t>
            </a:r>
            <a:r>
              <a:rPr lang="en" sz="3100">
                <a:solidFill>
                  <a:srgbClr val="000000"/>
                </a:solidFill>
                <a:uFill>
                  <a:noFill/>
                </a:uFill>
                <a:latin typeface="Quicksand"/>
                <a:ea typeface="Quicksand"/>
                <a:cs typeface="Quicksand"/>
                <a:sym typeface="Quicksand"/>
                <a:hlinkClick r:id="rId3">
                  <a:extLst>
                    <a:ext uri="{A12FA001-AC4F-418D-AE19-62706E023703}">
                      <ahyp:hlinkClr val="tx"/>
                    </a:ext>
                  </a:extLst>
                </a:hlinkClick>
              </a:rPr>
              <a:t>acid phosphatase</a:t>
            </a:r>
            <a:r>
              <a:rPr lang="en" sz="3100">
                <a:solidFill>
                  <a:srgbClr val="000000"/>
                </a:solidFill>
                <a:latin typeface="Quicksand"/>
                <a:ea typeface="Quicksand"/>
                <a:cs typeface="Quicksand"/>
                <a:sym typeface="Quicksand"/>
              </a:rPr>
              <a:t> test, and a microscopic slide search for sperm. If these tests prove unsuccessful then a test for the presence of P30, also know as  prostate specific antigen, is commonly performed.</a:t>
            </a:r>
            <a:endParaRPr sz="3100">
              <a:solidFill>
                <a:srgbClr val="000000"/>
              </a:solidFill>
              <a:latin typeface="Quicksand"/>
              <a:ea typeface="Quicksand"/>
              <a:cs typeface="Quicksand"/>
              <a:sym typeface="Quicksa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292850"/>
            <a:ext cx="8520600" cy="801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Saliva Serology</a:t>
            </a:r>
            <a:r>
              <a:rPr b="0" lang="en">
                <a:solidFill>
                  <a:schemeClr val="dk1"/>
                </a:solidFill>
                <a:latin typeface="Quicksand"/>
                <a:ea typeface="Quicksand"/>
                <a:cs typeface="Quicksand"/>
                <a:sym typeface="Quicksand"/>
              </a:rPr>
              <a:t> </a:t>
            </a:r>
            <a:endParaRPr b="0">
              <a:solidFill>
                <a:schemeClr val="dk1"/>
              </a:solidFill>
              <a:latin typeface="Quicksand"/>
              <a:ea typeface="Quicksand"/>
              <a:cs typeface="Quicksand"/>
              <a:sym typeface="Quicksand"/>
            </a:endParaRPr>
          </a:p>
        </p:txBody>
      </p:sp>
      <p:sp>
        <p:nvSpPr>
          <p:cNvPr id="107" name="Google Shape;107;p20"/>
          <p:cNvSpPr txBox="1"/>
          <p:nvPr>
            <p:ph idx="1" type="body"/>
          </p:nvPr>
        </p:nvSpPr>
        <p:spPr>
          <a:xfrm>
            <a:off x="311700" y="1228675"/>
            <a:ext cx="8520600" cy="33402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000000"/>
                </a:solidFill>
                <a:latin typeface="Quicksand"/>
                <a:ea typeface="Quicksand"/>
                <a:cs typeface="Quicksand"/>
                <a:sym typeface="Quicksand"/>
              </a:rPr>
              <a:t>Tests for saliva commonly depend on enzyme involvement in the sample. The  alpha-amylase enzyme leaves a specific color change when it breaks down starches. Tests involve gathering a sample and placing it into a starch iodine gel, made up of starch and agarose, and leaving it there overnight. When saliva is present, by the morning the enzymes in the saliva have left an obvious hole in the gel.</a:t>
            </a:r>
            <a:endParaRPr sz="2400">
              <a:solidFill>
                <a:srgbClr val="000000"/>
              </a:solidFill>
              <a:highlight>
                <a:schemeClr val="lt1"/>
              </a:highlight>
              <a:latin typeface="Quicksand"/>
              <a:ea typeface="Quicksand"/>
              <a:cs typeface="Quicksand"/>
              <a:sym typeface="Quicksa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265500" y="1081400"/>
            <a:ext cx="4045200" cy="17103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a:t>Chromatography</a:t>
            </a:r>
            <a:endParaRPr/>
          </a:p>
        </p:txBody>
      </p:sp>
      <p:sp>
        <p:nvSpPr>
          <p:cNvPr id="113" name="Google Shape;113;p21"/>
          <p:cNvSpPr txBox="1"/>
          <p:nvPr>
            <p:ph idx="2" type="body"/>
          </p:nvPr>
        </p:nvSpPr>
        <p:spPr>
          <a:xfrm>
            <a:off x="4939500" y="724200"/>
            <a:ext cx="3837000" cy="36951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1600"/>
              </a:spcAft>
              <a:buNone/>
            </a:pPr>
            <a:r>
              <a:rPr lang="en" sz="2000">
                <a:solidFill>
                  <a:srgbClr val="252525"/>
                </a:solidFill>
                <a:latin typeface="Quicksand"/>
                <a:ea typeface="Quicksand"/>
                <a:cs typeface="Quicksand"/>
                <a:sym typeface="Quicksand"/>
              </a:rPr>
              <a:t>Chromatography is the technique used to separate different substances found in a mixture. This can be used anywhere from pen ink from a letter sent in, to a stain on the victim's clothes. Using chromatography investigators can tell what formula was used to create that pen ink and cross reference that with all the </a:t>
            </a:r>
            <a:endParaRPr sz="2000">
              <a:solidFill>
                <a:srgbClr val="252525"/>
              </a:solidFill>
              <a:latin typeface="Quicksand"/>
              <a:ea typeface="Quicksand"/>
              <a:cs typeface="Quicksand"/>
              <a:sym typeface="Quicksand"/>
            </a:endParaRPr>
          </a:p>
        </p:txBody>
      </p:sp>
      <p:sp>
        <p:nvSpPr>
          <p:cNvPr id="114" name="Google Shape;114;p21"/>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2000">
              <a:solidFill>
                <a:srgbClr val="252525"/>
              </a:solidFill>
              <a:latin typeface="Quicksand"/>
              <a:ea typeface="Quicksand"/>
              <a:cs typeface="Quicksand"/>
              <a:sym typeface="Quicksan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