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7"/>
  </p:notesMasterIdLst>
  <p:handoutMasterIdLst>
    <p:handoutMasterId r:id="rId18"/>
  </p:handoutMasterIdLst>
  <p:sldIdLst>
    <p:sldId id="256" r:id="rId5"/>
    <p:sldId id="290" r:id="rId6"/>
    <p:sldId id="291" r:id="rId7"/>
    <p:sldId id="292" r:id="rId8"/>
    <p:sldId id="293" r:id="rId9"/>
    <p:sldId id="294" r:id="rId10"/>
    <p:sldId id="296" r:id="rId11"/>
    <p:sldId id="297" r:id="rId12"/>
    <p:sldId id="295" r:id="rId13"/>
    <p:sldId id="300" r:id="rId14"/>
    <p:sldId id="301" r:id="rId15"/>
    <p:sldId id="29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12/11/2023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hyperlink" Target="https://rasa.com/docs/rasa/reference/rasa/nlu/extractors/duckling_entity_extractor/"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6.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5.xml"/><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EDAP Digital assistant</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0D1A-3207-4A2C-7F54-3FE1C6699B99}"/>
              </a:ext>
            </a:extLst>
          </p:cNvPr>
          <p:cNvSpPr>
            <a:spLocks noGrp="1"/>
          </p:cNvSpPr>
          <p:nvPr>
            <p:ph type="title"/>
          </p:nvPr>
        </p:nvSpPr>
        <p:spPr/>
        <p:txBody>
          <a:bodyPr/>
          <a:lstStyle/>
          <a:p>
            <a:r>
              <a:rPr lang="en-IN" dirty="0"/>
              <a:t>Rasa Action Server</a:t>
            </a:r>
          </a:p>
        </p:txBody>
      </p:sp>
      <p:sp>
        <p:nvSpPr>
          <p:cNvPr id="5" name="Slide Number Placeholder 4">
            <a:extLst>
              <a:ext uri="{FF2B5EF4-FFF2-40B4-BE49-F238E27FC236}">
                <a16:creationId xmlns:a16="http://schemas.microsoft.com/office/drawing/2014/main" id="{C0E235D0-5E02-949C-547F-33B41AAC5DEB}"/>
              </a:ext>
            </a:extLst>
          </p:cNvPr>
          <p:cNvSpPr>
            <a:spLocks noGrp="1"/>
          </p:cNvSpPr>
          <p:nvPr>
            <p:ph type="sldNum" sz="quarter" idx="12"/>
          </p:nvPr>
        </p:nvSpPr>
        <p:spPr/>
        <p:txBody>
          <a:bodyPr/>
          <a:lstStyle/>
          <a:p>
            <a:fld id="{B5CEABB6-07DC-46E8-9B57-56EC44A396E5}" type="slidenum">
              <a:rPr lang="en-US" smtClean="0"/>
              <a:t>10</a:t>
            </a:fld>
            <a:endParaRPr lang="en-US" dirty="0"/>
          </a:p>
        </p:txBody>
      </p:sp>
      <p:pic>
        <p:nvPicPr>
          <p:cNvPr id="9" name="Content Placeholder 8">
            <a:extLst>
              <a:ext uri="{FF2B5EF4-FFF2-40B4-BE49-F238E27FC236}">
                <a16:creationId xmlns:a16="http://schemas.microsoft.com/office/drawing/2014/main" id="{3EFDCE4A-BFA3-96A2-DF07-C62FC1D13036}"/>
              </a:ext>
            </a:extLst>
          </p:cNvPr>
          <p:cNvPicPr>
            <a:picLocks noGrp="1" noChangeAspect="1"/>
          </p:cNvPicPr>
          <p:nvPr>
            <p:ph sz="quarter" idx="16"/>
          </p:nvPr>
        </p:nvPicPr>
        <p:blipFill>
          <a:blip r:embed="rId2"/>
          <a:stretch>
            <a:fillRect/>
          </a:stretch>
        </p:blipFill>
        <p:spPr>
          <a:xfrm>
            <a:off x="838200" y="1802423"/>
            <a:ext cx="10515600" cy="4114800"/>
          </a:xfrm>
        </p:spPr>
      </p:pic>
    </p:spTree>
    <p:extLst>
      <p:ext uri="{BB962C8B-B14F-4D97-AF65-F5344CB8AC3E}">
        <p14:creationId xmlns:p14="http://schemas.microsoft.com/office/powerpoint/2010/main" val="892333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0D1A-3207-4A2C-7F54-3FE1C6699B99}"/>
              </a:ext>
            </a:extLst>
          </p:cNvPr>
          <p:cNvSpPr>
            <a:spLocks noGrp="1"/>
          </p:cNvSpPr>
          <p:nvPr>
            <p:ph type="title"/>
          </p:nvPr>
        </p:nvSpPr>
        <p:spPr/>
        <p:txBody>
          <a:bodyPr/>
          <a:lstStyle/>
          <a:p>
            <a:r>
              <a:rPr lang="en-IN" dirty="0"/>
              <a:t>Rasa Entity extraction</a:t>
            </a:r>
            <a:br>
              <a:rPr lang="en-IN" dirty="0"/>
            </a:br>
            <a:endParaRPr lang="en-IN" dirty="0"/>
          </a:p>
        </p:txBody>
      </p:sp>
      <p:sp>
        <p:nvSpPr>
          <p:cNvPr id="5" name="Slide Number Placeholder 4">
            <a:extLst>
              <a:ext uri="{FF2B5EF4-FFF2-40B4-BE49-F238E27FC236}">
                <a16:creationId xmlns:a16="http://schemas.microsoft.com/office/drawing/2014/main" id="{C0E235D0-5E02-949C-547F-33B41AAC5DEB}"/>
              </a:ext>
            </a:extLst>
          </p:cNvPr>
          <p:cNvSpPr>
            <a:spLocks noGrp="1"/>
          </p:cNvSpPr>
          <p:nvPr>
            <p:ph type="sldNum" sz="quarter" idx="12"/>
          </p:nvPr>
        </p:nvSpPr>
        <p:spPr/>
        <p:txBody>
          <a:bodyPr/>
          <a:lstStyle/>
          <a:p>
            <a:fld id="{B5CEABB6-07DC-46E8-9B57-56EC44A396E5}" type="slidenum">
              <a:rPr lang="en-US" smtClean="0"/>
              <a:t>11</a:t>
            </a:fld>
            <a:endParaRPr lang="en-US" dirty="0"/>
          </a:p>
        </p:txBody>
      </p:sp>
      <p:pic>
        <p:nvPicPr>
          <p:cNvPr id="8" name="Content Placeholder 7">
            <a:extLst>
              <a:ext uri="{FF2B5EF4-FFF2-40B4-BE49-F238E27FC236}">
                <a16:creationId xmlns:a16="http://schemas.microsoft.com/office/drawing/2014/main" id="{1C186000-6CB8-CA96-5FD9-6C1C3D5DC6B2}"/>
              </a:ext>
            </a:extLst>
          </p:cNvPr>
          <p:cNvPicPr>
            <a:picLocks noGrp="1" noChangeAspect="1"/>
          </p:cNvPicPr>
          <p:nvPr>
            <p:ph sz="quarter" idx="16"/>
          </p:nvPr>
        </p:nvPicPr>
        <p:blipFill>
          <a:blip r:embed="rId2"/>
          <a:stretch>
            <a:fillRect/>
          </a:stretch>
        </p:blipFill>
        <p:spPr>
          <a:xfrm>
            <a:off x="838200" y="1760850"/>
            <a:ext cx="10515600" cy="1127234"/>
          </a:xfrm>
        </p:spPr>
      </p:pic>
    </p:spTree>
    <p:extLst>
      <p:ext uri="{BB962C8B-B14F-4D97-AF65-F5344CB8AC3E}">
        <p14:creationId xmlns:p14="http://schemas.microsoft.com/office/powerpoint/2010/main" val="4134608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0D1A-3207-4A2C-7F54-3FE1C6699B99}"/>
              </a:ext>
            </a:extLst>
          </p:cNvPr>
          <p:cNvSpPr>
            <a:spLocks noGrp="1"/>
          </p:cNvSpPr>
          <p:nvPr>
            <p:ph type="title"/>
          </p:nvPr>
        </p:nvSpPr>
        <p:spPr>
          <a:xfrm>
            <a:off x="776654" y="136525"/>
            <a:ext cx="10515600" cy="1325563"/>
          </a:xfrm>
        </p:spPr>
        <p:txBody>
          <a:bodyPr/>
          <a:lstStyle/>
          <a:p>
            <a:r>
              <a:rPr lang="en-IN" dirty="0"/>
              <a:t>Entity Extraction</a:t>
            </a:r>
          </a:p>
        </p:txBody>
      </p:sp>
      <p:sp>
        <p:nvSpPr>
          <p:cNvPr id="5" name="Slide Number Placeholder 4">
            <a:extLst>
              <a:ext uri="{FF2B5EF4-FFF2-40B4-BE49-F238E27FC236}">
                <a16:creationId xmlns:a16="http://schemas.microsoft.com/office/drawing/2014/main" id="{C0E235D0-5E02-949C-547F-33B41AAC5DEB}"/>
              </a:ext>
            </a:extLst>
          </p:cNvPr>
          <p:cNvSpPr>
            <a:spLocks noGrp="1"/>
          </p:cNvSpPr>
          <p:nvPr>
            <p:ph type="sldNum" sz="quarter" idx="12"/>
          </p:nvPr>
        </p:nvSpPr>
        <p:spPr/>
        <p:txBody>
          <a:bodyPr/>
          <a:lstStyle/>
          <a:p>
            <a:fld id="{B5CEABB6-07DC-46E8-9B57-56EC44A396E5}" type="slidenum">
              <a:rPr lang="en-US" smtClean="0"/>
              <a:t>12</a:t>
            </a:fld>
            <a:endParaRPr lang="en-US" dirty="0"/>
          </a:p>
        </p:txBody>
      </p:sp>
      <p:sp>
        <p:nvSpPr>
          <p:cNvPr id="6" name="Content Placeholder 5">
            <a:extLst>
              <a:ext uri="{FF2B5EF4-FFF2-40B4-BE49-F238E27FC236}">
                <a16:creationId xmlns:a16="http://schemas.microsoft.com/office/drawing/2014/main" id="{E8600C3F-D674-6DA0-7950-A435C67C0EFB}"/>
              </a:ext>
            </a:extLst>
          </p:cNvPr>
          <p:cNvSpPr>
            <a:spLocks noGrp="1"/>
          </p:cNvSpPr>
          <p:nvPr>
            <p:ph sz="quarter" idx="16"/>
          </p:nvPr>
        </p:nvSpPr>
        <p:spPr>
          <a:xfrm>
            <a:off x="838200" y="1472713"/>
            <a:ext cx="10515600" cy="3695700"/>
          </a:xfrm>
        </p:spPr>
        <p:txBody>
          <a:bodyPr>
            <a:normAutofit fontScale="47500" lnSpcReduction="20000"/>
          </a:bodyPr>
          <a:lstStyle/>
          <a:p>
            <a:endParaRPr lang="en-IN" dirty="0"/>
          </a:p>
          <a:p>
            <a:r>
              <a:rPr lang="en-IN" dirty="0"/>
              <a:t>Using </a:t>
            </a:r>
            <a:r>
              <a:rPr lang="en-IN" b="1" dirty="0">
                <a:hlinkClick r:id="rId2"/>
              </a:rPr>
              <a:t>DucklingEntityExtractor</a:t>
            </a:r>
            <a:endParaRPr lang="en-IN" b="1" dirty="0"/>
          </a:p>
          <a:p>
            <a:r>
              <a:rPr lang="en-IN" dirty="0"/>
              <a:t>Entities are [</a:t>
            </a:r>
          </a:p>
          <a:p>
            <a:r>
              <a:rPr lang="en-IN" dirty="0">
                <a:solidFill>
                  <a:srgbClr val="FF0000"/>
                </a:solidFill>
              </a:rPr>
              <a:t>{'entity': 'dataset', </a:t>
            </a:r>
            <a:r>
              <a:rPr lang="en-IN" dirty="0"/>
              <a:t>'start': 16, 'end': 19, '</a:t>
            </a:r>
            <a:r>
              <a:rPr lang="en-IN" dirty="0" err="1"/>
              <a:t>confidence_entity</a:t>
            </a:r>
            <a:r>
              <a:rPr lang="en-IN" dirty="0"/>
              <a:t>': 0.9996322393417358, 'value': 'UTC', 'extractor': '</a:t>
            </a:r>
            <a:r>
              <a:rPr lang="en-IN" dirty="0" err="1"/>
              <a:t>DIETClassifier</a:t>
            </a:r>
            <a:r>
              <a:rPr lang="en-IN" dirty="0"/>
              <a:t>', 'processors': ['</a:t>
            </a:r>
            <a:r>
              <a:rPr lang="en-IN" dirty="0" err="1"/>
              <a:t>EntitySynonymMapper</a:t>
            </a:r>
            <a:r>
              <a:rPr lang="en-IN" dirty="0"/>
              <a:t>']</a:t>
            </a:r>
          </a:p>
          <a:p>
            <a:r>
              <a:rPr lang="en-IN" dirty="0"/>
              <a:t>}, {'start': 29, 'end': 34, 'text': 'today', 'value': '2023-11-20T00:00:00.000-08:00', 'confidence': 1.0, '</a:t>
            </a:r>
            <a:r>
              <a:rPr lang="en-IN" dirty="0" err="1"/>
              <a:t>additional_info</a:t>
            </a:r>
            <a:r>
              <a:rPr lang="en-IN" dirty="0"/>
              <a:t>': {'values': [{'value': '2023-11-20T00:00:00.000-08:00', 'grain': 'day', 'type': 'value'}], 'value': '2023-11-20T00:00:00.000-08:00', 'grain': 'day', 'type': 'value'}, 'entity': 'time', 'extractor': '</a:t>
            </a:r>
            <a:r>
              <a:rPr lang="en-IN" dirty="0" err="1"/>
              <a:t>DucklingEntityExtractor</a:t>
            </a:r>
            <a:r>
              <a:rPr lang="en-IN" dirty="0"/>
              <a:t>'}]</a:t>
            </a:r>
          </a:p>
          <a:p>
            <a:endParaRPr lang="en-IN" dirty="0"/>
          </a:p>
          <a:p>
            <a:endParaRPr lang="en-IN" dirty="0"/>
          </a:p>
          <a:p>
            <a:r>
              <a:rPr lang="en-IN" dirty="0"/>
              <a:t>Entities are [</a:t>
            </a:r>
          </a:p>
          <a:p>
            <a:r>
              <a:rPr lang="en-IN" dirty="0"/>
              <a:t>{</a:t>
            </a:r>
            <a:r>
              <a:rPr lang="en-IN" dirty="0">
                <a:solidFill>
                  <a:srgbClr val="FF0000"/>
                </a:solidFill>
              </a:rPr>
              <a:t>'entity': 'dataset', </a:t>
            </a:r>
            <a:r>
              <a:rPr lang="en-IN" dirty="0"/>
              <a:t>'start': 0, 'end': 3, '</a:t>
            </a:r>
            <a:r>
              <a:rPr lang="en-IN" dirty="0" err="1"/>
              <a:t>confidence_entity</a:t>
            </a:r>
            <a:r>
              <a:rPr lang="en-IN" dirty="0"/>
              <a:t>': 0.9993798732757568, 'value': 'UTC', 'extractor': '</a:t>
            </a:r>
            <a:r>
              <a:rPr lang="en-IN" dirty="0" err="1"/>
              <a:t>DIETClassifier</a:t>
            </a:r>
            <a:r>
              <a:rPr lang="en-IN" dirty="0"/>
              <a:t>', 'processors': ['</a:t>
            </a:r>
            <a:r>
              <a:rPr lang="en-IN" dirty="0" err="1"/>
              <a:t>EntitySynonymMapper</a:t>
            </a:r>
            <a:r>
              <a:rPr lang="en-IN" dirty="0"/>
              <a:t>']}</a:t>
            </a:r>
          </a:p>
          <a:p>
            <a:r>
              <a:rPr lang="en-IN" dirty="0"/>
              <a:t>, {'start': 14, 'end': 26</a:t>
            </a:r>
            <a:r>
              <a:rPr lang="en-IN" dirty="0">
                <a:solidFill>
                  <a:srgbClr val="FF0000"/>
                </a:solidFill>
              </a:rPr>
              <a:t>, 'text': 'last 10 days', </a:t>
            </a:r>
            <a:r>
              <a:rPr lang="en-IN" dirty="0"/>
              <a:t>'value': {</a:t>
            </a:r>
            <a:r>
              <a:rPr lang="en-IN" dirty="0">
                <a:solidFill>
                  <a:srgbClr val="FF0000"/>
                </a:solidFill>
              </a:rPr>
              <a:t>'to': '2023-11-20T00:00:00.000-08:00', 'from': '2023-11-10T00:00:00.000-08:00</a:t>
            </a:r>
            <a:r>
              <a:rPr lang="en-IN" dirty="0"/>
              <a:t>'}, </a:t>
            </a:r>
            <a:r>
              <a:rPr lang="en-IN" dirty="0">
                <a:solidFill>
                  <a:srgbClr val="FF0000"/>
                </a:solidFill>
              </a:rPr>
              <a:t>'confidence': 1.0</a:t>
            </a:r>
            <a:r>
              <a:rPr lang="en-IN" dirty="0"/>
              <a:t>, '</a:t>
            </a:r>
            <a:r>
              <a:rPr lang="en-IN" dirty="0" err="1"/>
              <a:t>additional_info</a:t>
            </a:r>
            <a:r>
              <a:rPr lang="en-IN" dirty="0"/>
              <a:t>': {'values': [{'to': {'value': '2023-11-20T00:00:00.000-08:00', </a:t>
            </a:r>
            <a:r>
              <a:rPr lang="en-IN" dirty="0">
                <a:solidFill>
                  <a:srgbClr val="FF0000"/>
                </a:solidFill>
              </a:rPr>
              <a:t>'grain': 'day</a:t>
            </a:r>
            <a:r>
              <a:rPr lang="en-IN" dirty="0"/>
              <a:t>'}, 'from': {'value': '2023-11-10T00:00:00.000-08:00', 'grain': 'day'}, 'type': 'interval'}], 'to': {'value': '2023-11-20T00:00:00.000-08:00', 'grain': 'day'}, 'from': {'value': '2023-11-10T00:00:00.000-08:00', 'grain': 'day'}, 'type': 'interval'}, 'entity': 'time', 'extractor': '</a:t>
            </a:r>
            <a:r>
              <a:rPr lang="en-IN" dirty="0" err="1"/>
              <a:t>DucklingEntityExtractor</a:t>
            </a:r>
            <a:r>
              <a:rPr lang="en-IN" dirty="0"/>
              <a:t>'}]</a:t>
            </a:r>
          </a:p>
        </p:txBody>
      </p:sp>
    </p:spTree>
    <p:extLst>
      <p:ext uri="{BB962C8B-B14F-4D97-AF65-F5344CB8AC3E}">
        <p14:creationId xmlns:p14="http://schemas.microsoft.com/office/powerpoint/2010/main" val="1752930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348675" y="268724"/>
            <a:ext cx="1972994" cy="561147"/>
          </a:xfrm>
        </p:spPr>
        <p:txBody>
          <a:bodyPr/>
          <a:lstStyle/>
          <a:p>
            <a:r>
              <a:rPr lang="en-US" dirty="0"/>
              <a:t>Usage </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2765816" y="1141998"/>
            <a:ext cx="5433204" cy="365125"/>
          </a:xfrm>
        </p:spPr>
        <p:txBody>
          <a:bodyPr vert="horz" lIns="91440" tIns="45720" rIns="91440" bIns="45720" rtlCol="0" anchor="t">
            <a:normAutofit lnSpcReduction="10000"/>
          </a:bodyPr>
          <a:lstStyle/>
          <a:p>
            <a:r>
              <a:rPr lang="en-US" dirty="0"/>
              <a:t>Support</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2765390" y="1471423"/>
            <a:ext cx="5431971" cy="359976"/>
          </a:xfrm>
        </p:spPr>
        <p:txBody>
          <a:bodyPr>
            <a:normAutofit/>
          </a:bodyPr>
          <a:lstStyle/>
          <a:p>
            <a:r>
              <a:rPr lang="en-US" dirty="0"/>
              <a:t>File verification</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2763241" y="1867099"/>
            <a:ext cx="5431971" cy="395676"/>
          </a:xfrm>
        </p:spPr>
        <p:txBody>
          <a:bodyPr/>
          <a:lstStyle/>
          <a:p>
            <a:r>
              <a:rPr lang="en-US" dirty="0"/>
              <a:t>Job failure analysis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2763241" y="2262775"/>
            <a:ext cx="5431971" cy="359976"/>
          </a:xfrm>
        </p:spPr>
        <p:txBody>
          <a:bodyPr/>
          <a:lstStyle/>
          <a:p>
            <a:r>
              <a:rPr lang="en-US" dirty="0"/>
              <a:t>Resubmitting failed jobs </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2763240" y="2658451"/>
            <a:ext cx="5431971" cy="365125"/>
          </a:xfrm>
        </p:spPr>
        <p:txBody>
          <a:bodyPr/>
          <a:lstStyle/>
          <a:p>
            <a:r>
              <a:rPr lang="en-US" dirty="0"/>
              <a:t>Querying job execution status</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4308821" y="5979172"/>
            <a:ext cx="653143" cy="365125"/>
          </a:xfrm>
        </p:spPr>
        <p:txBody>
          <a:bodyPr/>
          <a:lstStyle/>
          <a:p>
            <a:fld id="{B5CEABB6-07DC-46E8-9B57-56EC44A396E5}" type="slidenum">
              <a:rPr lang="en-US" smtClean="0"/>
              <a:pPr/>
              <a:t>2</a:t>
            </a:fld>
            <a:endParaRPr lang="en-US" dirty="0"/>
          </a:p>
        </p:txBody>
      </p:sp>
      <p:sp>
        <p:nvSpPr>
          <p:cNvPr id="17" name="Content Placeholder 2">
            <a:extLst>
              <a:ext uri="{FF2B5EF4-FFF2-40B4-BE49-F238E27FC236}">
                <a16:creationId xmlns:a16="http://schemas.microsoft.com/office/drawing/2014/main" id="{29488A2E-2C63-E343-BC73-46505606C1C5}"/>
              </a:ext>
            </a:extLst>
          </p:cNvPr>
          <p:cNvSpPr txBox="1">
            <a:spLocks/>
          </p:cNvSpPr>
          <p:nvPr/>
        </p:nvSpPr>
        <p:spPr>
          <a:xfrm>
            <a:off x="7441584" y="1194169"/>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Development</a:t>
            </a:r>
          </a:p>
        </p:txBody>
      </p:sp>
      <p:sp>
        <p:nvSpPr>
          <p:cNvPr id="18" name="Text Placeholder 3">
            <a:extLst>
              <a:ext uri="{FF2B5EF4-FFF2-40B4-BE49-F238E27FC236}">
                <a16:creationId xmlns:a16="http://schemas.microsoft.com/office/drawing/2014/main" id="{6C6ACF1F-19CC-E1AF-8AD3-F58EA441EA2B}"/>
              </a:ext>
            </a:extLst>
          </p:cNvPr>
          <p:cNvSpPr txBox="1">
            <a:spLocks/>
          </p:cNvSpPr>
          <p:nvPr/>
        </p:nvSpPr>
        <p:spPr>
          <a:xfrm>
            <a:off x="7441158" y="1523594"/>
            <a:ext cx="5431971" cy="35997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Updating Jobs </a:t>
            </a:r>
          </a:p>
          <a:p>
            <a:endParaRPr lang="en-US" dirty="0"/>
          </a:p>
        </p:txBody>
      </p:sp>
      <p:sp>
        <p:nvSpPr>
          <p:cNvPr id="19" name="Text Placeholder 5">
            <a:extLst>
              <a:ext uri="{FF2B5EF4-FFF2-40B4-BE49-F238E27FC236}">
                <a16:creationId xmlns:a16="http://schemas.microsoft.com/office/drawing/2014/main" id="{E421E807-4ED0-5297-968D-D371EE818AD2}"/>
              </a:ext>
            </a:extLst>
          </p:cNvPr>
          <p:cNvSpPr txBox="1">
            <a:spLocks/>
          </p:cNvSpPr>
          <p:nvPr/>
        </p:nvSpPr>
        <p:spPr>
          <a:xfrm>
            <a:off x="7439009" y="1919270"/>
            <a:ext cx="5431971" cy="39567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Updating Triggers </a:t>
            </a:r>
          </a:p>
        </p:txBody>
      </p:sp>
      <p:sp>
        <p:nvSpPr>
          <p:cNvPr id="23" name="Text Placeholder 7">
            <a:extLst>
              <a:ext uri="{FF2B5EF4-FFF2-40B4-BE49-F238E27FC236}">
                <a16:creationId xmlns:a16="http://schemas.microsoft.com/office/drawing/2014/main" id="{797B4022-8B02-2DA4-F2EE-4B165F089CDB}"/>
              </a:ext>
            </a:extLst>
          </p:cNvPr>
          <p:cNvSpPr txBox="1">
            <a:spLocks/>
          </p:cNvSpPr>
          <p:nvPr/>
        </p:nvSpPr>
        <p:spPr>
          <a:xfrm>
            <a:off x="7439009" y="2314946"/>
            <a:ext cx="5431971" cy="35997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Updating Dataset Definitions</a:t>
            </a:r>
          </a:p>
        </p:txBody>
      </p:sp>
      <p:sp>
        <p:nvSpPr>
          <p:cNvPr id="24" name="Text Placeholder 9">
            <a:extLst>
              <a:ext uri="{FF2B5EF4-FFF2-40B4-BE49-F238E27FC236}">
                <a16:creationId xmlns:a16="http://schemas.microsoft.com/office/drawing/2014/main" id="{7C033BC6-C7EB-1274-2982-669B7CA29FC0}"/>
              </a:ext>
            </a:extLst>
          </p:cNvPr>
          <p:cNvSpPr txBox="1">
            <a:spLocks/>
          </p:cNvSpPr>
          <p:nvPr/>
        </p:nvSpPr>
        <p:spPr>
          <a:xfrm>
            <a:off x="7439008" y="2710622"/>
            <a:ext cx="5431971" cy="36512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Updating Schemas</a:t>
            </a:r>
          </a:p>
        </p:txBody>
      </p:sp>
      <p:sp>
        <p:nvSpPr>
          <p:cNvPr id="25" name="Text Placeholder 9">
            <a:extLst>
              <a:ext uri="{FF2B5EF4-FFF2-40B4-BE49-F238E27FC236}">
                <a16:creationId xmlns:a16="http://schemas.microsoft.com/office/drawing/2014/main" id="{C9674B66-56D0-EE82-93B3-81890CC4E1F8}"/>
              </a:ext>
            </a:extLst>
          </p:cNvPr>
          <p:cNvSpPr txBox="1">
            <a:spLocks/>
          </p:cNvSpPr>
          <p:nvPr/>
        </p:nvSpPr>
        <p:spPr>
          <a:xfrm>
            <a:off x="7434870" y="3055714"/>
            <a:ext cx="5431971" cy="36512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Generating Dataset definitions from onboarding request form</a:t>
            </a:r>
          </a:p>
        </p:txBody>
      </p:sp>
      <p:sp>
        <p:nvSpPr>
          <p:cNvPr id="26" name="Text Placeholder 9">
            <a:extLst>
              <a:ext uri="{FF2B5EF4-FFF2-40B4-BE49-F238E27FC236}">
                <a16:creationId xmlns:a16="http://schemas.microsoft.com/office/drawing/2014/main" id="{4073318A-B1BB-5A25-00AC-2331937188A5}"/>
              </a:ext>
            </a:extLst>
          </p:cNvPr>
          <p:cNvSpPr txBox="1">
            <a:spLocks/>
          </p:cNvSpPr>
          <p:nvPr/>
        </p:nvSpPr>
        <p:spPr>
          <a:xfrm>
            <a:off x="7462930" y="3404825"/>
            <a:ext cx="5431971" cy="36512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Onboarding Datasets</a:t>
            </a:r>
          </a:p>
        </p:txBody>
      </p:sp>
      <p:sp>
        <p:nvSpPr>
          <p:cNvPr id="27" name="Content Placeholder 2">
            <a:extLst>
              <a:ext uri="{FF2B5EF4-FFF2-40B4-BE49-F238E27FC236}">
                <a16:creationId xmlns:a16="http://schemas.microsoft.com/office/drawing/2014/main" id="{D5B04660-A6A5-AF6E-A11B-E3E6BBE203F2}"/>
              </a:ext>
            </a:extLst>
          </p:cNvPr>
          <p:cNvSpPr txBox="1">
            <a:spLocks/>
          </p:cNvSpPr>
          <p:nvPr/>
        </p:nvSpPr>
        <p:spPr>
          <a:xfrm>
            <a:off x="2695649" y="3712630"/>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Testing</a:t>
            </a:r>
          </a:p>
        </p:txBody>
      </p:sp>
      <p:sp>
        <p:nvSpPr>
          <p:cNvPr id="28" name="Text Placeholder 3">
            <a:extLst>
              <a:ext uri="{FF2B5EF4-FFF2-40B4-BE49-F238E27FC236}">
                <a16:creationId xmlns:a16="http://schemas.microsoft.com/office/drawing/2014/main" id="{343DC28C-BDED-2ED6-564B-B0E797BB09E7}"/>
              </a:ext>
            </a:extLst>
          </p:cNvPr>
          <p:cNvSpPr txBox="1">
            <a:spLocks/>
          </p:cNvSpPr>
          <p:nvPr/>
        </p:nvSpPr>
        <p:spPr>
          <a:xfrm>
            <a:off x="2695223" y="4042055"/>
            <a:ext cx="5431971" cy="35997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Compare Data between source and target tables.</a:t>
            </a:r>
            <a:endParaRPr lang="en-US" dirty="0"/>
          </a:p>
        </p:txBody>
      </p:sp>
      <p:sp>
        <p:nvSpPr>
          <p:cNvPr id="29" name="Content Placeholder 2">
            <a:extLst>
              <a:ext uri="{FF2B5EF4-FFF2-40B4-BE49-F238E27FC236}">
                <a16:creationId xmlns:a16="http://schemas.microsoft.com/office/drawing/2014/main" id="{2D6BD6DA-45D5-F0F8-326D-D1638AD4625F}"/>
              </a:ext>
            </a:extLst>
          </p:cNvPr>
          <p:cNvSpPr txBox="1">
            <a:spLocks/>
          </p:cNvSpPr>
          <p:nvPr/>
        </p:nvSpPr>
        <p:spPr>
          <a:xfrm>
            <a:off x="2689791" y="5148709"/>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End User</a:t>
            </a:r>
          </a:p>
        </p:txBody>
      </p:sp>
      <p:sp>
        <p:nvSpPr>
          <p:cNvPr id="30" name="Text Placeholder 3">
            <a:extLst>
              <a:ext uri="{FF2B5EF4-FFF2-40B4-BE49-F238E27FC236}">
                <a16:creationId xmlns:a16="http://schemas.microsoft.com/office/drawing/2014/main" id="{869AF48E-902F-1290-70F1-482B44B112D6}"/>
              </a:ext>
            </a:extLst>
          </p:cNvPr>
          <p:cNvSpPr txBox="1">
            <a:spLocks/>
          </p:cNvSpPr>
          <p:nvPr/>
        </p:nvSpPr>
        <p:spPr>
          <a:xfrm>
            <a:off x="2691024" y="5627601"/>
            <a:ext cx="5431971" cy="35997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Query data from Snowflake tables.</a:t>
            </a:r>
          </a:p>
        </p:txBody>
      </p:sp>
      <p:sp>
        <p:nvSpPr>
          <p:cNvPr id="5" name="Content Placeholder 2">
            <a:extLst>
              <a:ext uri="{FF2B5EF4-FFF2-40B4-BE49-F238E27FC236}">
                <a16:creationId xmlns:a16="http://schemas.microsoft.com/office/drawing/2014/main" id="{EF4AA482-1E5F-7611-0554-799E2A69FAE1}"/>
              </a:ext>
            </a:extLst>
          </p:cNvPr>
          <p:cNvSpPr txBox="1">
            <a:spLocks/>
          </p:cNvSpPr>
          <p:nvPr/>
        </p:nvSpPr>
        <p:spPr>
          <a:xfrm>
            <a:off x="7462930" y="5136589"/>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Other Teams</a:t>
            </a:r>
          </a:p>
        </p:txBody>
      </p:sp>
      <p:sp>
        <p:nvSpPr>
          <p:cNvPr id="7" name="Text Placeholder 3">
            <a:extLst>
              <a:ext uri="{FF2B5EF4-FFF2-40B4-BE49-F238E27FC236}">
                <a16:creationId xmlns:a16="http://schemas.microsoft.com/office/drawing/2014/main" id="{0D3B65F0-A01F-1314-8C5F-C7B77441E69B}"/>
              </a:ext>
            </a:extLst>
          </p:cNvPr>
          <p:cNvSpPr txBox="1">
            <a:spLocks/>
          </p:cNvSpPr>
          <p:nvPr/>
        </p:nvSpPr>
        <p:spPr>
          <a:xfrm>
            <a:off x="7464163" y="5615481"/>
            <a:ext cx="5431971" cy="35997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Actions under support</a:t>
            </a:r>
          </a:p>
        </p:txBody>
      </p:sp>
    </p:spTree>
    <p:extLst>
      <p:ext uri="{BB962C8B-B14F-4D97-AF65-F5344CB8AC3E}">
        <p14:creationId xmlns:p14="http://schemas.microsoft.com/office/powerpoint/2010/main" val="3893941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797233" y="388043"/>
            <a:ext cx="8421688" cy="1325563"/>
          </a:xfrm>
        </p:spPr>
        <p:txBody>
          <a:bodyPr/>
          <a:lstStyle/>
          <a:p>
            <a:r>
              <a:rPr lang="en-US" dirty="0"/>
              <a:t>How ? </a:t>
            </a:r>
          </a:p>
        </p:txBody>
      </p:sp>
      <p:pic>
        <p:nvPicPr>
          <p:cNvPr id="67" name="Picture Placeholder 66">
            <a:extLst>
              <a:ext uri="{FF2B5EF4-FFF2-40B4-BE49-F238E27FC236}">
                <a16:creationId xmlns:a16="http://schemas.microsoft.com/office/drawing/2014/main" id="{307CA10A-6A0A-9F2C-3AB5-84503645E0D3}"/>
              </a:ext>
            </a:extLst>
          </p:cNvPr>
          <p:cNvPicPr>
            <a:picLocks noGrp="1" noChangeAspect="1"/>
          </p:cNvPicPr>
          <p:nvPr>
            <p:ph type="pic" sz="quarter" idx="14"/>
          </p:nvPr>
        </p:nvPicPr>
        <p:blipFill>
          <a:blip r:embed="rId2"/>
          <a:srcRect t="43" b="43"/>
          <a:stretch>
            <a:fillRect/>
          </a:stretch>
        </p:blipFill>
        <p:spPr>
          <a:xfrm>
            <a:off x="2849563" y="2182813"/>
            <a:ext cx="1846262" cy="1844675"/>
          </a:xfrm>
        </p:spPr>
      </p:pic>
      <p:sp>
        <p:nvSpPr>
          <p:cNvPr id="45" name="Text Placeholder 44">
            <a:extLst>
              <a:ext uri="{FF2B5EF4-FFF2-40B4-BE49-F238E27FC236}">
                <a16:creationId xmlns:a16="http://schemas.microsoft.com/office/drawing/2014/main" id="{FD8B7F58-163C-92F7-418F-E422B900A5AE}"/>
              </a:ext>
            </a:extLst>
          </p:cNvPr>
          <p:cNvSpPr>
            <a:spLocks noGrp="1"/>
          </p:cNvSpPr>
          <p:nvPr>
            <p:ph type="body" idx="1"/>
          </p:nvPr>
        </p:nvSpPr>
        <p:spPr>
          <a:xfrm>
            <a:off x="2674364" y="4381137"/>
            <a:ext cx="2196619" cy="343061"/>
          </a:xfrm>
        </p:spPr>
        <p:txBody>
          <a:bodyPr>
            <a:normAutofit/>
          </a:bodyPr>
          <a:lstStyle/>
          <a:p>
            <a:r>
              <a:rPr lang="en-IN" dirty="0"/>
              <a:t>Catalog</a:t>
            </a:r>
          </a:p>
        </p:txBody>
      </p:sp>
      <p:sp>
        <p:nvSpPr>
          <p:cNvPr id="50" name="Text Placeholder 49">
            <a:extLst>
              <a:ext uri="{FF2B5EF4-FFF2-40B4-BE49-F238E27FC236}">
                <a16:creationId xmlns:a16="http://schemas.microsoft.com/office/drawing/2014/main" id="{EA851A9B-3E1D-B3DC-F9B6-01EAF89E8E5E}"/>
              </a:ext>
            </a:extLst>
          </p:cNvPr>
          <p:cNvSpPr>
            <a:spLocks noGrp="1"/>
          </p:cNvSpPr>
          <p:nvPr>
            <p:ph type="body" idx="21"/>
          </p:nvPr>
        </p:nvSpPr>
        <p:spPr>
          <a:xfrm>
            <a:off x="2849987" y="4760727"/>
            <a:ext cx="1845511" cy="343061"/>
          </a:xfrm>
        </p:spPr>
        <p:txBody>
          <a:bodyPr>
            <a:normAutofit/>
          </a:bodyPr>
          <a:lstStyle/>
          <a:p>
            <a:r>
              <a:rPr lang="en-IN" dirty="0"/>
              <a:t>Master database</a:t>
            </a:r>
          </a:p>
        </p:txBody>
      </p:sp>
      <p:pic>
        <p:nvPicPr>
          <p:cNvPr id="69" name="Picture Placeholder 68">
            <a:extLst>
              <a:ext uri="{FF2B5EF4-FFF2-40B4-BE49-F238E27FC236}">
                <a16:creationId xmlns:a16="http://schemas.microsoft.com/office/drawing/2014/main" id="{E8CC9AA3-6983-E0C5-6945-2918C85E189B}"/>
              </a:ext>
            </a:extLst>
          </p:cNvPr>
          <p:cNvPicPr>
            <a:picLocks noGrp="1" noChangeAspect="1"/>
          </p:cNvPicPr>
          <p:nvPr>
            <p:ph type="pic" sz="quarter" idx="15"/>
          </p:nvPr>
        </p:nvPicPr>
        <p:blipFill>
          <a:blip r:embed="rId3"/>
          <a:srcRect t="43" b="43"/>
          <a:stretch>
            <a:fillRect/>
          </a:stretch>
        </p:blipFill>
        <p:spPr>
          <a:xfrm>
            <a:off x="5199063" y="2182813"/>
            <a:ext cx="1846262" cy="1844675"/>
          </a:xfrm>
        </p:spPr>
      </p:pic>
      <p:sp>
        <p:nvSpPr>
          <p:cNvPr id="46" name="Text Placeholder 45">
            <a:extLst>
              <a:ext uri="{FF2B5EF4-FFF2-40B4-BE49-F238E27FC236}">
                <a16:creationId xmlns:a16="http://schemas.microsoft.com/office/drawing/2014/main" id="{8218A28A-B722-D860-62D8-331094E4BAB9}"/>
              </a:ext>
            </a:extLst>
          </p:cNvPr>
          <p:cNvSpPr>
            <a:spLocks noGrp="1"/>
          </p:cNvSpPr>
          <p:nvPr>
            <p:ph type="body" idx="18"/>
          </p:nvPr>
        </p:nvSpPr>
        <p:spPr>
          <a:xfrm>
            <a:off x="5070413" y="4395819"/>
            <a:ext cx="2145049" cy="343061"/>
          </a:xfrm>
        </p:spPr>
        <p:txBody>
          <a:bodyPr/>
          <a:lstStyle/>
          <a:p>
            <a:r>
              <a:rPr lang="en-IN" dirty="0"/>
              <a:t>APIs</a:t>
            </a:r>
          </a:p>
        </p:txBody>
      </p:sp>
      <p:sp>
        <p:nvSpPr>
          <p:cNvPr id="51" name="Text Placeholder 50">
            <a:extLst>
              <a:ext uri="{FF2B5EF4-FFF2-40B4-BE49-F238E27FC236}">
                <a16:creationId xmlns:a16="http://schemas.microsoft.com/office/drawing/2014/main" id="{69574805-4B74-A187-D1DD-448C58F4CF8E}"/>
              </a:ext>
            </a:extLst>
          </p:cNvPr>
          <p:cNvSpPr>
            <a:spLocks noGrp="1"/>
          </p:cNvSpPr>
          <p:nvPr>
            <p:ph type="body" idx="22"/>
          </p:nvPr>
        </p:nvSpPr>
        <p:spPr>
          <a:xfrm>
            <a:off x="5199719" y="4775409"/>
            <a:ext cx="1855949" cy="343061"/>
          </a:xfrm>
        </p:spPr>
        <p:txBody>
          <a:bodyPr/>
          <a:lstStyle/>
          <a:p>
            <a:r>
              <a:rPr lang="en-IN" dirty="0"/>
              <a:t>To perform queries and actions</a:t>
            </a:r>
          </a:p>
        </p:txBody>
      </p:sp>
      <p:pic>
        <p:nvPicPr>
          <p:cNvPr id="71" name="Picture Placeholder 70">
            <a:extLst>
              <a:ext uri="{FF2B5EF4-FFF2-40B4-BE49-F238E27FC236}">
                <a16:creationId xmlns:a16="http://schemas.microsoft.com/office/drawing/2014/main" id="{DBA9A80C-AA79-F820-5FF8-F39806919117}"/>
              </a:ext>
            </a:extLst>
          </p:cNvPr>
          <p:cNvPicPr>
            <a:picLocks noGrp="1" noChangeAspect="1"/>
          </p:cNvPicPr>
          <p:nvPr>
            <p:ph type="pic" sz="quarter" idx="16"/>
          </p:nvPr>
        </p:nvPicPr>
        <p:blipFill>
          <a:blip r:embed="rId4"/>
          <a:srcRect t="43" b="43"/>
          <a:stretch>
            <a:fillRect/>
          </a:stretch>
        </p:blipFill>
        <p:spPr>
          <a:xfrm>
            <a:off x="7689850" y="2182813"/>
            <a:ext cx="1846263" cy="1844675"/>
          </a:xfrm>
        </p:spPr>
      </p:pic>
      <p:sp>
        <p:nvSpPr>
          <p:cNvPr id="47" name="Text Placeholder 46">
            <a:extLst>
              <a:ext uri="{FF2B5EF4-FFF2-40B4-BE49-F238E27FC236}">
                <a16:creationId xmlns:a16="http://schemas.microsoft.com/office/drawing/2014/main" id="{A49E1DE8-4AED-6242-051B-FD3F68A6A8BA}"/>
              </a:ext>
            </a:extLst>
          </p:cNvPr>
          <p:cNvSpPr>
            <a:spLocks noGrp="1"/>
          </p:cNvSpPr>
          <p:nvPr>
            <p:ph type="body" idx="19"/>
          </p:nvPr>
        </p:nvSpPr>
        <p:spPr>
          <a:xfrm>
            <a:off x="7561077" y="4395819"/>
            <a:ext cx="2132985" cy="343061"/>
          </a:xfrm>
        </p:spPr>
        <p:txBody>
          <a:bodyPr>
            <a:normAutofit/>
          </a:bodyPr>
          <a:lstStyle/>
          <a:p>
            <a:r>
              <a:rPr lang="en-IN" dirty="0"/>
              <a:t>Snowflake</a:t>
            </a:r>
          </a:p>
        </p:txBody>
      </p:sp>
      <p:sp>
        <p:nvSpPr>
          <p:cNvPr id="62" name="Text Placeholder 61">
            <a:extLst>
              <a:ext uri="{FF2B5EF4-FFF2-40B4-BE49-F238E27FC236}">
                <a16:creationId xmlns:a16="http://schemas.microsoft.com/office/drawing/2014/main" id="{4E4E980E-112E-BF7D-8AF2-B682567C5C07}"/>
              </a:ext>
            </a:extLst>
          </p:cNvPr>
          <p:cNvSpPr>
            <a:spLocks noGrp="1"/>
          </p:cNvSpPr>
          <p:nvPr>
            <p:ph type="body" idx="23"/>
          </p:nvPr>
        </p:nvSpPr>
        <p:spPr>
          <a:xfrm>
            <a:off x="7690383" y="4775409"/>
            <a:ext cx="1845511" cy="343061"/>
          </a:xfrm>
        </p:spPr>
        <p:txBody>
          <a:bodyPr/>
          <a:lstStyle/>
          <a:p>
            <a:r>
              <a:rPr lang="en-IN" dirty="0"/>
              <a:t>Target Data mart to query</a:t>
            </a:r>
          </a:p>
          <a:p>
            <a:endParaRPr lang="en-IN"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10"/>
          </p:nvPr>
        </p:nvSpPr>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11"/>
          </p:nvPr>
        </p:nvSpPr>
        <p:spPr/>
        <p:txBody>
          <a:bodyPr/>
          <a:lstStyle/>
          <a:p>
            <a:r>
              <a:rPr lang="en-US" dirty="0"/>
              <a:t>Pitch Deck</a:t>
            </a:r>
          </a:p>
        </p:txBody>
      </p:sp>
      <p:sp>
        <p:nvSpPr>
          <p:cNvPr id="57" name="Text Placeholder 48">
            <a:extLst>
              <a:ext uri="{FF2B5EF4-FFF2-40B4-BE49-F238E27FC236}">
                <a16:creationId xmlns:a16="http://schemas.microsoft.com/office/drawing/2014/main" id="{C4EF529C-20CC-2D42-B83B-9F5A2BB2B857}"/>
              </a:ext>
            </a:extLst>
          </p:cNvPr>
          <p:cNvSpPr txBox="1">
            <a:spLocks/>
          </p:cNvSpPr>
          <p:nvPr/>
        </p:nvSpPr>
        <p:spPr>
          <a:xfrm>
            <a:off x="3944137" y="1442170"/>
            <a:ext cx="5431971" cy="55795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By Integrating the assistant with below key components</a:t>
            </a:r>
          </a:p>
        </p:txBody>
      </p:sp>
      <p:sp>
        <p:nvSpPr>
          <p:cNvPr id="65" name="Text Placeholder 64">
            <a:extLst>
              <a:ext uri="{FF2B5EF4-FFF2-40B4-BE49-F238E27FC236}">
                <a16:creationId xmlns:a16="http://schemas.microsoft.com/office/drawing/2014/main" id="{A502A4BE-522D-46D7-3EE9-8426B76B3BA9}"/>
              </a:ext>
            </a:extLst>
          </p:cNvPr>
          <p:cNvSpPr>
            <a:spLocks noGrp="1"/>
          </p:cNvSpPr>
          <p:nvPr>
            <p:ph type="body" idx="20"/>
          </p:nvPr>
        </p:nvSpPr>
        <p:spPr>
          <a:xfrm>
            <a:off x="9980958" y="4381137"/>
            <a:ext cx="2132984" cy="343061"/>
          </a:xfrm>
        </p:spPr>
        <p:txBody>
          <a:bodyPr/>
          <a:lstStyle/>
          <a:p>
            <a:endParaRPr lang="en-IN"/>
          </a:p>
        </p:txBody>
      </p:sp>
    </p:spTree>
    <p:extLst>
      <p:ext uri="{BB962C8B-B14F-4D97-AF65-F5344CB8AC3E}">
        <p14:creationId xmlns:p14="http://schemas.microsoft.com/office/powerpoint/2010/main" val="3590038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CEFD6-9742-7D0F-E4DF-359E59691F91}"/>
              </a:ext>
            </a:extLst>
          </p:cNvPr>
          <p:cNvSpPr>
            <a:spLocks noGrp="1"/>
          </p:cNvSpPr>
          <p:nvPr>
            <p:ph type="title"/>
          </p:nvPr>
        </p:nvSpPr>
        <p:spPr/>
        <p:txBody>
          <a:bodyPr/>
          <a:lstStyle/>
          <a:p>
            <a:r>
              <a:rPr lang="en-IN" dirty="0"/>
              <a:t>Rasa Open source</a:t>
            </a:r>
          </a:p>
        </p:txBody>
      </p:sp>
      <p:sp>
        <p:nvSpPr>
          <p:cNvPr id="3" name="Text Placeholder 2">
            <a:extLst>
              <a:ext uri="{FF2B5EF4-FFF2-40B4-BE49-F238E27FC236}">
                <a16:creationId xmlns:a16="http://schemas.microsoft.com/office/drawing/2014/main" id="{BC1300DB-57F8-F214-00FF-DC50E9721DBC}"/>
              </a:ext>
            </a:extLst>
          </p:cNvPr>
          <p:cNvSpPr>
            <a:spLocks noGrp="1"/>
          </p:cNvSpPr>
          <p:nvPr>
            <p:ph type="body" sz="quarter" idx="13"/>
          </p:nvPr>
        </p:nvSpPr>
        <p:spPr>
          <a:xfrm>
            <a:off x="5918936" y="1942781"/>
            <a:ext cx="5433204" cy="365125"/>
          </a:xfrm>
        </p:spPr>
        <p:txBody>
          <a:bodyPr>
            <a:normAutofit lnSpcReduction="10000"/>
          </a:bodyPr>
          <a:lstStyle/>
          <a:p>
            <a:r>
              <a:rPr lang="en-IN" dirty="0"/>
              <a:t>What is Rasa?</a:t>
            </a:r>
          </a:p>
        </p:txBody>
      </p:sp>
      <p:sp>
        <p:nvSpPr>
          <p:cNvPr id="4" name="Text Placeholder 3">
            <a:extLst>
              <a:ext uri="{FF2B5EF4-FFF2-40B4-BE49-F238E27FC236}">
                <a16:creationId xmlns:a16="http://schemas.microsoft.com/office/drawing/2014/main" id="{A66CEF9C-B4D6-ABB8-C52E-05DD5FBB6F3B}"/>
              </a:ext>
            </a:extLst>
          </p:cNvPr>
          <p:cNvSpPr>
            <a:spLocks noGrp="1"/>
          </p:cNvSpPr>
          <p:nvPr>
            <p:ph type="body" sz="quarter" idx="15"/>
          </p:nvPr>
        </p:nvSpPr>
        <p:spPr>
          <a:xfrm>
            <a:off x="5918936" y="2507878"/>
            <a:ext cx="5431971" cy="557950"/>
          </a:xfrm>
        </p:spPr>
        <p:txBody>
          <a:bodyPr>
            <a:noAutofit/>
          </a:bodyPr>
          <a:lstStyle/>
          <a:p>
            <a:r>
              <a:rPr lang="en-US" dirty="0"/>
              <a:t>The RASA Stack is a combination of open source libraries named RASA NLU and RASA Core that allow developers to expand chatbots and voice assistants rather than answering simple questions.</a:t>
            </a:r>
            <a:endParaRPr lang="en-IN" dirty="0"/>
          </a:p>
        </p:txBody>
      </p:sp>
      <p:sp>
        <p:nvSpPr>
          <p:cNvPr id="6" name="Text Placeholder 5">
            <a:extLst>
              <a:ext uri="{FF2B5EF4-FFF2-40B4-BE49-F238E27FC236}">
                <a16:creationId xmlns:a16="http://schemas.microsoft.com/office/drawing/2014/main" id="{3527EA16-FFF8-1574-E8C4-F077E47E85B7}"/>
              </a:ext>
            </a:extLst>
          </p:cNvPr>
          <p:cNvSpPr>
            <a:spLocks noGrp="1"/>
          </p:cNvSpPr>
          <p:nvPr>
            <p:ph type="body" sz="quarter" idx="24"/>
          </p:nvPr>
        </p:nvSpPr>
        <p:spPr>
          <a:xfrm>
            <a:off x="5918935" y="3327063"/>
            <a:ext cx="5431971" cy="557950"/>
          </a:xfrm>
        </p:spPr>
        <p:txBody>
          <a:bodyPr>
            <a:noAutofit/>
          </a:bodyPr>
          <a:lstStyle/>
          <a:p>
            <a:r>
              <a:rPr lang="en-US" dirty="0"/>
              <a:t>RASA NLU’s job is to interpret messages then RASA Core’s job is to decide what should happen next. It uses machine learning models to train conversations to decide what to do next.</a:t>
            </a:r>
            <a:endParaRPr lang="en-IN" dirty="0"/>
          </a:p>
        </p:txBody>
      </p:sp>
      <p:sp>
        <p:nvSpPr>
          <p:cNvPr id="8" name="Text Placeholder 7">
            <a:extLst>
              <a:ext uri="{FF2B5EF4-FFF2-40B4-BE49-F238E27FC236}">
                <a16:creationId xmlns:a16="http://schemas.microsoft.com/office/drawing/2014/main" id="{50760C34-BF43-0B9F-EFB1-F886F62DC2A4}"/>
              </a:ext>
            </a:extLst>
          </p:cNvPr>
          <p:cNvSpPr>
            <a:spLocks noGrp="1"/>
          </p:cNvSpPr>
          <p:nvPr>
            <p:ph type="body" sz="quarter" idx="26"/>
          </p:nvPr>
        </p:nvSpPr>
        <p:spPr>
          <a:xfrm>
            <a:off x="5917701" y="4244156"/>
            <a:ext cx="5431971" cy="1484012"/>
          </a:xfrm>
        </p:spPr>
        <p:txBody>
          <a:bodyPr>
            <a:normAutofit lnSpcReduction="10000"/>
          </a:bodyPr>
          <a:lstStyle/>
          <a:p>
            <a:r>
              <a:rPr lang="en-US" dirty="0"/>
              <a:t>Rasa Core determines which action to take from a predefined list. </a:t>
            </a:r>
          </a:p>
          <a:p>
            <a:r>
              <a:rPr lang="en-US" dirty="0"/>
              <a:t>An action is just a function such as displaying something, sending a message to the user etc. When an action is executed, it is passed a tracker instance, and so can make use of any relevant information collected over the history of the dialogue: slots and the results of previous actions. </a:t>
            </a:r>
            <a:endParaRPr lang="en-IN" dirty="0"/>
          </a:p>
        </p:txBody>
      </p:sp>
      <p:sp>
        <p:nvSpPr>
          <p:cNvPr id="11" name="Slide Number Placeholder 10">
            <a:extLst>
              <a:ext uri="{FF2B5EF4-FFF2-40B4-BE49-F238E27FC236}">
                <a16:creationId xmlns:a16="http://schemas.microsoft.com/office/drawing/2014/main" id="{AE43A518-723D-34C6-BF9B-7DC3637F813D}"/>
              </a:ext>
            </a:extLst>
          </p:cNvPr>
          <p:cNvSpPr>
            <a:spLocks noGrp="1"/>
          </p:cNvSpPr>
          <p:nvPr>
            <p:ph type="sldNum" sz="quarter" idx="22"/>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941705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85B35-5A00-BB21-D07F-89FD76DA0BA4}"/>
              </a:ext>
            </a:extLst>
          </p:cNvPr>
          <p:cNvSpPr>
            <a:spLocks noGrp="1"/>
          </p:cNvSpPr>
          <p:nvPr>
            <p:ph type="title"/>
          </p:nvPr>
        </p:nvSpPr>
        <p:spPr/>
        <p:txBody>
          <a:bodyPr>
            <a:normAutofit fontScale="90000"/>
          </a:bodyPr>
          <a:lstStyle/>
          <a:p>
            <a:r>
              <a:rPr lang="en-US" dirty="0"/>
              <a:t>How to do the integration?</a:t>
            </a:r>
            <a:endParaRPr lang="en-IN" dirty="0"/>
          </a:p>
        </p:txBody>
      </p:sp>
      <p:sp>
        <p:nvSpPr>
          <p:cNvPr id="4" name="Text Placeholder 3">
            <a:extLst>
              <a:ext uri="{FF2B5EF4-FFF2-40B4-BE49-F238E27FC236}">
                <a16:creationId xmlns:a16="http://schemas.microsoft.com/office/drawing/2014/main" id="{ABA78235-1F4F-8F7B-A0D6-169E889DE7F8}"/>
              </a:ext>
            </a:extLst>
          </p:cNvPr>
          <p:cNvSpPr>
            <a:spLocks noGrp="1"/>
          </p:cNvSpPr>
          <p:nvPr>
            <p:ph type="body" sz="quarter" idx="15"/>
          </p:nvPr>
        </p:nvSpPr>
        <p:spPr>
          <a:xfrm>
            <a:off x="5919679" y="1999072"/>
            <a:ext cx="5431971" cy="557950"/>
          </a:xfrm>
        </p:spPr>
        <p:txBody>
          <a:bodyPr/>
          <a:lstStyle/>
          <a:p>
            <a:r>
              <a:rPr lang="en-US" dirty="0"/>
              <a:t>Rasa action server to run custom actions</a:t>
            </a:r>
            <a:endParaRPr lang="en-IN" dirty="0"/>
          </a:p>
        </p:txBody>
      </p:sp>
      <p:sp>
        <p:nvSpPr>
          <p:cNvPr id="6" name="Text Placeholder 5">
            <a:extLst>
              <a:ext uri="{FF2B5EF4-FFF2-40B4-BE49-F238E27FC236}">
                <a16:creationId xmlns:a16="http://schemas.microsoft.com/office/drawing/2014/main" id="{2AC1E39E-F17B-83C8-2F27-DE059835B72A}"/>
              </a:ext>
            </a:extLst>
          </p:cNvPr>
          <p:cNvSpPr>
            <a:spLocks noGrp="1"/>
          </p:cNvSpPr>
          <p:nvPr>
            <p:ph type="body" sz="quarter" idx="24"/>
          </p:nvPr>
        </p:nvSpPr>
        <p:spPr>
          <a:xfrm>
            <a:off x="5919189" y="2557022"/>
            <a:ext cx="5431971" cy="557950"/>
          </a:xfrm>
        </p:spPr>
        <p:txBody>
          <a:bodyPr/>
          <a:lstStyle/>
          <a:p>
            <a:r>
              <a:rPr lang="en-IN" dirty="0"/>
              <a:t>Officially Supported SDK : Python</a:t>
            </a:r>
          </a:p>
        </p:txBody>
      </p:sp>
      <p:sp>
        <p:nvSpPr>
          <p:cNvPr id="9" name="Date Placeholder 8">
            <a:extLst>
              <a:ext uri="{FF2B5EF4-FFF2-40B4-BE49-F238E27FC236}">
                <a16:creationId xmlns:a16="http://schemas.microsoft.com/office/drawing/2014/main" id="{64C46097-9DB5-02E6-1179-B001F4418C87}"/>
              </a:ext>
            </a:extLst>
          </p:cNvPr>
          <p:cNvSpPr>
            <a:spLocks noGrp="1"/>
          </p:cNvSpPr>
          <p:nvPr>
            <p:ph type="dt" sz="half" idx="2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810E431C-ED78-B930-991F-BD4582FC496D}"/>
              </a:ext>
            </a:extLst>
          </p:cNvPr>
          <p:cNvSpPr>
            <a:spLocks noGrp="1"/>
          </p:cNvSpPr>
          <p:nvPr>
            <p:ph type="ftr" sz="quarter" idx="21"/>
          </p:nvPr>
        </p:nvSpPr>
        <p:spPr/>
        <p:txBody>
          <a:bodyPr/>
          <a:lstStyle/>
          <a:p>
            <a:r>
              <a:rPr lang="en-US"/>
              <a:t>Pitch Deck</a:t>
            </a:r>
            <a:endParaRPr lang="en-US" dirty="0"/>
          </a:p>
        </p:txBody>
      </p:sp>
      <p:sp>
        <p:nvSpPr>
          <p:cNvPr id="11" name="Slide Number Placeholder 10">
            <a:extLst>
              <a:ext uri="{FF2B5EF4-FFF2-40B4-BE49-F238E27FC236}">
                <a16:creationId xmlns:a16="http://schemas.microsoft.com/office/drawing/2014/main" id="{1136DE89-328D-6874-5374-783611293C15}"/>
              </a:ext>
            </a:extLst>
          </p:cNvPr>
          <p:cNvSpPr>
            <a:spLocks noGrp="1"/>
          </p:cNvSpPr>
          <p:nvPr>
            <p:ph type="sldNum" sz="quarter" idx="22"/>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3415659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0D1A-3207-4A2C-7F54-3FE1C6699B99}"/>
              </a:ext>
            </a:extLst>
          </p:cNvPr>
          <p:cNvSpPr>
            <a:spLocks noGrp="1"/>
          </p:cNvSpPr>
          <p:nvPr>
            <p:ph type="title"/>
          </p:nvPr>
        </p:nvSpPr>
        <p:spPr/>
        <p:txBody>
          <a:bodyPr/>
          <a:lstStyle/>
          <a:p>
            <a:r>
              <a:rPr lang="en-IN" dirty="0"/>
              <a:t>Rasa Control Files</a:t>
            </a:r>
          </a:p>
        </p:txBody>
      </p:sp>
      <p:sp>
        <p:nvSpPr>
          <p:cNvPr id="3" name="Date Placeholder 2">
            <a:extLst>
              <a:ext uri="{FF2B5EF4-FFF2-40B4-BE49-F238E27FC236}">
                <a16:creationId xmlns:a16="http://schemas.microsoft.com/office/drawing/2014/main" id="{D51D40F1-33E5-4C5F-A109-1956D1E4E72D}"/>
              </a:ext>
            </a:extLst>
          </p:cNvPr>
          <p:cNvSpPr>
            <a:spLocks noGrp="1"/>
          </p:cNvSpPr>
          <p:nvPr>
            <p:ph type="dt" sz="half" idx="10"/>
          </p:nvPr>
        </p:nvSpPr>
        <p:spPr/>
        <p:txBody>
          <a:bodyPr/>
          <a:lstStyle/>
          <a:p>
            <a:r>
              <a:rPr lang="en-US"/>
              <a:t>20XX</a:t>
            </a:r>
            <a:endParaRPr lang="en-US" dirty="0"/>
          </a:p>
        </p:txBody>
      </p:sp>
      <p:sp>
        <p:nvSpPr>
          <p:cNvPr id="5" name="Slide Number Placeholder 4">
            <a:extLst>
              <a:ext uri="{FF2B5EF4-FFF2-40B4-BE49-F238E27FC236}">
                <a16:creationId xmlns:a16="http://schemas.microsoft.com/office/drawing/2014/main" id="{C0E235D0-5E02-949C-547F-33B41AAC5DEB}"/>
              </a:ext>
            </a:extLst>
          </p:cNvPr>
          <p:cNvSpPr>
            <a:spLocks noGrp="1"/>
          </p:cNvSpPr>
          <p:nvPr>
            <p:ph type="sldNum" sz="quarter" idx="12"/>
          </p:nvPr>
        </p:nvSpPr>
        <p:spPr/>
        <p:txBody>
          <a:bodyPr/>
          <a:lstStyle/>
          <a:p>
            <a:fld id="{B5CEABB6-07DC-46E8-9B57-56EC44A396E5}" type="slidenum">
              <a:rPr lang="en-US" smtClean="0"/>
              <a:t>6</a:t>
            </a:fld>
            <a:endParaRPr lang="en-US" dirty="0"/>
          </a:p>
        </p:txBody>
      </p:sp>
      <p:pic>
        <p:nvPicPr>
          <p:cNvPr id="15" name="Picture 14">
            <a:extLst>
              <a:ext uri="{FF2B5EF4-FFF2-40B4-BE49-F238E27FC236}">
                <a16:creationId xmlns:a16="http://schemas.microsoft.com/office/drawing/2014/main" id="{061ACAE6-B1E9-0BF0-55DC-0B877E784A84}"/>
              </a:ext>
            </a:extLst>
          </p:cNvPr>
          <p:cNvPicPr>
            <a:picLocks noChangeAspect="1"/>
          </p:cNvPicPr>
          <p:nvPr/>
        </p:nvPicPr>
        <p:blipFill>
          <a:blip r:embed="rId2"/>
          <a:stretch>
            <a:fillRect/>
          </a:stretch>
        </p:blipFill>
        <p:spPr>
          <a:xfrm>
            <a:off x="4043076" y="1356041"/>
            <a:ext cx="3386424" cy="5264279"/>
          </a:xfrm>
          <a:prstGeom prst="rect">
            <a:avLst/>
          </a:prstGeom>
        </p:spPr>
      </p:pic>
      <p:pic>
        <p:nvPicPr>
          <p:cNvPr id="19" name="Content Placeholder 18">
            <a:extLst>
              <a:ext uri="{FF2B5EF4-FFF2-40B4-BE49-F238E27FC236}">
                <a16:creationId xmlns:a16="http://schemas.microsoft.com/office/drawing/2014/main" id="{31AA5E8B-849A-5405-75DE-381E7EF663C8}"/>
              </a:ext>
            </a:extLst>
          </p:cNvPr>
          <p:cNvPicPr>
            <a:picLocks noGrp="1" noChangeAspect="1"/>
          </p:cNvPicPr>
          <p:nvPr>
            <p:ph sz="quarter" idx="16"/>
          </p:nvPr>
        </p:nvPicPr>
        <p:blipFill>
          <a:blip r:embed="rId3"/>
          <a:stretch>
            <a:fillRect/>
          </a:stretch>
        </p:blipFill>
        <p:spPr>
          <a:xfrm>
            <a:off x="762730" y="1356041"/>
            <a:ext cx="3195726" cy="5264278"/>
          </a:xfrm>
        </p:spPr>
      </p:pic>
      <p:pic>
        <p:nvPicPr>
          <p:cNvPr id="21" name="Picture 20">
            <a:extLst>
              <a:ext uri="{FF2B5EF4-FFF2-40B4-BE49-F238E27FC236}">
                <a16:creationId xmlns:a16="http://schemas.microsoft.com/office/drawing/2014/main" id="{7E74D160-F568-C3BE-5C34-837A9D14A721}"/>
              </a:ext>
            </a:extLst>
          </p:cNvPr>
          <p:cNvPicPr>
            <a:picLocks noChangeAspect="1"/>
          </p:cNvPicPr>
          <p:nvPr/>
        </p:nvPicPr>
        <p:blipFill>
          <a:blip r:embed="rId4"/>
          <a:stretch>
            <a:fillRect/>
          </a:stretch>
        </p:blipFill>
        <p:spPr>
          <a:xfrm>
            <a:off x="7579376" y="1360681"/>
            <a:ext cx="3305150" cy="5259638"/>
          </a:xfrm>
          <a:prstGeom prst="rect">
            <a:avLst/>
          </a:prstGeom>
        </p:spPr>
      </p:pic>
    </p:spTree>
    <p:extLst>
      <p:ext uri="{BB962C8B-B14F-4D97-AF65-F5344CB8AC3E}">
        <p14:creationId xmlns:p14="http://schemas.microsoft.com/office/powerpoint/2010/main" val="398769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0D1A-3207-4A2C-7F54-3FE1C6699B99}"/>
              </a:ext>
            </a:extLst>
          </p:cNvPr>
          <p:cNvSpPr>
            <a:spLocks noGrp="1"/>
          </p:cNvSpPr>
          <p:nvPr>
            <p:ph type="title"/>
          </p:nvPr>
        </p:nvSpPr>
        <p:spPr/>
        <p:txBody>
          <a:bodyPr/>
          <a:lstStyle/>
          <a:p>
            <a:r>
              <a:rPr lang="en-IN" dirty="0"/>
              <a:t>Rasa Config</a:t>
            </a:r>
          </a:p>
        </p:txBody>
      </p:sp>
      <p:sp>
        <p:nvSpPr>
          <p:cNvPr id="5" name="Slide Number Placeholder 4">
            <a:extLst>
              <a:ext uri="{FF2B5EF4-FFF2-40B4-BE49-F238E27FC236}">
                <a16:creationId xmlns:a16="http://schemas.microsoft.com/office/drawing/2014/main" id="{C0E235D0-5E02-949C-547F-33B41AAC5DEB}"/>
              </a:ext>
            </a:extLst>
          </p:cNvPr>
          <p:cNvSpPr>
            <a:spLocks noGrp="1"/>
          </p:cNvSpPr>
          <p:nvPr>
            <p:ph type="sldNum" sz="quarter" idx="12"/>
          </p:nvPr>
        </p:nvSpPr>
        <p:spPr/>
        <p:txBody>
          <a:bodyPr/>
          <a:lstStyle/>
          <a:p>
            <a:fld id="{B5CEABB6-07DC-46E8-9B57-56EC44A396E5}" type="slidenum">
              <a:rPr lang="en-US" smtClean="0"/>
              <a:t>7</a:t>
            </a:fld>
            <a:endParaRPr lang="en-US" dirty="0"/>
          </a:p>
        </p:txBody>
      </p:sp>
      <p:pic>
        <p:nvPicPr>
          <p:cNvPr id="9" name="Content Placeholder 8">
            <a:extLst>
              <a:ext uri="{FF2B5EF4-FFF2-40B4-BE49-F238E27FC236}">
                <a16:creationId xmlns:a16="http://schemas.microsoft.com/office/drawing/2014/main" id="{5371AC61-CEED-EEC7-7913-AF409D3F32A9}"/>
              </a:ext>
            </a:extLst>
          </p:cNvPr>
          <p:cNvPicPr>
            <a:picLocks noGrp="1" noChangeAspect="1"/>
          </p:cNvPicPr>
          <p:nvPr>
            <p:ph sz="quarter" idx="16"/>
          </p:nvPr>
        </p:nvPicPr>
        <p:blipFill>
          <a:blip r:embed="rId2"/>
          <a:stretch>
            <a:fillRect/>
          </a:stretch>
        </p:blipFill>
        <p:spPr>
          <a:xfrm>
            <a:off x="3838637" y="1364638"/>
            <a:ext cx="4514726" cy="5427579"/>
          </a:xfrm>
        </p:spPr>
      </p:pic>
    </p:spTree>
    <p:extLst>
      <p:ext uri="{BB962C8B-B14F-4D97-AF65-F5344CB8AC3E}">
        <p14:creationId xmlns:p14="http://schemas.microsoft.com/office/powerpoint/2010/main" val="3212710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0D1A-3207-4A2C-7F54-3FE1C6699B99}"/>
              </a:ext>
            </a:extLst>
          </p:cNvPr>
          <p:cNvSpPr>
            <a:spLocks noGrp="1"/>
          </p:cNvSpPr>
          <p:nvPr>
            <p:ph type="title"/>
          </p:nvPr>
        </p:nvSpPr>
        <p:spPr/>
        <p:txBody>
          <a:bodyPr/>
          <a:lstStyle/>
          <a:p>
            <a:r>
              <a:rPr lang="en-IN" dirty="0"/>
              <a:t>Rasa Custom Action</a:t>
            </a:r>
          </a:p>
        </p:txBody>
      </p:sp>
      <p:sp>
        <p:nvSpPr>
          <p:cNvPr id="5" name="Slide Number Placeholder 4">
            <a:extLst>
              <a:ext uri="{FF2B5EF4-FFF2-40B4-BE49-F238E27FC236}">
                <a16:creationId xmlns:a16="http://schemas.microsoft.com/office/drawing/2014/main" id="{C0E235D0-5E02-949C-547F-33B41AAC5DEB}"/>
              </a:ext>
            </a:extLst>
          </p:cNvPr>
          <p:cNvSpPr>
            <a:spLocks noGrp="1"/>
          </p:cNvSpPr>
          <p:nvPr>
            <p:ph type="sldNum" sz="quarter" idx="12"/>
          </p:nvPr>
        </p:nvSpPr>
        <p:spPr/>
        <p:txBody>
          <a:bodyPr/>
          <a:lstStyle/>
          <a:p>
            <a:fld id="{B5CEABB6-07DC-46E8-9B57-56EC44A396E5}" type="slidenum">
              <a:rPr lang="en-US" smtClean="0"/>
              <a:t>8</a:t>
            </a:fld>
            <a:endParaRPr lang="en-US" dirty="0"/>
          </a:p>
        </p:txBody>
      </p:sp>
      <p:pic>
        <p:nvPicPr>
          <p:cNvPr id="8" name="Content Placeholder 7">
            <a:extLst>
              <a:ext uri="{FF2B5EF4-FFF2-40B4-BE49-F238E27FC236}">
                <a16:creationId xmlns:a16="http://schemas.microsoft.com/office/drawing/2014/main" id="{8AF110D8-4F72-C4A8-E69C-9CD6A673AD1B}"/>
              </a:ext>
            </a:extLst>
          </p:cNvPr>
          <p:cNvPicPr>
            <a:picLocks noGrp="1" noChangeAspect="1"/>
          </p:cNvPicPr>
          <p:nvPr>
            <p:ph sz="quarter" idx="16"/>
          </p:nvPr>
        </p:nvPicPr>
        <p:blipFill>
          <a:blip r:embed="rId2"/>
          <a:stretch>
            <a:fillRect/>
          </a:stretch>
        </p:blipFill>
        <p:spPr>
          <a:xfrm>
            <a:off x="2654244" y="1445468"/>
            <a:ext cx="6883512" cy="4780679"/>
          </a:xfrm>
        </p:spPr>
      </p:pic>
    </p:spTree>
    <p:extLst>
      <p:ext uri="{BB962C8B-B14F-4D97-AF65-F5344CB8AC3E}">
        <p14:creationId xmlns:p14="http://schemas.microsoft.com/office/powerpoint/2010/main" val="1013061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0D1A-3207-4A2C-7F54-3FE1C6699B99}"/>
              </a:ext>
            </a:extLst>
          </p:cNvPr>
          <p:cNvSpPr>
            <a:spLocks noGrp="1"/>
          </p:cNvSpPr>
          <p:nvPr>
            <p:ph type="title"/>
          </p:nvPr>
        </p:nvSpPr>
        <p:spPr/>
        <p:txBody>
          <a:bodyPr/>
          <a:lstStyle/>
          <a:p>
            <a:r>
              <a:rPr lang="en-IN" dirty="0"/>
              <a:t>Rasa Shell</a:t>
            </a:r>
            <a:br>
              <a:rPr lang="en-IN" dirty="0"/>
            </a:br>
            <a:endParaRPr lang="en-IN" dirty="0"/>
          </a:p>
        </p:txBody>
      </p:sp>
      <p:sp>
        <p:nvSpPr>
          <p:cNvPr id="3" name="Date Placeholder 2">
            <a:extLst>
              <a:ext uri="{FF2B5EF4-FFF2-40B4-BE49-F238E27FC236}">
                <a16:creationId xmlns:a16="http://schemas.microsoft.com/office/drawing/2014/main" id="{D51D40F1-33E5-4C5F-A109-1956D1E4E72D}"/>
              </a:ext>
            </a:extLst>
          </p:cNvPr>
          <p:cNvSpPr>
            <a:spLocks noGrp="1"/>
          </p:cNvSpPr>
          <p:nvPr>
            <p:ph type="dt" sz="half" idx="10"/>
          </p:nvPr>
        </p:nvSpPr>
        <p:spPr/>
        <p:txBody>
          <a:bodyPr/>
          <a:lstStyle/>
          <a:p>
            <a:r>
              <a:rPr lang="en-US"/>
              <a:t>20XX</a:t>
            </a:r>
            <a:endParaRPr lang="en-US" dirty="0"/>
          </a:p>
        </p:txBody>
      </p:sp>
      <p:sp>
        <p:nvSpPr>
          <p:cNvPr id="5" name="Slide Number Placeholder 4">
            <a:extLst>
              <a:ext uri="{FF2B5EF4-FFF2-40B4-BE49-F238E27FC236}">
                <a16:creationId xmlns:a16="http://schemas.microsoft.com/office/drawing/2014/main" id="{C0E235D0-5E02-949C-547F-33B41AAC5DEB}"/>
              </a:ext>
            </a:extLst>
          </p:cNvPr>
          <p:cNvSpPr>
            <a:spLocks noGrp="1"/>
          </p:cNvSpPr>
          <p:nvPr>
            <p:ph type="sldNum" sz="quarter" idx="12"/>
          </p:nvPr>
        </p:nvSpPr>
        <p:spPr/>
        <p:txBody>
          <a:bodyPr/>
          <a:lstStyle/>
          <a:p>
            <a:fld id="{B5CEABB6-07DC-46E8-9B57-56EC44A396E5}" type="slidenum">
              <a:rPr lang="en-US" smtClean="0"/>
              <a:t>9</a:t>
            </a:fld>
            <a:endParaRPr lang="en-US" dirty="0"/>
          </a:p>
        </p:txBody>
      </p:sp>
      <p:pic>
        <p:nvPicPr>
          <p:cNvPr id="13" name="Content Placeholder 12">
            <a:extLst>
              <a:ext uri="{FF2B5EF4-FFF2-40B4-BE49-F238E27FC236}">
                <a16:creationId xmlns:a16="http://schemas.microsoft.com/office/drawing/2014/main" id="{FC62B795-731F-1931-0817-6CC2B2092441}"/>
              </a:ext>
            </a:extLst>
          </p:cNvPr>
          <p:cNvPicPr>
            <a:picLocks noGrp="1" noChangeAspect="1"/>
          </p:cNvPicPr>
          <p:nvPr>
            <p:ph sz="quarter" idx="16"/>
          </p:nvPr>
        </p:nvPicPr>
        <p:blipFill>
          <a:blip r:embed="rId2"/>
          <a:stretch>
            <a:fillRect/>
          </a:stretch>
        </p:blipFill>
        <p:spPr>
          <a:xfrm>
            <a:off x="858715" y="1241548"/>
            <a:ext cx="10799885" cy="5356744"/>
          </a:xfrm>
        </p:spPr>
      </p:pic>
    </p:spTree>
    <p:extLst>
      <p:ext uri="{BB962C8B-B14F-4D97-AF65-F5344CB8AC3E}">
        <p14:creationId xmlns:p14="http://schemas.microsoft.com/office/powerpoint/2010/main" val="3038912363"/>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 Minimalist sales pitch_Win32_v3" id="{94A97C69-66A9-4087-9F82-0ACADC7B1165}" vid="{910C8C3F-0EFE-4D8C-9BA0-48E193664E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9BF405E-7930-4D5C-ABB3-493E9D6D6CEA}">
  <ds:schemaRefs>
    <ds:schemaRef ds:uri="http://schemas.microsoft.com/sharepoint/v3/contenttype/forms"/>
  </ds:schemaRefs>
</ds:datastoreItem>
</file>

<file path=customXml/itemProps2.xml><?xml version="1.0" encoding="utf-8"?>
<ds:datastoreItem xmlns:ds="http://schemas.openxmlformats.org/officeDocument/2006/customXml" ds:itemID="{2C1F447F-FAA8-4106-988B-648F3C8ED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EA97235-BEC4-4F82-87A8-2F5DAD53B5F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42</TotalTime>
  <Words>516</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Tenorite</vt:lpstr>
      <vt:lpstr>Monoline</vt:lpstr>
      <vt:lpstr>EDAP Digital assistant</vt:lpstr>
      <vt:lpstr>Usage </vt:lpstr>
      <vt:lpstr>How ? </vt:lpstr>
      <vt:lpstr>Rasa Open source</vt:lpstr>
      <vt:lpstr>How to do the integration?</vt:lpstr>
      <vt:lpstr>Rasa Control Files</vt:lpstr>
      <vt:lpstr>Rasa Config</vt:lpstr>
      <vt:lpstr>Rasa Custom Action</vt:lpstr>
      <vt:lpstr>Rasa Shell </vt:lpstr>
      <vt:lpstr>Rasa Action Server</vt:lpstr>
      <vt:lpstr>Rasa Entity extraction </vt:lpstr>
      <vt:lpstr>Entity Extraction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EDAP Digital assistant</dc:title>
  <dc:creator>Kalaiarasan Balasubramanian</dc:creator>
  <cp:lastModifiedBy>Kalaiarasan Balasubramanian</cp:lastModifiedBy>
  <cp:revision>4</cp:revision>
  <dcterms:created xsi:type="dcterms:W3CDTF">2023-12-11T12:22:46Z</dcterms:created>
  <dcterms:modified xsi:type="dcterms:W3CDTF">2023-12-11T13:04:54Z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