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Be Vietnam" pitchFamily="2" charset="0"/>
      <p:regular r:id="rId12"/>
    </p:embeddedFont>
    <p:embeddedFont>
      <p:font typeface="Be Vietnam Ultra-Bold" pitchFamily="2" charset="0"/>
      <p:regular r:id="rId13"/>
    </p:embeddedFont>
    <p:embeddedFont>
      <p:font typeface="Be Vietnam Ultra-Bold Italics" pitchFamily="2" charset="0"/>
      <p:regular r:id="rId14"/>
    </p:embeddedFont>
    <p:embeddedFont>
      <p:font typeface="IBM Plex Sans" panose="02000000000000000000" pitchFamily="2" charset="0"/>
      <p:regular r:id="rId15"/>
    </p:embeddedFont>
    <p:embeddedFont>
      <p:font typeface="IBM Plex Sans Bold" panose="020B0803050203000203" pitchFamily="3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5.fnt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4.fntdata"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3.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3.svg"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jpeg" /><Relationship Id="rId1" Type="http://schemas.openxmlformats.org/officeDocument/2006/relationships/slideLayout" Target="../slideLayouts/slideLayout7.xml" /><Relationship Id="rId4" Type="http://schemas.openxmlformats.org/officeDocument/2006/relationships/image" Target="../media/image7.sv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jpeg" /><Relationship Id="rId1" Type="http://schemas.openxmlformats.org/officeDocument/2006/relationships/slideLayout" Target="../slideLayouts/slideLayout7.xml" /><Relationship Id="rId4" Type="http://schemas.openxmlformats.org/officeDocument/2006/relationships/image" Target="../media/image7.sv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031428" y="33702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40000"/>
              <a:extLst>
                <a:ext uri="{96DAC541-7B7A-43D3-8B79-37D633B846F1}">
                  <asvg:svgBlip xmlns:asvg="http://schemas.microsoft.com/office/drawing/2016/SVG/main" r:embed="rId4"/>
                </a:ext>
              </a:extLst>
            </a:blip>
            <a:stretch>
              <a:fillRect/>
            </a:stretch>
          </a:blipFill>
        </p:spPr>
      </p:sp>
      <p:sp>
        <p:nvSpPr>
          <p:cNvPr id="4" name="Freeform 4"/>
          <p:cNvSpPr/>
          <p:nvPr/>
        </p:nvSpPr>
        <p:spPr>
          <a:xfrm>
            <a:off x="7408454" y="3741175"/>
            <a:ext cx="4534201" cy="4619217"/>
          </a:xfrm>
          <a:custGeom>
            <a:avLst/>
            <a:gdLst/>
            <a:ahLst/>
            <a:cxnLst/>
            <a:rect l="l" t="t" r="r" b="b"/>
            <a:pathLst>
              <a:path w="4534201" h="4619217">
                <a:moveTo>
                  <a:pt x="0" y="0"/>
                </a:moveTo>
                <a:lnTo>
                  <a:pt x="4534201" y="0"/>
                </a:lnTo>
                <a:lnTo>
                  <a:pt x="4534201" y="4619218"/>
                </a:lnTo>
                <a:lnTo>
                  <a:pt x="0" y="4619218"/>
                </a:lnTo>
                <a:lnTo>
                  <a:pt x="0" y="0"/>
                </a:lnTo>
                <a:close/>
              </a:path>
            </a:pathLst>
          </a:custGeom>
          <a:blipFill>
            <a:blip r:embed="rId5"/>
            <a:stretch>
              <a:fillRect/>
            </a:stretch>
          </a:blipFill>
        </p:spPr>
      </p:sp>
      <p:sp>
        <p:nvSpPr>
          <p:cNvPr id="5" name="TextBox 5"/>
          <p:cNvSpPr txBox="1"/>
          <p:nvPr/>
        </p:nvSpPr>
        <p:spPr>
          <a:xfrm>
            <a:off x="6345345" y="2039500"/>
            <a:ext cx="6140877" cy="1130175"/>
          </a:xfrm>
          <a:prstGeom prst="rect">
            <a:avLst/>
          </a:prstGeom>
        </p:spPr>
        <p:txBody>
          <a:bodyPr lIns="0" tIns="0" rIns="0" bIns="0" rtlCol="0" anchor="t">
            <a:spAutoFit/>
          </a:bodyPr>
          <a:lstStyle/>
          <a:p>
            <a:pPr algn="ctr">
              <a:lnSpc>
                <a:spcPts val="4386"/>
              </a:lnSpc>
            </a:pPr>
            <a:r>
              <a:rPr lang="en-US" sz="4258">
                <a:solidFill>
                  <a:srgbClr val="F8F8F8"/>
                </a:solidFill>
                <a:latin typeface="Be Vietnam"/>
              </a:rPr>
              <a:t>DIZZINESS DETECTION    USING CNN</a:t>
            </a:r>
          </a:p>
        </p:txBody>
      </p:sp>
      <p:sp>
        <p:nvSpPr>
          <p:cNvPr id="6" name="TextBox 6"/>
          <p:cNvSpPr txBox="1"/>
          <p:nvPr/>
        </p:nvSpPr>
        <p:spPr>
          <a:xfrm>
            <a:off x="567491" y="4392570"/>
            <a:ext cx="4825580" cy="1933827"/>
          </a:xfrm>
          <a:prstGeom prst="rect">
            <a:avLst/>
          </a:prstGeom>
        </p:spPr>
        <p:txBody>
          <a:bodyPr lIns="0" tIns="0" rIns="0" bIns="0" rtlCol="0" anchor="t">
            <a:spAutoFit/>
          </a:bodyPr>
          <a:lstStyle/>
          <a:p>
            <a:pPr algn="r">
              <a:lnSpc>
                <a:spcPts val="3874"/>
              </a:lnSpc>
            </a:pPr>
            <a:r>
              <a:rPr lang="en-US" sz="2980" spc="259">
                <a:solidFill>
                  <a:srgbClr val="F8F8F8"/>
                </a:solidFill>
                <a:latin typeface="Be Vietnam Ultra-Bold Italics"/>
              </a:rPr>
              <a:t>SUBMITTED B</a:t>
            </a:r>
            <a:r>
              <a:rPr lang="en-US" sz="2980" spc="259">
                <a:solidFill>
                  <a:srgbClr val="F8F8F8"/>
                </a:solidFill>
                <a:latin typeface="Be Vietnam Ultra-Bold"/>
              </a:rPr>
              <a:t>Y</a:t>
            </a:r>
          </a:p>
          <a:p>
            <a:pPr algn="r">
              <a:lnSpc>
                <a:spcPts val="3874"/>
              </a:lnSpc>
            </a:pPr>
            <a:r>
              <a:rPr lang="en-US" sz="2980" spc="259">
                <a:solidFill>
                  <a:srgbClr val="FF007E"/>
                </a:solidFill>
                <a:latin typeface="Be Vietnam Ultra-Bold"/>
              </a:rPr>
              <a:t>AVANYA GUPTA</a:t>
            </a:r>
          </a:p>
          <a:p>
            <a:pPr algn="r">
              <a:lnSpc>
                <a:spcPts val="3874"/>
              </a:lnSpc>
            </a:pPr>
            <a:r>
              <a:rPr lang="en-US" sz="2980" spc="259">
                <a:solidFill>
                  <a:srgbClr val="FF007E"/>
                </a:solidFill>
                <a:latin typeface="Be Vietnam Ultra-Bold"/>
              </a:rPr>
              <a:t>2020-310-040</a:t>
            </a:r>
          </a:p>
          <a:p>
            <a:pPr marL="0" lvl="0" indent="0" algn="r">
              <a:lnSpc>
                <a:spcPts val="3874"/>
              </a:lnSpc>
              <a:spcBef>
                <a:spcPct val="0"/>
              </a:spcBef>
            </a:pPr>
            <a:r>
              <a:rPr lang="en-US" sz="2980" spc="259">
                <a:solidFill>
                  <a:srgbClr val="FF007E"/>
                </a:solidFill>
                <a:latin typeface="Be Vietnam Ultra-Bold"/>
              </a:rPr>
              <a:t>B.TECH CSE</a:t>
            </a:r>
          </a:p>
        </p:txBody>
      </p:sp>
      <p:sp>
        <p:nvSpPr>
          <p:cNvPr id="7" name="TextBox 7"/>
          <p:cNvSpPr txBox="1"/>
          <p:nvPr/>
        </p:nvSpPr>
        <p:spPr>
          <a:xfrm>
            <a:off x="6099812" y="962025"/>
            <a:ext cx="6631941" cy="580390"/>
          </a:xfrm>
          <a:prstGeom prst="rect">
            <a:avLst/>
          </a:prstGeom>
        </p:spPr>
        <p:txBody>
          <a:bodyPr lIns="0" tIns="0" rIns="0" bIns="0" rtlCol="0" anchor="t">
            <a:spAutoFit/>
          </a:bodyPr>
          <a:lstStyle/>
          <a:p>
            <a:pPr algn="ctr">
              <a:lnSpc>
                <a:spcPts val="4759"/>
              </a:lnSpc>
            </a:pPr>
            <a:r>
              <a:rPr lang="en-US" sz="3399">
                <a:solidFill>
                  <a:srgbClr val="2CA02C"/>
                </a:solidFill>
                <a:latin typeface="IBM Plex Sans"/>
              </a:rPr>
              <a:t>DISSERTATION PRESENTATION</a:t>
            </a:r>
          </a:p>
        </p:txBody>
      </p:sp>
      <p:sp>
        <p:nvSpPr>
          <p:cNvPr id="8" name="TextBox 8"/>
          <p:cNvSpPr txBox="1"/>
          <p:nvPr/>
        </p:nvSpPr>
        <p:spPr>
          <a:xfrm>
            <a:off x="11264720" y="4405186"/>
            <a:ext cx="5702330" cy="1448052"/>
          </a:xfrm>
          <a:prstGeom prst="rect">
            <a:avLst/>
          </a:prstGeom>
        </p:spPr>
        <p:txBody>
          <a:bodyPr lIns="0" tIns="0" rIns="0" bIns="0" rtlCol="0" anchor="t">
            <a:spAutoFit/>
          </a:bodyPr>
          <a:lstStyle/>
          <a:p>
            <a:pPr algn="r">
              <a:lnSpc>
                <a:spcPts val="3874"/>
              </a:lnSpc>
            </a:pPr>
            <a:r>
              <a:rPr lang="en-US" sz="2980" spc="259">
                <a:solidFill>
                  <a:srgbClr val="F8F8F8"/>
                </a:solidFill>
                <a:latin typeface="Be Vietnam Ultra-Bold Italics"/>
              </a:rPr>
              <a:t>SUPERVISED B</a:t>
            </a:r>
            <a:r>
              <a:rPr lang="en-US" sz="2980" spc="259">
                <a:solidFill>
                  <a:srgbClr val="F8F8F8"/>
                </a:solidFill>
                <a:latin typeface="Be Vietnam Ultra-Bold"/>
              </a:rPr>
              <a:t>Y</a:t>
            </a:r>
          </a:p>
          <a:p>
            <a:pPr algn="r">
              <a:lnSpc>
                <a:spcPts val="3874"/>
              </a:lnSpc>
            </a:pPr>
            <a:r>
              <a:rPr lang="en-US" sz="2980" spc="259">
                <a:solidFill>
                  <a:srgbClr val="FF007E"/>
                </a:solidFill>
                <a:latin typeface="Be Vietnam Ultra-Bold"/>
              </a:rPr>
              <a:t>DR. JAWED AHMED</a:t>
            </a:r>
          </a:p>
          <a:p>
            <a:pPr marL="0" lvl="0" indent="0" algn="r">
              <a:lnSpc>
                <a:spcPts val="3874"/>
              </a:lnSpc>
              <a:spcBef>
                <a:spcPct val="0"/>
              </a:spcBef>
            </a:pPr>
            <a:r>
              <a:rPr lang="en-US" sz="2980" spc="259">
                <a:solidFill>
                  <a:srgbClr val="FF007E"/>
                </a:solidFill>
                <a:latin typeface="Be Vietnam Ultra-Bold"/>
              </a:rPr>
              <a:t> ASSISTANT PROFESSOR</a:t>
            </a:r>
          </a:p>
        </p:txBody>
      </p:sp>
      <p:sp>
        <p:nvSpPr>
          <p:cNvPr id="9" name="TextBox 9"/>
          <p:cNvSpPr txBox="1"/>
          <p:nvPr/>
        </p:nvSpPr>
        <p:spPr>
          <a:xfrm>
            <a:off x="3521965" y="7564647"/>
            <a:ext cx="12307180" cy="1933827"/>
          </a:xfrm>
          <a:prstGeom prst="rect">
            <a:avLst/>
          </a:prstGeom>
        </p:spPr>
        <p:txBody>
          <a:bodyPr lIns="0" tIns="0" rIns="0" bIns="0" rtlCol="0" anchor="t">
            <a:spAutoFit/>
          </a:bodyPr>
          <a:lstStyle/>
          <a:p>
            <a:pPr algn="l">
              <a:lnSpc>
                <a:spcPts val="3874"/>
              </a:lnSpc>
            </a:pPr>
            <a:r>
              <a:rPr lang="en-US" sz="2980" spc="259">
                <a:solidFill>
                  <a:srgbClr val="F8F8F8"/>
                </a:solidFill>
                <a:latin typeface="Be Vietnam Ultra-Bold Italics"/>
              </a:rPr>
              <a:t>                                 SUBMITTED TO</a:t>
            </a:r>
          </a:p>
          <a:p>
            <a:pPr algn="ctr">
              <a:lnSpc>
                <a:spcPts val="3874"/>
              </a:lnSpc>
            </a:pPr>
            <a:r>
              <a:rPr lang="en-US" sz="2980" spc="259">
                <a:solidFill>
                  <a:srgbClr val="FF007E"/>
                </a:solidFill>
                <a:latin typeface="Be Vietnam Ultra-Bold"/>
              </a:rPr>
              <a:t>DEPARTMENT OF COMPUTER SCIENCE &amp; ENGINEERING </a:t>
            </a:r>
          </a:p>
          <a:p>
            <a:pPr algn="ctr">
              <a:lnSpc>
                <a:spcPts val="3874"/>
              </a:lnSpc>
            </a:pPr>
            <a:r>
              <a:rPr lang="en-US" sz="2980" spc="259">
                <a:solidFill>
                  <a:srgbClr val="FF007E"/>
                </a:solidFill>
                <a:latin typeface="Be Vietnam Ultra-Bold"/>
              </a:rPr>
              <a:t>SCHOOL OF ENGINEERING SCIENCE &amp; TECHNOLOGY</a:t>
            </a:r>
          </a:p>
          <a:p>
            <a:pPr marL="0" lvl="0" indent="0" algn="l">
              <a:lnSpc>
                <a:spcPts val="3874"/>
              </a:lnSpc>
              <a:spcBef>
                <a:spcPct val="0"/>
              </a:spcBef>
            </a:pPr>
            <a:r>
              <a:rPr lang="en-US" sz="2980" spc="259">
                <a:solidFill>
                  <a:srgbClr val="FF007E"/>
                </a:solidFill>
                <a:latin typeface="Be Vietnam Ultra-Bold"/>
              </a:rPr>
              <a:t>                                JAMIA HAMDARD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aphicFrame>
        <p:nvGraphicFramePr>
          <p:cNvPr id="3" name="Table 3"/>
          <p:cNvGraphicFramePr>
            <a:graphicFrameLocks noGrp="1"/>
          </p:cNvGraphicFramePr>
          <p:nvPr/>
        </p:nvGraphicFramePr>
        <p:xfrm>
          <a:off x="6864877" y="2546591"/>
          <a:ext cx="10146184" cy="3895726"/>
        </p:xfrm>
        <a:graphic>
          <a:graphicData uri="http://schemas.openxmlformats.org/drawingml/2006/table">
            <a:tbl>
              <a:tblPr/>
              <a:tblGrid>
                <a:gridCol w="1327738">
                  <a:extLst>
                    <a:ext uri="{9D8B030D-6E8A-4147-A177-3AD203B41FA5}">
                      <a16:colId xmlns:a16="http://schemas.microsoft.com/office/drawing/2014/main" val="20000"/>
                    </a:ext>
                  </a:extLst>
                </a:gridCol>
                <a:gridCol w="8818446">
                  <a:extLst>
                    <a:ext uri="{9D8B030D-6E8A-4147-A177-3AD203B41FA5}">
                      <a16:colId xmlns:a16="http://schemas.microsoft.com/office/drawing/2014/main" val="20001"/>
                    </a:ext>
                  </a:extLst>
                </a:gridCol>
              </a:tblGrid>
              <a:tr h="1947863">
                <a:tc>
                  <a:txBody>
                    <a:bodyPr/>
                    <a:lstStyle/>
                    <a:p>
                      <a:pPr algn="ctr">
                        <a:lnSpc>
                          <a:spcPts val="2940"/>
                        </a:lnSpc>
                        <a:defRPr/>
                      </a:pPr>
                      <a:r>
                        <a:rPr lang="en-US" sz="2100">
                          <a:solidFill>
                            <a:srgbClr val="F8F8F8"/>
                          </a:solidFill>
                          <a:latin typeface="IBM Plex Sans Bold"/>
                        </a:rPr>
                        <a:t>1</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2939"/>
                        </a:lnSpc>
                        <a:defRPr/>
                      </a:pPr>
                      <a:r>
                        <a:rPr lang="en-US" sz="2099">
                          <a:solidFill>
                            <a:srgbClr val="F8F8F8"/>
                          </a:solidFill>
                          <a:latin typeface="IBM Plex Sans"/>
                        </a:rPr>
                        <a:t>Implemented feature extraction techniques such as Histogram of Oriented Gradients (HOG), Local Binary Patterns (LBP), and Eye Aspect Ratio (EAR). These features effectively captured essential facial characteristics necessary for drowsiness detection.</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0"/>
                  </a:ext>
                </a:extLst>
              </a:tr>
              <a:tr h="1947863">
                <a:tc>
                  <a:txBody>
                    <a:bodyPr/>
                    <a:lstStyle/>
                    <a:p>
                      <a:pPr algn="ctr">
                        <a:lnSpc>
                          <a:spcPts val="2940"/>
                        </a:lnSpc>
                        <a:defRPr/>
                      </a:pPr>
                      <a:r>
                        <a:rPr lang="en-US" sz="2100">
                          <a:solidFill>
                            <a:srgbClr val="F8F8F8"/>
                          </a:solidFill>
                          <a:latin typeface="IBM Plex Sans Bold"/>
                        </a:rPr>
                        <a:t>2</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2939"/>
                        </a:lnSpc>
                        <a:defRPr/>
                      </a:pPr>
                      <a:r>
                        <a:rPr lang="en-US" sz="2099">
                          <a:solidFill>
                            <a:srgbClr val="F8F8F8"/>
                          </a:solidFill>
                          <a:latin typeface="IBM Plex Sans"/>
                        </a:rPr>
                        <a:t>Integrated the trained model into a real-time system using OpenCV for video capture and face detection.</a:t>
                      </a:r>
                      <a:endParaRPr lang="en-US" sz="1100"/>
                    </a:p>
                    <a:p>
                      <a:pPr algn="l">
                        <a:lnSpc>
                          <a:spcPts val="2939"/>
                        </a:lnSpc>
                      </a:pPr>
                      <a:r>
                        <a:rPr lang="en-US" sz="2099">
                          <a:solidFill>
                            <a:srgbClr val="F8F8F8"/>
                          </a:solidFill>
                          <a:latin typeface="IBM Plex Sans"/>
                        </a:rPr>
                        <a:t>Successfully implemented a real-time alert mechanism that triggers an alarm when drowsiness is detected.</a:t>
                      </a:r>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4" name="Group 4"/>
          <p:cNvGrpSpPr/>
          <p:nvPr/>
        </p:nvGrpSpPr>
        <p:grpSpPr>
          <a:xfrm>
            <a:off x="1028700" y="1849202"/>
            <a:ext cx="4817522" cy="6588595"/>
            <a:chOff x="0" y="0"/>
            <a:chExt cx="6423363" cy="8784794"/>
          </a:xfrm>
        </p:grpSpPr>
        <p:sp>
          <p:nvSpPr>
            <p:cNvPr id="5" name="TextBox 5"/>
            <p:cNvSpPr txBox="1"/>
            <p:nvPr/>
          </p:nvSpPr>
          <p:spPr>
            <a:xfrm>
              <a:off x="0" y="-9525"/>
              <a:ext cx="6423363" cy="1127125"/>
            </a:xfrm>
            <a:prstGeom prst="rect">
              <a:avLst/>
            </a:prstGeom>
          </p:spPr>
          <p:txBody>
            <a:bodyPr lIns="0" tIns="0" rIns="0" bIns="0" rtlCol="0" anchor="t">
              <a:spAutoFit/>
            </a:bodyPr>
            <a:lstStyle/>
            <a:p>
              <a:pPr algn="l">
                <a:lnSpc>
                  <a:spcPts val="6600"/>
                </a:lnSpc>
              </a:pPr>
              <a:r>
                <a:rPr lang="en-US" sz="5500">
                  <a:solidFill>
                    <a:srgbClr val="F8F8F8"/>
                  </a:solidFill>
                  <a:latin typeface="Be Vietnam Ultra-Bold"/>
                </a:rPr>
                <a:t>SUMMARY</a:t>
              </a:r>
            </a:p>
          </p:txBody>
        </p:sp>
        <p:sp>
          <p:nvSpPr>
            <p:cNvPr id="6" name="TextBox 6"/>
            <p:cNvSpPr txBox="1"/>
            <p:nvPr/>
          </p:nvSpPr>
          <p:spPr>
            <a:xfrm>
              <a:off x="0" y="1554049"/>
              <a:ext cx="6423363" cy="7230745"/>
            </a:xfrm>
            <a:prstGeom prst="rect">
              <a:avLst/>
            </a:prstGeom>
          </p:spPr>
          <p:txBody>
            <a:bodyPr lIns="0" tIns="0" rIns="0" bIns="0" rtlCol="0" anchor="t">
              <a:spAutoFit/>
            </a:bodyPr>
            <a:lstStyle/>
            <a:p>
              <a:pPr algn="l">
                <a:lnSpc>
                  <a:spcPts val="3359"/>
                </a:lnSpc>
              </a:pPr>
              <a:r>
                <a:rPr lang="en-US" sz="2400">
                  <a:solidFill>
                    <a:srgbClr val="F8F8F8"/>
                  </a:solidFill>
                  <a:latin typeface="IBM Plex Sans"/>
                </a:rPr>
                <a:t>In this project, I have developed a real-time drowsiness detection system that leverages computer vision techniques and machine learning algorithms to enhance road safety by monitoring driver alertness. The system detects drowsiness by analyzing facial features, specifically the eye aspect ratio (EAR), to determine if the driver's eyes are closed for a prolonged period, indicating drowsiness.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210443"/>
            <a:ext cx="16230600" cy="7047857"/>
            <a:chOff x="0" y="0"/>
            <a:chExt cx="16526763" cy="7176460"/>
          </a:xfrm>
        </p:grpSpPr>
        <p:sp>
          <p:nvSpPr>
            <p:cNvPr id="3" name="Freeform 3"/>
            <p:cNvSpPr/>
            <p:nvPr/>
          </p:nvSpPr>
          <p:spPr>
            <a:xfrm>
              <a:off x="0" y="0"/>
              <a:ext cx="16526763" cy="7176460"/>
            </a:xfrm>
            <a:custGeom>
              <a:avLst/>
              <a:gdLst/>
              <a:ahLst/>
              <a:cxnLst/>
              <a:rect l="l" t="t" r="r" b="b"/>
              <a:pathLst>
                <a:path w="16526763" h="7176460">
                  <a:moveTo>
                    <a:pt x="8263382" y="0"/>
                  </a:moveTo>
                  <a:cubicBezTo>
                    <a:pt x="3699642" y="0"/>
                    <a:pt x="0" y="1606505"/>
                    <a:pt x="0" y="3588230"/>
                  </a:cubicBezTo>
                  <a:cubicBezTo>
                    <a:pt x="0" y="5569955"/>
                    <a:pt x="3699642" y="7176460"/>
                    <a:pt x="8263382" y="7176460"/>
                  </a:cubicBezTo>
                  <a:cubicBezTo>
                    <a:pt x="12827121" y="7176460"/>
                    <a:pt x="16526763" y="5569955"/>
                    <a:pt x="16526763" y="3588230"/>
                  </a:cubicBezTo>
                  <a:cubicBezTo>
                    <a:pt x="16526763" y="1606505"/>
                    <a:pt x="12827121" y="0"/>
                    <a:pt x="8263382" y="0"/>
                  </a:cubicBezTo>
                  <a:close/>
                </a:path>
              </a:pathLst>
            </a:custGeom>
            <a:solidFill>
              <a:srgbClr val="F8F8F8"/>
            </a:solidFill>
          </p:spPr>
        </p:sp>
        <p:sp>
          <p:nvSpPr>
            <p:cNvPr id="4" name="TextBox 4"/>
            <p:cNvSpPr txBox="1"/>
            <p:nvPr/>
          </p:nvSpPr>
          <p:spPr>
            <a:xfrm>
              <a:off x="1549384" y="606118"/>
              <a:ext cx="13427995" cy="5897549"/>
            </a:xfrm>
            <a:prstGeom prst="rect">
              <a:avLst/>
            </a:prstGeom>
          </p:spPr>
          <p:txBody>
            <a:bodyPr lIns="50800" tIns="50800" rIns="50800" bIns="50800" rtlCol="0" anchor="ctr"/>
            <a:lstStyle/>
            <a:p>
              <a:pPr algn="just">
                <a:lnSpc>
                  <a:spcPts val="4339"/>
                </a:lnSpc>
              </a:pPr>
              <a:r>
                <a:rPr lang="en-US" sz="3099">
                  <a:solidFill>
                    <a:srgbClr val="01003B"/>
                  </a:solidFill>
                  <a:latin typeface="IBM Plex Sans"/>
                </a:rPr>
                <a:t>Real Time Dizziness behaviors which are related to fatigue are in the form of eye closing, head nodding or brain activity. Hence, we can either measure change in physiological signals, such as brain waves, heart rate and eye blinking to monitor drowsiness or consider physical changes such as sagging posture, leaning of driver’s head and open/closed state of eyes. Sudden sleep associated with fatigue is caused by closed eyes, head nodding, or brain activity. Therefore, we can measure changes in physical activity such as brain activity, heart rate, and eye blinking to monitor fatigue, or calculate physical changes such as elevation loss, tilt of the driver's head, and eyes open/closed.</a:t>
              </a:r>
            </a:p>
          </p:txBody>
        </p:sp>
      </p:grpSp>
      <p:sp>
        <p:nvSpPr>
          <p:cNvPr id="5" name="TextBox 5"/>
          <p:cNvSpPr txBox="1"/>
          <p:nvPr/>
        </p:nvSpPr>
        <p:spPr>
          <a:xfrm>
            <a:off x="5367205" y="1019175"/>
            <a:ext cx="7553590" cy="1191268"/>
          </a:xfrm>
          <a:prstGeom prst="rect">
            <a:avLst/>
          </a:prstGeom>
        </p:spPr>
        <p:txBody>
          <a:bodyPr lIns="0" tIns="0" rIns="0" bIns="0" rtlCol="0" anchor="t">
            <a:spAutoFit/>
          </a:bodyPr>
          <a:lstStyle/>
          <a:p>
            <a:pPr algn="l">
              <a:lnSpc>
                <a:spcPts val="9305"/>
              </a:lnSpc>
            </a:pPr>
            <a:r>
              <a:rPr lang="en-US" sz="7754">
                <a:solidFill>
                  <a:srgbClr val="01003B"/>
                </a:solidFill>
                <a:latin typeface="Be Vietnam Ultra-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339044" y="2463800"/>
            <a:ext cx="8082555" cy="8082555"/>
            <a:chOff x="0" y="0"/>
            <a:chExt cx="6350000" cy="6350000"/>
          </a:xfrm>
        </p:grpSpPr>
        <p:sp>
          <p:nvSpPr>
            <p:cNvPr id="3" name="Freeform 3"/>
            <p:cNvSpPr/>
            <p:nvPr/>
          </p:nvSpPr>
          <p:spPr>
            <a:xfrm>
              <a:off x="0" y="0"/>
              <a:ext cx="6350000" cy="6350000"/>
            </a:xfrm>
            <a:custGeom>
              <a:avLst/>
              <a:gdLst/>
              <a:ahLst/>
              <a:cxnLst/>
              <a:rect l="l" t="t" r="r" b="b"/>
              <a:pathLst>
                <a:path w="6350000" h="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2"/>
              <a:stretch>
                <a:fillRect l="-38963" r="-38963"/>
              </a:stretch>
            </a:blipFill>
          </p:spPr>
        </p:sp>
      </p:grpSp>
      <p:grpSp>
        <p:nvGrpSpPr>
          <p:cNvPr id="4" name="Group 4"/>
          <p:cNvGrpSpPr/>
          <p:nvPr/>
        </p:nvGrpSpPr>
        <p:grpSpPr>
          <a:xfrm>
            <a:off x="9527153" y="7144735"/>
            <a:ext cx="4740877" cy="2550946"/>
            <a:chOff x="0" y="0"/>
            <a:chExt cx="7028073" cy="3781628"/>
          </a:xfrm>
        </p:grpSpPr>
        <p:sp>
          <p:nvSpPr>
            <p:cNvPr id="5" name="Freeform 5"/>
            <p:cNvSpPr/>
            <p:nvPr/>
          </p:nvSpPr>
          <p:spPr>
            <a:xfrm>
              <a:off x="0" y="0"/>
              <a:ext cx="7028073" cy="3781628"/>
            </a:xfrm>
            <a:custGeom>
              <a:avLst/>
              <a:gdLst/>
              <a:ahLst/>
              <a:cxnLst/>
              <a:rect l="l" t="t" r="r" b="b"/>
              <a:pathLst>
                <a:path w="7028073" h="3781628">
                  <a:moveTo>
                    <a:pt x="48990" y="0"/>
                  </a:moveTo>
                  <a:lnTo>
                    <a:pt x="6979082" y="0"/>
                  </a:lnTo>
                  <a:cubicBezTo>
                    <a:pt x="6992076" y="0"/>
                    <a:pt x="7004536" y="5161"/>
                    <a:pt x="7013724" y="14349"/>
                  </a:cubicBezTo>
                  <a:cubicBezTo>
                    <a:pt x="7022911" y="23536"/>
                    <a:pt x="7028073" y="35997"/>
                    <a:pt x="7028073" y="48990"/>
                  </a:cubicBezTo>
                  <a:lnTo>
                    <a:pt x="7028073" y="3732638"/>
                  </a:lnTo>
                  <a:cubicBezTo>
                    <a:pt x="7028073" y="3759694"/>
                    <a:pt x="7006139" y="3781628"/>
                    <a:pt x="6979082" y="3781628"/>
                  </a:cubicBezTo>
                  <a:lnTo>
                    <a:pt x="48990" y="3781628"/>
                  </a:lnTo>
                  <a:cubicBezTo>
                    <a:pt x="35997" y="3781628"/>
                    <a:pt x="23536" y="3776467"/>
                    <a:pt x="14349" y="3767279"/>
                  </a:cubicBezTo>
                  <a:cubicBezTo>
                    <a:pt x="5161" y="3758092"/>
                    <a:pt x="0" y="3745631"/>
                    <a:pt x="0" y="3732638"/>
                  </a:cubicBezTo>
                  <a:lnTo>
                    <a:pt x="0" y="48990"/>
                  </a:lnTo>
                  <a:cubicBezTo>
                    <a:pt x="0" y="35997"/>
                    <a:pt x="5161" y="23536"/>
                    <a:pt x="14349" y="14349"/>
                  </a:cubicBezTo>
                  <a:cubicBezTo>
                    <a:pt x="23536" y="5161"/>
                    <a:pt x="35997" y="0"/>
                    <a:pt x="48990" y="0"/>
                  </a:cubicBezTo>
                  <a:close/>
                </a:path>
              </a:pathLst>
            </a:custGeom>
            <a:solidFill>
              <a:srgbClr val="F8F8F8"/>
            </a:solidFill>
            <a:ln w="9525" cap="rnd">
              <a:solidFill>
                <a:srgbClr val="01003B"/>
              </a:solidFill>
              <a:prstDash val="sysDot"/>
              <a:round/>
            </a:ln>
          </p:spPr>
        </p:sp>
        <p:sp>
          <p:nvSpPr>
            <p:cNvPr id="6" name="TextBox 6"/>
            <p:cNvSpPr txBox="1"/>
            <p:nvPr/>
          </p:nvSpPr>
          <p:spPr>
            <a:xfrm>
              <a:off x="0" y="-47625"/>
              <a:ext cx="7028073" cy="3829253"/>
            </a:xfrm>
            <a:prstGeom prst="rect">
              <a:avLst/>
            </a:prstGeom>
          </p:spPr>
          <p:txBody>
            <a:bodyPr lIns="190500" tIns="190500" rIns="190500" bIns="190500" rtlCol="0" anchor="t"/>
            <a:lstStyle/>
            <a:p>
              <a:pPr algn="l">
                <a:lnSpc>
                  <a:spcPts val="3499"/>
                </a:lnSpc>
              </a:pPr>
              <a:endParaRPr/>
            </a:p>
            <a:p>
              <a:pPr algn="l">
                <a:lnSpc>
                  <a:spcPts val="3499"/>
                </a:lnSpc>
              </a:pPr>
              <a:r>
                <a:rPr lang="en-US" sz="2499">
                  <a:solidFill>
                    <a:srgbClr val="01003B"/>
                  </a:solidFill>
                  <a:latin typeface="IBM Plex Sans Bold"/>
                </a:rPr>
                <a:t>    Key elements:</a:t>
              </a:r>
            </a:p>
            <a:p>
              <a:pPr marL="539748" lvl="1" indent="-269874" algn="l">
                <a:lnSpc>
                  <a:spcPts val="3499"/>
                </a:lnSpc>
                <a:buFont typeface="Arial"/>
                <a:buChar char="•"/>
              </a:pPr>
              <a:r>
                <a:rPr lang="en-US" sz="2499">
                  <a:solidFill>
                    <a:srgbClr val="01003B"/>
                  </a:solidFill>
                  <a:latin typeface="IBM Plex Sans Bold"/>
                </a:rPr>
                <a:t>Real-time detection</a:t>
              </a:r>
            </a:p>
            <a:p>
              <a:pPr marL="539748" lvl="1" indent="-269874" algn="l">
                <a:lnSpc>
                  <a:spcPts val="3499"/>
                </a:lnSpc>
                <a:buFont typeface="Arial"/>
                <a:buChar char="•"/>
              </a:pPr>
              <a:r>
                <a:rPr lang="en-US" sz="2499">
                  <a:solidFill>
                    <a:srgbClr val="01003B"/>
                  </a:solidFill>
                  <a:latin typeface="IBM Plex Sans Bold"/>
                </a:rPr>
                <a:t>Alert system integration</a:t>
              </a:r>
            </a:p>
          </p:txBody>
        </p:sp>
      </p:grpSp>
      <p:grpSp>
        <p:nvGrpSpPr>
          <p:cNvPr id="7" name="Group 7"/>
          <p:cNvGrpSpPr/>
          <p:nvPr/>
        </p:nvGrpSpPr>
        <p:grpSpPr>
          <a:xfrm>
            <a:off x="9527153" y="1028700"/>
            <a:ext cx="9206934" cy="5678654"/>
            <a:chOff x="0" y="0"/>
            <a:chExt cx="12275912" cy="7571538"/>
          </a:xfrm>
        </p:grpSpPr>
        <p:sp>
          <p:nvSpPr>
            <p:cNvPr id="8" name="TextBox 8"/>
            <p:cNvSpPr txBox="1"/>
            <p:nvPr/>
          </p:nvSpPr>
          <p:spPr>
            <a:xfrm>
              <a:off x="0" y="-9525"/>
              <a:ext cx="12275912" cy="1431925"/>
            </a:xfrm>
            <a:prstGeom prst="rect">
              <a:avLst/>
            </a:prstGeom>
          </p:spPr>
          <p:txBody>
            <a:bodyPr lIns="0" tIns="0" rIns="0" bIns="0" rtlCol="0" anchor="t">
              <a:spAutoFit/>
            </a:bodyPr>
            <a:lstStyle/>
            <a:p>
              <a:pPr algn="l">
                <a:lnSpc>
                  <a:spcPts val="8400"/>
                </a:lnSpc>
              </a:pPr>
              <a:r>
                <a:rPr lang="en-US" sz="7000">
                  <a:solidFill>
                    <a:srgbClr val="01003B"/>
                  </a:solidFill>
                  <a:latin typeface="Be Vietnam Ultra-Bold"/>
                </a:rPr>
                <a:t>OBJECTIVE</a:t>
              </a:r>
            </a:p>
          </p:txBody>
        </p:sp>
        <p:sp>
          <p:nvSpPr>
            <p:cNvPr id="9" name="TextBox 9"/>
            <p:cNvSpPr txBox="1"/>
            <p:nvPr/>
          </p:nvSpPr>
          <p:spPr>
            <a:xfrm>
              <a:off x="0" y="2326015"/>
              <a:ext cx="10035856" cy="5245523"/>
            </a:xfrm>
            <a:prstGeom prst="rect">
              <a:avLst/>
            </a:prstGeom>
          </p:spPr>
          <p:txBody>
            <a:bodyPr lIns="0" tIns="0" rIns="0" bIns="0" rtlCol="0" anchor="t">
              <a:spAutoFit/>
            </a:bodyPr>
            <a:lstStyle/>
            <a:p>
              <a:pPr algn="just">
                <a:lnSpc>
                  <a:spcPts val="3920"/>
                </a:lnSpc>
              </a:pPr>
              <a:r>
                <a:rPr lang="en-US" sz="2800">
                  <a:solidFill>
                    <a:srgbClr val="01003B"/>
                  </a:solidFill>
                  <a:latin typeface="IBM Plex Sans"/>
                </a:rPr>
                <a:t>The objective of a driver drowsiness detection machine learning project is to develop a robust and accurate system that can identify signs of driver fatigue or drowsiness in real-time. The primary goal is to enhance road safety by providing timely warnings or interventions to prevent potential accidents caused by drowsy driving.</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1028700" y="456080"/>
            <a:ext cx="15990470" cy="9374840"/>
            <a:chOff x="0" y="0"/>
            <a:chExt cx="4211482" cy="2469094"/>
          </a:xfrm>
        </p:grpSpPr>
        <p:sp>
          <p:nvSpPr>
            <p:cNvPr id="4" name="Freeform 4"/>
            <p:cNvSpPr/>
            <p:nvPr/>
          </p:nvSpPr>
          <p:spPr>
            <a:xfrm>
              <a:off x="0" y="0"/>
              <a:ext cx="4211482" cy="2469094"/>
            </a:xfrm>
            <a:custGeom>
              <a:avLst/>
              <a:gdLst/>
              <a:ahLst/>
              <a:cxnLst/>
              <a:rect l="l" t="t" r="r" b="b"/>
              <a:pathLst>
                <a:path w="4211482" h="2469094">
                  <a:moveTo>
                    <a:pt x="19366" y="0"/>
                  </a:moveTo>
                  <a:lnTo>
                    <a:pt x="4192116" y="0"/>
                  </a:lnTo>
                  <a:cubicBezTo>
                    <a:pt x="4197252" y="0"/>
                    <a:pt x="4202178" y="2040"/>
                    <a:pt x="4205810" y="5672"/>
                  </a:cubicBezTo>
                  <a:cubicBezTo>
                    <a:pt x="4209442" y="9304"/>
                    <a:pt x="4211482" y="14230"/>
                    <a:pt x="4211482" y="19366"/>
                  </a:cubicBezTo>
                  <a:lnTo>
                    <a:pt x="4211482" y="2449727"/>
                  </a:lnTo>
                  <a:cubicBezTo>
                    <a:pt x="4211482" y="2454864"/>
                    <a:pt x="4209442" y="2459790"/>
                    <a:pt x="4205810" y="2463421"/>
                  </a:cubicBezTo>
                  <a:cubicBezTo>
                    <a:pt x="4202178" y="2467053"/>
                    <a:pt x="4197252" y="2469094"/>
                    <a:pt x="4192116" y="2469094"/>
                  </a:cubicBezTo>
                  <a:lnTo>
                    <a:pt x="19366" y="2469094"/>
                  </a:lnTo>
                  <a:cubicBezTo>
                    <a:pt x="14230" y="2469094"/>
                    <a:pt x="9304" y="2467053"/>
                    <a:pt x="5672" y="2463421"/>
                  </a:cubicBezTo>
                  <a:cubicBezTo>
                    <a:pt x="2040" y="2459790"/>
                    <a:pt x="0" y="2454864"/>
                    <a:pt x="0" y="2449727"/>
                  </a:cubicBezTo>
                  <a:lnTo>
                    <a:pt x="0" y="19366"/>
                  </a:lnTo>
                  <a:cubicBezTo>
                    <a:pt x="0" y="14230"/>
                    <a:pt x="2040" y="9304"/>
                    <a:pt x="5672" y="5672"/>
                  </a:cubicBezTo>
                  <a:cubicBezTo>
                    <a:pt x="9304" y="2040"/>
                    <a:pt x="14230" y="0"/>
                    <a:pt x="19366" y="0"/>
                  </a:cubicBezTo>
                  <a:close/>
                </a:path>
              </a:pathLst>
            </a:custGeom>
            <a:solidFill>
              <a:srgbClr val="F67CB8"/>
            </a:solidFill>
            <a:ln cap="rnd">
              <a:noFill/>
              <a:prstDash val="solid"/>
              <a:round/>
            </a:ln>
          </p:spPr>
        </p:sp>
        <p:sp>
          <p:nvSpPr>
            <p:cNvPr id="5" name="TextBox 5"/>
            <p:cNvSpPr txBox="1"/>
            <p:nvPr/>
          </p:nvSpPr>
          <p:spPr>
            <a:xfrm>
              <a:off x="0" y="-76200"/>
              <a:ext cx="4211482" cy="2545294"/>
            </a:xfrm>
            <a:prstGeom prst="rect">
              <a:avLst/>
            </a:prstGeom>
          </p:spPr>
          <p:txBody>
            <a:bodyPr lIns="50800" tIns="50800" rIns="50800" bIns="50800" rtlCol="0" anchor="ctr"/>
            <a:lstStyle/>
            <a:p>
              <a:pPr marL="0" lvl="0" indent="0" algn="ctr">
                <a:lnSpc>
                  <a:spcPts val="5599"/>
                </a:lnSpc>
                <a:spcBef>
                  <a:spcPct val="0"/>
                </a:spcBef>
              </a:pPr>
              <a:endParaRPr/>
            </a:p>
          </p:txBody>
        </p:sp>
      </p:grpSp>
      <p:sp>
        <p:nvSpPr>
          <p:cNvPr id="6" name="Freeform 6"/>
          <p:cNvSpPr/>
          <p:nvPr/>
        </p:nvSpPr>
        <p:spPr>
          <a:xfrm rot="543904">
            <a:off x="-940728" y="8061713"/>
            <a:ext cx="10103966" cy="8156656"/>
          </a:xfrm>
          <a:custGeom>
            <a:avLst/>
            <a:gdLst/>
            <a:ahLst/>
            <a:cxnLst/>
            <a:rect l="l" t="t" r="r" b="b"/>
            <a:pathLst>
              <a:path w="10103966" h="8156656">
                <a:moveTo>
                  <a:pt x="0" y="0"/>
                </a:moveTo>
                <a:lnTo>
                  <a:pt x="10103966" y="0"/>
                </a:lnTo>
                <a:lnTo>
                  <a:pt x="10103966" y="8156656"/>
                </a:lnTo>
                <a:lnTo>
                  <a:pt x="0" y="81566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605967" y="1658696"/>
            <a:ext cx="16273475" cy="4577080"/>
            <a:chOff x="0" y="0"/>
            <a:chExt cx="21697967" cy="6102773"/>
          </a:xfrm>
        </p:grpSpPr>
        <p:sp>
          <p:nvSpPr>
            <p:cNvPr id="8" name="TextBox 8"/>
            <p:cNvSpPr txBox="1"/>
            <p:nvPr/>
          </p:nvSpPr>
          <p:spPr>
            <a:xfrm>
              <a:off x="0" y="-9525"/>
              <a:ext cx="21697967" cy="2854325"/>
            </a:xfrm>
            <a:prstGeom prst="rect">
              <a:avLst/>
            </a:prstGeom>
          </p:spPr>
          <p:txBody>
            <a:bodyPr lIns="0" tIns="0" rIns="0" bIns="0" rtlCol="0" anchor="t">
              <a:spAutoFit/>
            </a:bodyPr>
            <a:lstStyle/>
            <a:p>
              <a:pPr algn="l">
                <a:lnSpc>
                  <a:spcPts val="8400"/>
                </a:lnSpc>
              </a:pPr>
              <a:r>
                <a:rPr lang="en-US" sz="7000">
                  <a:solidFill>
                    <a:srgbClr val="F8F8F8"/>
                  </a:solidFill>
                  <a:latin typeface="Be Vietnam Ultra-Bold"/>
                </a:rPr>
                <a:t>PROBLEM STATEMENT</a:t>
              </a:r>
            </a:p>
            <a:p>
              <a:pPr algn="l">
                <a:lnSpc>
                  <a:spcPts val="8400"/>
                </a:lnSpc>
              </a:pPr>
              <a:endParaRPr lang="en-US" sz="7000">
                <a:solidFill>
                  <a:srgbClr val="F8F8F8"/>
                </a:solidFill>
                <a:latin typeface="Be Vietnam Ultra-Bold"/>
              </a:endParaRPr>
            </a:p>
          </p:txBody>
        </p:sp>
        <p:sp>
          <p:nvSpPr>
            <p:cNvPr id="9" name="TextBox 9"/>
            <p:cNvSpPr txBox="1"/>
            <p:nvPr/>
          </p:nvSpPr>
          <p:spPr>
            <a:xfrm>
              <a:off x="0" y="3498850"/>
              <a:ext cx="17040197" cy="2603923"/>
            </a:xfrm>
            <a:prstGeom prst="rect">
              <a:avLst/>
            </a:prstGeom>
          </p:spPr>
          <p:txBody>
            <a:bodyPr lIns="0" tIns="0" rIns="0" bIns="0" rtlCol="0" anchor="t">
              <a:spAutoFit/>
            </a:bodyPr>
            <a:lstStyle/>
            <a:p>
              <a:pPr algn="just">
                <a:lnSpc>
                  <a:spcPts val="3920"/>
                </a:lnSpc>
              </a:pPr>
              <a:r>
                <a:rPr lang="en-US" sz="2800">
                  <a:solidFill>
                    <a:srgbClr val="F8F8F8"/>
                  </a:solidFill>
                  <a:latin typeface="IBM Plex Sans"/>
                </a:rPr>
                <a:t>Drowsy driving is a significant cause of road accidents globally, leading to injuries and fatalities. The aim of this project is to develop a Driver Drowsiness Detection System using OpenCV and machine learning in Python to enhance road safety by alerting drivers when signs of drowsiness are detected. </a:t>
              </a:r>
            </a:p>
          </p:txBody>
        </p:sp>
      </p:grpSp>
      <p:sp>
        <p:nvSpPr>
          <p:cNvPr id="10" name="Freeform 10"/>
          <p:cNvSpPr/>
          <p:nvPr/>
        </p:nvSpPr>
        <p:spPr>
          <a:xfrm rot="2159446">
            <a:off x="13111917" y="-3539846"/>
            <a:ext cx="7814506" cy="6308438"/>
          </a:xfrm>
          <a:custGeom>
            <a:avLst/>
            <a:gdLst/>
            <a:ahLst/>
            <a:cxnLst/>
            <a:rect l="l" t="t" r="r" b="b"/>
            <a:pathLst>
              <a:path w="7814506" h="6308438">
                <a:moveTo>
                  <a:pt x="0" y="0"/>
                </a:moveTo>
                <a:lnTo>
                  <a:pt x="7814506" y="0"/>
                </a:lnTo>
                <a:lnTo>
                  <a:pt x="7814506" y="6308437"/>
                </a:lnTo>
                <a:lnTo>
                  <a:pt x="0" y="63084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882596" y="456080"/>
            <a:ext cx="15990470" cy="9374840"/>
            <a:chOff x="0" y="0"/>
            <a:chExt cx="4211482" cy="2469094"/>
          </a:xfrm>
        </p:grpSpPr>
        <p:sp>
          <p:nvSpPr>
            <p:cNvPr id="4" name="Freeform 4"/>
            <p:cNvSpPr/>
            <p:nvPr/>
          </p:nvSpPr>
          <p:spPr>
            <a:xfrm>
              <a:off x="0" y="0"/>
              <a:ext cx="4211482" cy="2469094"/>
            </a:xfrm>
            <a:custGeom>
              <a:avLst/>
              <a:gdLst/>
              <a:ahLst/>
              <a:cxnLst/>
              <a:rect l="l" t="t" r="r" b="b"/>
              <a:pathLst>
                <a:path w="4211482" h="2469094">
                  <a:moveTo>
                    <a:pt x="19366" y="0"/>
                  </a:moveTo>
                  <a:lnTo>
                    <a:pt x="4192116" y="0"/>
                  </a:lnTo>
                  <a:cubicBezTo>
                    <a:pt x="4197252" y="0"/>
                    <a:pt x="4202178" y="2040"/>
                    <a:pt x="4205810" y="5672"/>
                  </a:cubicBezTo>
                  <a:cubicBezTo>
                    <a:pt x="4209442" y="9304"/>
                    <a:pt x="4211482" y="14230"/>
                    <a:pt x="4211482" y="19366"/>
                  </a:cubicBezTo>
                  <a:lnTo>
                    <a:pt x="4211482" y="2449727"/>
                  </a:lnTo>
                  <a:cubicBezTo>
                    <a:pt x="4211482" y="2454864"/>
                    <a:pt x="4209442" y="2459790"/>
                    <a:pt x="4205810" y="2463421"/>
                  </a:cubicBezTo>
                  <a:cubicBezTo>
                    <a:pt x="4202178" y="2467053"/>
                    <a:pt x="4197252" y="2469094"/>
                    <a:pt x="4192116" y="2469094"/>
                  </a:cubicBezTo>
                  <a:lnTo>
                    <a:pt x="19366" y="2469094"/>
                  </a:lnTo>
                  <a:cubicBezTo>
                    <a:pt x="14230" y="2469094"/>
                    <a:pt x="9304" y="2467053"/>
                    <a:pt x="5672" y="2463421"/>
                  </a:cubicBezTo>
                  <a:cubicBezTo>
                    <a:pt x="2040" y="2459790"/>
                    <a:pt x="0" y="2454864"/>
                    <a:pt x="0" y="2449727"/>
                  </a:cubicBezTo>
                  <a:lnTo>
                    <a:pt x="0" y="19366"/>
                  </a:lnTo>
                  <a:cubicBezTo>
                    <a:pt x="0" y="14230"/>
                    <a:pt x="2040" y="9304"/>
                    <a:pt x="5672" y="5672"/>
                  </a:cubicBezTo>
                  <a:cubicBezTo>
                    <a:pt x="9304" y="2040"/>
                    <a:pt x="14230" y="0"/>
                    <a:pt x="19366" y="0"/>
                  </a:cubicBezTo>
                  <a:close/>
                </a:path>
              </a:pathLst>
            </a:custGeom>
            <a:solidFill>
              <a:srgbClr val="F67CB8"/>
            </a:solidFill>
            <a:ln cap="rnd">
              <a:noFill/>
              <a:prstDash val="solid"/>
              <a:round/>
            </a:ln>
          </p:spPr>
        </p:sp>
        <p:sp>
          <p:nvSpPr>
            <p:cNvPr id="5" name="TextBox 5"/>
            <p:cNvSpPr txBox="1"/>
            <p:nvPr/>
          </p:nvSpPr>
          <p:spPr>
            <a:xfrm>
              <a:off x="0" y="-76200"/>
              <a:ext cx="4211482" cy="2545294"/>
            </a:xfrm>
            <a:prstGeom prst="rect">
              <a:avLst/>
            </a:prstGeom>
          </p:spPr>
          <p:txBody>
            <a:bodyPr lIns="50800" tIns="50800" rIns="50800" bIns="50800" rtlCol="0" anchor="ctr"/>
            <a:lstStyle/>
            <a:p>
              <a:pPr marL="0" lvl="0" indent="0" algn="ctr">
                <a:lnSpc>
                  <a:spcPts val="5599"/>
                </a:lnSpc>
                <a:spcBef>
                  <a:spcPct val="0"/>
                </a:spcBef>
              </a:pPr>
              <a:endParaRPr/>
            </a:p>
          </p:txBody>
        </p:sp>
      </p:grpSp>
      <p:sp>
        <p:nvSpPr>
          <p:cNvPr id="6" name="Freeform 6"/>
          <p:cNvSpPr/>
          <p:nvPr/>
        </p:nvSpPr>
        <p:spPr>
          <a:xfrm rot="543904">
            <a:off x="-940728" y="8061713"/>
            <a:ext cx="10103966" cy="8156656"/>
          </a:xfrm>
          <a:custGeom>
            <a:avLst/>
            <a:gdLst/>
            <a:ahLst/>
            <a:cxnLst/>
            <a:rect l="l" t="t" r="r" b="b"/>
            <a:pathLst>
              <a:path w="10103966" h="8156656">
                <a:moveTo>
                  <a:pt x="0" y="0"/>
                </a:moveTo>
                <a:lnTo>
                  <a:pt x="10103966" y="0"/>
                </a:lnTo>
                <a:lnTo>
                  <a:pt x="10103966" y="8156656"/>
                </a:lnTo>
                <a:lnTo>
                  <a:pt x="0" y="81566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65560" y="1750166"/>
            <a:ext cx="14553351" cy="6424659"/>
          </a:xfrm>
          <a:prstGeom prst="rect">
            <a:avLst/>
          </a:prstGeom>
        </p:spPr>
        <p:txBody>
          <a:bodyPr lIns="0" tIns="0" rIns="0" bIns="0" rtlCol="0" anchor="t">
            <a:spAutoFit/>
          </a:bodyPr>
          <a:lstStyle/>
          <a:p>
            <a:pPr marL="604495" lvl="1" indent="-302248" algn="just">
              <a:lnSpc>
                <a:spcPts val="3919"/>
              </a:lnSpc>
              <a:buFont typeface="Arial"/>
              <a:buChar char="•"/>
            </a:pPr>
            <a:r>
              <a:rPr lang="en-US" sz="2799">
                <a:solidFill>
                  <a:srgbClr val="F8F8F8"/>
                </a:solidFill>
                <a:latin typeface="IBM Plex Sans"/>
              </a:rPr>
              <a:t>Real-Time Detection: Implement a real-time drowsiness detection system that monitors the driver's facial features and eye movements using computer vision techniques provided by OpenCV.</a:t>
            </a:r>
          </a:p>
          <a:p>
            <a:pPr marL="604495" lvl="1" indent="-302248" algn="just">
              <a:lnSpc>
                <a:spcPts val="3919"/>
              </a:lnSpc>
              <a:buFont typeface="Arial"/>
              <a:buChar char="•"/>
            </a:pPr>
            <a:r>
              <a:rPr lang="en-US" sz="2799">
                <a:solidFill>
                  <a:srgbClr val="F8F8F8"/>
                </a:solidFill>
                <a:latin typeface="IBM Plex Sans"/>
              </a:rPr>
              <a:t>Machine Learning Model: Train a machine learning model, such as a convolutional neural network (CNN) or a combination of classifiers, to accurately classify driver states as awake, drowsy, or in various stages of drowsiness. </a:t>
            </a:r>
          </a:p>
          <a:p>
            <a:pPr marL="604495" lvl="1" indent="-302248" algn="just">
              <a:lnSpc>
                <a:spcPts val="3919"/>
              </a:lnSpc>
              <a:buFont typeface="Arial"/>
              <a:buChar char="•"/>
            </a:pPr>
            <a:r>
              <a:rPr lang="en-US" sz="2799">
                <a:solidFill>
                  <a:srgbClr val="F8F8F8"/>
                </a:solidFill>
                <a:latin typeface="IBM Plex Sans"/>
              </a:rPr>
              <a:t>Alert System: Implement an alert system that provides timely warnings to the driver when signs of drowsiness are detected. The alert system can include visual, auditory, or haptic signals to grab the driver's attention.</a:t>
            </a:r>
          </a:p>
          <a:p>
            <a:pPr marL="604495" lvl="1" indent="-302248" algn="just">
              <a:lnSpc>
                <a:spcPts val="3919"/>
              </a:lnSpc>
              <a:buFont typeface="Arial"/>
              <a:buChar char="•"/>
            </a:pPr>
            <a:r>
              <a:rPr lang="en-US" sz="2799">
                <a:solidFill>
                  <a:srgbClr val="F8F8F8"/>
                </a:solidFill>
                <a:latin typeface="IBM Plex Sans"/>
              </a:rPr>
              <a:t>User-Friendly Interface: Develop a user-friendly interface that communicates the system's status and alerts to the driver. The interface should be intuitive and non-intrusive.</a:t>
            </a:r>
          </a:p>
          <a:p>
            <a:pPr algn="just">
              <a:lnSpc>
                <a:spcPts val="3919"/>
              </a:lnSpc>
            </a:pPr>
            <a:endParaRPr lang="en-US" sz="2799">
              <a:solidFill>
                <a:srgbClr val="F8F8F8"/>
              </a:solidFill>
              <a:latin typeface="IBM Plex Sans"/>
            </a:endParaRPr>
          </a:p>
        </p:txBody>
      </p:sp>
      <p:sp>
        <p:nvSpPr>
          <p:cNvPr id="8" name="Freeform 8"/>
          <p:cNvSpPr/>
          <p:nvPr/>
        </p:nvSpPr>
        <p:spPr>
          <a:xfrm rot="2159446">
            <a:off x="13889484" y="-3378510"/>
            <a:ext cx="7814506" cy="6308438"/>
          </a:xfrm>
          <a:custGeom>
            <a:avLst/>
            <a:gdLst/>
            <a:ahLst/>
            <a:cxnLst/>
            <a:rect l="l" t="t" r="r" b="b"/>
            <a:pathLst>
              <a:path w="7814506" h="6308438">
                <a:moveTo>
                  <a:pt x="0" y="0"/>
                </a:moveTo>
                <a:lnTo>
                  <a:pt x="7814506" y="0"/>
                </a:lnTo>
                <a:lnTo>
                  <a:pt x="7814506" y="6308438"/>
                </a:lnTo>
                <a:lnTo>
                  <a:pt x="0" y="63084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198793" y="1661236"/>
            <a:ext cx="5334000" cy="1685925"/>
          </a:xfrm>
          <a:prstGeom prst="rect">
            <a:avLst/>
          </a:prstGeom>
        </p:spPr>
        <p:txBody>
          <a:bodyPr lIns="0" tIns="0" rIns="0" bIns="0" rtlCol="0" anchor="t">
            <a:spAutoFit/>
          </a:bodyPr>
          <a:lstStyle/>
          <a:p>
            <a:pPr algn="l">
              <a:lnSpc>
                <a:spcPts val="6600"/>
              </a:lnSpc>
            </a:pPr>
            <a:r>
              <a:rPr lang="en-US" sz="5500">
                <a:solidFill>
                  <a:srgbClr val="01003B"/>
                </a:solidFill>
                <a:latin typeface="Be Vietnam Ultra-Bold"/>
              </a:rPr>
              <a:t>MODEL ARCHITECTURE</a:t>
            </a:r>
          </a:p>
        </p:txBody>
      </p:sp>
      <p:sp>
        <p:nvSpPr>
          <p:cNvPr id="3" name="AutoShape 3"/>
          <p:cNvSpPr/>
          <p:nvPr/>
        </p:nvSpPr>
        <p:spPr>
          <a:xfrm flipV="1">
            <a:off x="10306911" y="1968893"/>
            <a:ext cx="939733" cy="1521248"/>
          </a:xfrm>
          <a:prstGeom prst="line">
            <a:avLst/>
          </a:prstGeom>
          <a:ln w="19050" cap="flat">
            <a:solidFill>
              <a:srgbClr val="01003B"/>
            </a:solidFill>
            <a:prstDash val="sysDot"/>
            <a:headEnd type="none" w="sm" len="sm"/>
            <a:tailEnd type="arrow" w="med" len="sm"/>
          </a:ln>
        </p:spPr>
      </p:sp>
      <p:sp>
        <p:nvSpPr>
          <p:cNvPr id="4" name="AutoShape 4"/>
          <p:cNvSpPr/>
          <p:nvPr/>
        </p:nvSpPr>
        <p:spPr>
          <a:xfrm>
            <a:off x="13113544" y="1968893"/>
            <a:ext cx="783483" cy="1516140"/>
          </a:xfrm>
          <a:prstGeom prst="line">
            <a:avLst/>
          </a:prstGeom>
          <a:ln w="19050" cap="flat">
            <a:solidFill>
              <a:srgbClr val="01003B"/>
            </a:solidFill>
            <a:prstDash val="sysDot"/>
            <a:headEnd type="none" w="sm" len="sm"/>
            <a:tailEnd type="arrow" w="med" len="sm"/>
          </a:ln>
        </p:spPr>
      </p:sp>
      <p:grpSp>
        <p:nvGrpSpPr>
          <p:cNvPr id="5" name="Group 5"/>
          <p:cNvGrpSpPr/>
          <p:nvPr/>
        </p:nvGrpSpPr>
        <p:grpSpPr>
          <a:xfrm>
            <a:off x="8751094" y="7767086"/>
            <a:ext cx="2495550" cy="1102042"/>
            <a:chOff x="0" y="0"/>
            <a:chExt cx="657264" cy="290250"/>
          </a:xfrm>
        </p:grpSpPr>
        <p:sp>
          <p:nvSpPr>
            <p:cNvPr id="6" name="Freeform 6"/>
            <p:cNvSpPr/>
            <p:nvPr/>
          </p:nvSpPr>
          <p:spPr>
            <a:xfrm>
              <a:off x="0" y="0"/>
              <a:ext cx="657264" cy="290250"/>
            </a:xfrm>
            <a:custGeom>
              <a:avLst/>
              <a:gdLst/>
              <a:ahLst/>
              <a:cxnLst/>
              <a:rect l="l" t="t" r="r" b="b"/>
              <a:pathLst>
                <a:path w="657264" h="290250">
                  <a:moveTo>
                    <a:pt x="62046" y="0"/>
                  </a:moveTo>
                  <a:lnTo>
                    <a:pt x="595218" y="0"/>
                  </a:lnTo>
                  <a:cubicBezTo>
                    <a:pt x="611674" y="0"/>
                    <a:pt x="627456" y="6537"/>
                    <a:pt x="639091" y="18173"/>
                  </a:cubicBezTo>
                  <a:cubicBezTo>
                    <a:pt x="650727" y="29809"/>
                    <a:pt x="657264" y="45590"/>
                    <a:pt x="657264" y="62046"/>
                  </a:cubicBezTo>
                  <a:lnTo>
                    <a:pt x="657264" y="228204"/>
                  </a:lnTo>
                  <a:cubicBezTo>
                    <a:pt x="657264" y="262471"/>
                    <a:pt x="629485" y="290250"/>
                    <a:pt x="595218" y="290250"/>
                  </a:cubicBezTo>
                  <a:lnTo>
                    <a:pt x="62046" y="290250"/>
                  </a:lnTo>
                  <a:cubicBezTo>
                    <a:pt x="45590" y="290250"/>
                    <a:pt x="29809" y="283713"/>
                    <a:pt x="18173" y="272077"/>
                  </a:cubicBezTo>
                  <a:cubicBezTo>
                    <a:pt x="6537" y="260441"/>
                    <a:pt x="0" y="244660"/>
                    <a:pt x="0" y="228204"/>
                  </a:cubicBezTo>
                  <a:lnTo>
                    <a:pt x="0" y="62046"/>
                  </a:lnTo>
                  <a:cubicBezTo>
                    <a:pt x="0" y="45590"/>
                    <a:pt x="6537" y="29809"/>
                    <a:pt x="18173" y="18173"/>
                  </a:cubicBezTo>
                  <a:cubicBezTo>
                    <a:pt x="29809" y="6537"/>
                    <a:pt x="45590" y="0"/>
                    <a:pt x="62046" y="0"/>
                  </a:cubicBezTo>
                  <a:close/>
                </a:path>
              </a:pathLst>
            </a:custGeom>
            <a:solidFill>
              <a:srgbClr val="FF007E"/>
            </a:solidFill>
          </p:spPr>
        </p:sp>
        <p:sp>
          <p:nvSpPr>
            <p:cNvPr id="7" name="TextBox 7"/>
            <p:cNvSpPr txBox="1"/>
            <p:nvPr/>
          </p:nvSpPr>
          <p:spPr>
            <a:xfrm>
              <a:off x="0" y="-28575"/>
              <a:ext cx="657264" cy="318825"/>
            </a:xfrm>
            <a:prstGeom prst="rect">
              <a:avLst/>
            </a:prstGeom>
          </p:spPr>
          <p:txBody>
            <a:bodyPr lIns="254000" tIns="254000" rIns="254000" bIns="254000" rtlCol="0" anchor="ctr"/>
            <a:lstStyle/>
            <a:p>
              <a:pPr algn="ctr">
                <a:lnSpc>
                  <a:spcPts val="2659"/>
                </a:lnSpc>
              </a:pPr>
              <a:r>
                <a:rPr lang="en-US" sz="1899">
                  <a:solidFill>
                    <a:srgbClr val="F8F8F8"/>
                  </a:solidFill>
                  <a:latin typeface="IBM Plex Sans"/>
                </a:rPr>
                <a:t>Recognisation Tracking</a:t>
              </a:r>
            </a:p>
          </p:txBody>
        </p:sp>
      </p:grpSp>
      <p:grpSp>
        <p:nvGrpSpPr>
          <p:cNvPr id="8" name="Group 8"/>
          <p:cNvGrpSpPr/>
          <p:nvPr/>
        </p:nvGrpSpPr>
        <p:grpSpPr>
          <a:xfrm>
            <a:off x="14771789" y="5328491"/>
            <a:ext cx="2495550" cy="933450"/>
            <a:chOff x="0" y="0"/>
            <a:chExt cx="657264" cy="245847"/>
          </a:xfrm>
        </p:grpSpPr>
        <p:sp>
          <p:nvSpPr>
            <p:cNvPr id="9" name="Freeform 9"/>
            <p:cNvSpPr/>
            <p:nvPr/>
          </p:nvSpPr>
          <p:spPr>
            <a:xfrm>
              <a:off x="0" y="0"/>
              <a:ext cx="657264" cy="245847"/>
            </a:xfrm>
            <a:custGeom>
              <a:avLst/>
              <a:gdLst/>
              <a:ahLst/>
              <a:cxnLst/>
              <a:rect l="l" t="t" r="r" b="b"/>
              <a:pathLst>
                <a:path w="657264" h="245847">
                  <a:moveTo>
                    <a:pt x="62046" y="0"/>
                  </a:moveTo>
                  <a:lnTo>
                    <a:pt x="595218" y="0"/>
                  </a:lnTo>
                  <a:cubicBezTo>
                    <a:pt x="611674" y="0"/>
                    <a:pt x="627456" y="6537"/>
                    <a:pt x="639091" y="18173"/>
                  </a:cubicBezTo>
                  <a:cubicBezTo>
                    <a:pt x="650727" y="29809"/>
                    <a:pt x="657264" y="45590"/>
                    <a:pt x="657264" y="62046"/>
                  </a:cubicBezTo>
                  <a:lnTo>
                    <a:pt x="657264" y="183801"/>
                  </a:lnTo>
                  <a:cubicBezTo>
                    <a:pt x="657264" y="200257"/>
                    <a:pt x="650727" y="216038"/>
                    <a:pt x="639091" y="227674"/>
                  </a:cubicBezTo>
                  <a:cubicBezTo>
                    <a:pt x="627456" y="239310"/>
                    <a:pt x="611674" y="245847"/>
                    <a:pt x="595218" y="245847"/>
                  </a:cubicBezTo>
                  <a:lnTo>
                    <a:pt x="62046" y="245847"/>
                  </a:lnTo>
                  <a:cubicBezTo>
                    <a:pt x="45590" y="245847"/>
                    <a:pt x="29809" y="239310"/>
                    <a:pt x="18173" y="227674"/>
                  </a:cubicBezTo>
                  <a:cubicBezTo>
                    <a:pt x="6537" y="216038"/>
                    <a:pt x="0" y="200257"/>
                    <a:pt x="0" y="183801"/>
                  </a:cubicBezTo>
                  <a:lnTo>
                    <a:pt x="0" y="62046"/>
                  </a:lnTo>
                  <a:cubicBezTo>
                    <a:pt x="0" y="45590"/>
                    <a:pt x="6537" y="29809"/>
                    <a:pt x="18173" y="18173"/>
                  </a:cubicBezTo>
                  <a:cubicBezTo>
                    <a:pt x="29809" y="6537"/>
                    <a:pt x="45590" y="0"/>
                    <a:pt x="62046" y="0"/>
                  </a:cubicBezTo>
                  <a:close/>
                </a:path>
              </a:pathLst>
            </a:custGeom>
            <a:solidFill>
              <a:srgbClr val="FF007E"/>
            </a:solidFill>
          </p:spPr>
        </p:sp>
        <p:sp>
          <p:nvSpPr>
            <p:cNvPr id="10" name="TextBox 10"/>
            <p:cNvSpPr txBox="1"/>
            <p:nvPr/>
          </p:nvSpPr>
          <p:spPr>
            <a:xfrm>
              <a:off x="0" y="-28575"/>
              <a:ext cx="657264" cy="274422"/>
            </a:xfrm>
            <a:prstGeom prst="rect">
              <a:avLst/>
            </a:prstGeom>
          </p:spPr>
          <p:txBody>
            <a:bodyPr lIns="254000" tIns="254000" rIns="254000" bIns="254000" rtlCol="0" anchor="ctr"/>
            <a:lstStyle/>
            <a:p>
              <a:pPr algn="ctr">
                <a:lnSpc>
                  <a:spcPts val="2799"/>
                </a:lnSpc>
              </a:pPr>
              <a:r>
                <a:rPr lang="en-US" sz="1999">
                  <a:solidFill>
                    <a:srgbClr val="F8F8F8"/>
                  </a:solidFill>
                  <a:latin typeface="IBM Plex Sans"/>
                </a:rPr>
                <a:t>Eye Aspect Ratio</a:t>
              </a:r>
            </a:p>
          </p:txBody>
        </p:sp>
      </p:grpSp>
      <p:grpSp>
        <p:nvGrpSpPr>
          <p:cNvPr id="11" name="Group 11"/>
          <p:cNvGrpSpPr/>
          <p:nvPr/>
        </p:nvGrpSpPr>
        <p:grpSpPr>
          <a:xfrm>
            <a:off x="7811361" y="3023416"/>
            <a:ext cx="2495550" cy="933450"/>
            <a:chOff x="0" y="0"/>
            <a:chExt cx="657264" cy="245847"/>
          </a:xfrm>
        </p:grpSpPr>
        <p:sp>
          <p:nvSpPr>
            <p:cNvPr id="12" name="Freeform 12"/>
            <p:cNvSpPr/>
            <p:nvPr/>
          </p:nvSpPr>
          <p:spPr>
            <a:xfrm>
              <a:off x="0" y="0"/>
              <a:ext cx="657264" cy="245847"/>
            </a:xfrm>
            <a:custGeom>
              <a:avLst/>
              <a:gdLst/>
              <a:ahLst/>
              <a:cxnLst/>
              <a:rect l="l" t="t" r="r" b="b"/>
              <a:pathLst>
                <a:path w="657264" h="245847">
                  <a:moveTo>
                    <a:pt x="62046" y="0"/>
                  </a:moveTo>
                  <a:lnTo>
                    <a:pt x="595218" y="0"/>
                  </a:lnTo>
                  <a:cubicBezTo>
                    <a:pt x="611674" y="0"/>
                    <a:pt x="627456" y="6537"/>
                    <a:pt x="639091" y="18173"/>
                  </a:cubicBezTo>
                  <a:cubicBezTo>
                    <a:pt x="650727" y="29809"/>
                    <a:pt x="657264" y="45590"/>
                    <a:pt x="657264" y="62046"/>
                  </a:cubicBezTo>
                  <a:lnTo>
                    <a:pt x="657264" y="183801"/>
                  </a:lnTo>
                  <a:cubicBezTo>
                    <a:pt x="657264" y="200257"/>
                    <a:pt x="650727" y="216038"/>
                    <a:pt x="639091" y="227674"/>
                  </a:cubicBezTo>
                  <a:cubicBezTo>
                    <a:pt x="627456" y="239310"/>
                    <a:pt x="611674" y="245847"/>
                    <a:pt x="595218" y="245847"/>
                  </a:cubicBezTo>
                  <a:lnTo>
                    <a:pt x="62046" y="245847"/>
                  </a:lnTo>
                  <a:cubicBezTo>
                    <a:pt x="45590" y="245847"/>
                    <a:pt x="29809" y="239310"/>
                    <a:pt x="18173" y="227674"/>
                  </a:cubicBezTo>
                  <a:cubicBezTo>
                    <a:pt x="6537" y="216038"/>
                    <a:pt x="0" y="200257"/>
                    <a:pt x="0" y="183801"/>
                  </a:cubicBezTo>
                  <a:lnTo>
                    <a:pt x="0" y="62046"/>
                  </a:lnTo>
                  <a:cubicBezTo>
                    <a:pt x="0" y="45590"/>
                    <a:pt x="6537" y="29809"/>
                    <a:pt x="18173" y="18173"/>
                  </a:cubicBezTo>
                  <a:cubicBezTo>
                    <a:pt x="29809" y="6537"/>
                    <a:pt x="45590" y="0"/>
                    <a:pt x="62046" y="0"/>
                  </a:cubicBezTo>
                  <a:close/>
                </a:path>
              </a:pathLst>
            </a:custGeom>
            <a:solidFill>
              <a:srgbClr val="70E1FF"/>
            </a:solidFill>
          </p:spPr>
        </p:sp>
        <p:sp>
          <p:nvSpPr>
            <p:cNvPr id="13" name="TextBox 13"/>
            <p:cNvSpPr txBox="1"/>
            <p:nvPr/>
          </p:nvSpPr>
          <p:spPr>
            <a:xfrm>
              <a:off x="0" y="-47625"/>
              <a:ext cx="657264" cy="293472"/>
            </a:xfrm>
            <a:prstGeom prst="rect">
              <a:avLst/>
            </a:prstGeom>
          </p:spPr>
          <p:txBody>
            <a:bodyPr lIns="254000" tIns="254000" rIns="254000" bIns="254000" rtlCol="0" anchor="ctr"/>
            <a:lstStyle/>
            <a:p>
              <a:pPr algn="ctr">
                <a:lnSpc>
                  <a:spcPts val="3219"/>
                </a:lnSpc>
              </a:pPr>
              <a:r>
                <a:rPr lang="en-US" sz="2299">
                  <a:solidFill>
                    <a:srgbClr val="F8F8F8"/>
                  </a:solidFill>
                  <a:latin typeface="IBM Plex Sans"/>
                </a:rPr>
                <a:t>Input image</a:t>
              </a:r>
            </a:p>
          </p:txBody>
        </p:sp>
      </p:grpSp>
      <p:grpSp>
        <p:nvGrpSpPr>
          <p:cNvPr id="14" name="Group 14"/>
          <p:cNvGrpSpPr/>
          <p:nvPr/>
        </p:nvGrpSpPr>
        <p:grpSpPr>
          <a:xfrm>
            <a:off x="13897027" y="3018308"/>
            <a:ext cx="2495550" cy="933450"/>
            <a:chOff x="0" y="0"/>
            <a:chExt cx="657264" cy="245847"/>
          </a:xfrm>
        </p:grpSpPr>
        <p:sp>
          <p:nvSpPr>
            <p:cNvPr id="15" name="Freeform 15"/>
            <p:cNvSpPr/>
            <p:nvPr/>
          </p:nvSpPr>
          <p:spPr>
            <a:xfrm>
              <a:off x="0" y="0"/>
              <a:ext cx="657264" cy="245847"/>
            </a:xfrm>
            <a:custGeom>
              <a:avLst/>
              <a:gdLst/>
              <a:ahLst/>
              <a:cxnLst/>
              <a:rect l="l" t="t" r="r" b="b"/>
              <a:pathLst>
                <a:path w="657264" h="245847">
                  <a:moveTo>
                    <a:pt x="62046" y="0"/>
                  </a:moveTo>
                  <a:lnTo>
                    <a:pt x="595218" y="0"/>
                  </a:lnTo>
                  <a:cubicBezTo>
                    <a:pt x="611674" y="0"/>
                    <a:pt x="627456" y="6537"/>
                    <a:pt x="639091" y="18173"/>
                  </a:cubicBezTo>
                  <a:cubicBezTo>
                    <a:pt x="650727" y="29809"/>
                    <a:pt x="657264" y="45590"/>
                    <a:pt x="657264" y="62046"/>
                  </a:cubicBezTo>
                  <a:lnTo>
                    <a:pt x="657264" y="183801"/>
                  </a:lnTo>
                  <a:cubicBezTo>
                    <a:pt x="657264" y="200257"/>
                    <a:pt x="650727" y="216038"/>
                    <a:pt x="639091" y="227674"/>
                  </a:cubicBezTo>
                  <a:cubicBezTo>
                    <a:pt x="627456" y="239310"/>
                    <a:pt x="611674" y="245847"/>
                    <a:pt x="595218" y="245847"/>
                  </a:cubicBezTo>
                  <a:lnTo>
                    <a:pt x="62046" y="245847"/>
                  </a:lnTo>
                  <a:cubicBezTo>
                    <a:pt x="45590" y="245847"/>
                    <a:pt x="29809" y="239310"/>
                    <a:pt x="18173" y="227674"/>
                  </a:cubicBezTo>
                  <a:cubicBezTo>
                    <a:pt x="6537" y="216038"/>
                    <a:pt x="0" y="200257"/>
                    <a:pt x="0" y="183801"/>
                  </a:cubicBezTo>
                  <a:lnTo>
                    <a:pt x="0" y="62046"/>
                  </a:lnTo>
                  <a:cubicBezTo>
                    <a:pt x="0" y="45590"/>
                    <a:pt x="6537" y="29809"/>
                    <a:pt x="18173" y="18173"/>
                  </a:cubicBezTo>
                  <a:cubicBezTo>
                    <a:pt x="29809" y="6537"/>
                    <a:pt x="45590" y="0"/>
                    <a:pt x="62046" y="0"/>
                  </a:cubicBezTo>
                  <a:close/>
                </a:path>
              </a:pathLst>
            </a:custGeom>
            <a:solidFill>
              <a:srgbClr val="70E1FF"/>
            </a:solidFill>
          </p:spPr>
        </p:sp>
        <p:sp>
          <p:nvSpPr>
            <p:cNvPr id="16" name="TextBox 16"/>
            <p:cNvSpPr txBox="1"/>
            <p:nvPr/>
          </p:nvSpPr>
          <p:spPr>
            <a:xfrm>
              <a:off x="0" y="-28575"/>
              <a:ext cx="657264" cy="274422"/>
            </a:xfrm>
            <a:prstGeom prst="rect">
              <a:avLst/>
            </a:prstGeom>
          </p:spPr>
          <p:txBody>
            <a:bodyPr lIns="254000" tIns="254000" rIns="254000" bIns="254000" rtlCol="0" anchor="ctr"/>
            <a:lstStyle/>
            <a:p>
              <a:pPr algn="ctr">
                <a:lnSpc>
                  <a:spcPts val="2659"/>
                </a:lnSpc>
              </a:pPr>
              <a:r>
                <a:rPr lang="en-US" sz="1899">
                  <a:solidFill>
                    <a:srgbClr val="F8F8F8"/>
                  </a:solidFill>
                  <a:latin typeface="IBM Plex Sans"/>
                </a:rPr>
                <a:t>Eye Detection</a:t>
              </a:r>
            </a:p>
          </p:txBody>
        </p:sp>
      </p:grpSp>
      <p:grpSp>
        <p:nvGrpSpPr>
          <p:cNvPr id="17" name="Group 17"/>
          <p:cNvGrpSpPr/>
          <p:nvPr/>
        </p:nvGrpSpPr>
        <p:grpSpPr>
          <a:xfrm>
            <a:off x="13269863" y="7634139"/>
            <a:ext cx="1866900" cy="1080135"/>
            <a:chOff x="0" y="0"/>
            <a:chExt cx="491694" cy="284480"/>
          </a:xfrm>
        </p:grpSpPr>
        <p:sp>
          <p:nvSpPr>
            <p:cNvPr id="18" name="Freeform 18"/>
            <p:cNvSpPr/>
            <p:nvPr/>
          </p:nvSpPr>
          <p:spPr>
            <a:xfrm>
              <a:off x="0" y="0"/>
              <a:ext cx="491694" cy="284480"/>
            </a:xfrm>
            <a:custGeom>
              <a:avLst/>
              <a:gdLst/>
              <a:ahLst/>
              <a:cxnLst/>
              <a:rect l="l" t="t" r="r" b="b"/>
              <a:pathLst>
                <a:path w="491694" h="284480">
                  <a:moveTo>
                    <a:pt x="82939" y="0"/>
                  </a:moveTo>
                  <a:lnTo>
                    <a:pt x="408755" y="0"/>
                  </a:lnTo>
                  <a:cubicBezTo>
                    <a:pt x="430752" y="0"/>
                    <a:pt x="451848" y="8738"/>
                    <a:pt x="467402" y="24292"/>
                  </a:cubicBezTo>
                  <a:cubicBezTo>
                    <a:pt x="482956" y="39846"/>
                    <a:pt x="491694" y="60942"/>
                    <a:pt x="491694" y="82939"/>
                  </a:cubicBezTo>
                  <a:lnTo>
                    <a:pt x="491694" y="201541"/>
                  </a:lnTo>
                  <a:cubicBezTo>
                    <a:pt x="491694" y="223538"/>
                    <a:pt x="482956" y="244634"/>
                    <a:pt x="467402" y="260188"/>
                  </a:cubicBezTo>
                  <a:cubicBezTo>
                    <a:pt x="451848" y="275742"/>
                    <a:pt x="430752" y="284480"/>
                    <a:pt x="408755" y="284480"/>
                  </a:cubicBezTo>
                  <a:lnTo>
                    <a:pt x="82939" y="284480"/>
                  </a:lnTo>
                  <a:cubicBezTo>
                    <a:pt x="60942" y="284480"/>
                    <a:pt x="39846" y="275742"/>
                    <a:pt x="24292" y="260188"/>
                  </a:cubicBezTo>
                  <a:cubicBezTo>
                    <a:pt x="8738" y="244634"/>
                    <a:pt x="0" y="223538"/>
                    <a:pt x="0" y="201541"/>
                  </a:cubicBezTo>
                  <a:lnTo>
                    <a:pt x="0" y="82939"/>
                  </a:lnTo>
                  <a:cubicBezTo>
                    <a:pt x="0" y="60942"/>
                    <a:pt x="8738" y="39846"/>
                    <a:pt x="24292" y="24292"/>
                  </a:cubicBezTo>
                  <a:cubicBezTo>
                    <a:pt x="39846" y="8738"/>
                    <a:pt x="60942" y="0"/>
                    <a:pt x="82939" y="0"/>
                  </a:cubicBezTo>
                  <a:close/>
                </a:path>
              </a:pathLst>
            </a:custGeom>
            <a:solidFill>
              <a:srgbClr val="70E1FF"/>
            </a:solidFill>
            <a:ln w="9525" cap="sq">
              <a:solidFill>
                <a:srgbClr val="01003B"/>
              </a:solidFill>
              <a:prstDash val="solid"/>
              <a:miter/>
            </a:ln>
          </p:spPr>
        </p:sp>
        <p:sp>
          <p:nvSpPr>
            <p:cNvPr id="19" name="TextBox 19"/>
            <p:cNvSpPr txBox="1"/>
            <p:nvPr/>
          </p:nvSpPr>
          <p:spPr>
            <a:xfrm>
              <a:off x="0" y="-38100"/>
              <a:ext cx="491694" cy="322580"/>
            </a:xfrm>
            <a:prstGeom prst="rect">
              <a:avLst/>
            </a:prstGeom>
          </p:spPr>
          <p:txBody>
            <a:bodyPr lIns="254000" tIns="254000" rIns="254000" bIns="254000" rtlCol="0" anchor="ctr"/>
            <a:lstStyle/>
            <a:p>
              <a:pPr algn="ctr">
                <a:lnSpc>
                  <a:spcPts val="2519"/>
                </a:lnSpc>
              </a:pPr>
              <a:r>
                <a:rPr lang="en-US" sz="1799">
                  <a:solidFill>
                    <a:srgbClr val="F8F8F8"/>
                  </a:solidFill>
                  <a:latin typeface="IBM Plex Sans"/>
                </a:rPr>
                <a:t>Creating Bounding Box</a:t>
              </a:r>
            </a:p>
          </p:txBody>
        </p:sp>
      </p:grpSp>
      <p:grpSp>
        <p:nvGrpSpPr>
          <p:cNvPr id="20" name="Group 20"/>
          <p:cNvGrpSpPr/>
          <p:nvPr/>
        </p:nvGrpSpPr>
        <p:grpSpPr>
          <a:xfrm>
            <a:off x="11246644" y="1428826"/>
            <a:ext cx="1866900" cy="1080135"/>
            <a:chOff x="0" y="0"/>
            <a:chExt cx="491694" cy="284480"/>
          </a:xfrm>
        </p:grpSpPr>
        <p:sp>
          <p:nvSpPr>
            <p:cNvPr id="21" name="Freeform 21"/>
            <p:cNvSpPr/>
            <p:nvPr/>
          </p:nvSpPr>
          <p:spPr>
            <a:xfrm>
              <a:off x="0" y="0"/>
              <a:ext cx="491694" cy="284480"/>
            </a:xfrm>
            <a:custGeom>
              <a:avLst/>
              <a:gdLst/>
              <a:ahLst/>
              <a:cxnLst/>
              <a:rect l="l" t="t" r="r" b="b"/>
              <a:pathLst>
                <a:path w="491694" h="284480">
                  <a:moveTo>
                    <a:pt x="82939" y="0"/>
                  </a:moveTo>
                  <a:lnTo>
                    <a:pt x="408755" y="0"/>
                  </a:lnTo>
                  <a:cubicBezTo>
                    <a:pt x="430752" y="0"/>
                    <a:pt x="451848" y="8738"/>
                    <a:pt x="467402" y="24292"/>
                  </a:cubicBezTo>
                  <a:cubicBezTo>
                    <a:pt x="482956" y="39846"/>
                    <a:pt x="491694" y="60942"/>
                    <a:pt x="491694" y="82939"/>
                  </a:cubicBezTo>
                  <a:lnTo>
                    <a:pt x="491694" y="201541"/>
                  </a:lnTo>
                  <a:cubicBezTo>
                    <a:pt x="491694" y="223538"/>
                    <a:pt x="482956" y="244634"/>
                    <a:pt x="467402" y="260188"/>
                  </a:cubicBezTo>
                  <a:cubicBezTo>
                    <a:pt x="451848" y="275742"/>
                    <a:pt x="430752" y="284480"/>
                    <a:pt x="408755" y="284480"/>
                  </a:cubicBezTo>
                  <a:lnTo>
                    <a:pt x="82939" y="284480"/>
                  </a:lnTo>
                  <a:cubicBezTo>
                    <a:pt x="60942" y="284480"/>
                    <a:pt x="39846" y="275742"/>
                    <a:pt x="24292" y="260188"/>
                  </a:cubicBezTo>
                  <a:cubicBezTo>
                    <a:pt x="8738" y="244634"/>
                    <a:pt x="0" y="223538"/>
                    <a:pt x="0" y="201541"/>
                  </a:cubicBezTo>
                  <a:lnTo>
                    <a:pt x="0" y="82939"/>
                  </a:lnTo>
                  <a:cubicBezTo>
                    <a:pt x="0" y="60942"/>
                    <a:pt x="8738" y="39846"/>
                    <a:pt x="24292" y="24292"/>
                  </a:cubicBezTo>
                  <a:cubicBezTo>
                    <a:pt x="39846" y="8738"/>
                    <a:pt x="60942" y="0"/>
                    <a:pt x="82939" y="0"/>
                  </a:cubicBezTo>
                  <a:close/>
                </a:path>
              </a:pathLst>
            </a:custGeom>
            <a:solidFill>
              <a:srgbClr val="FF007E"/>
            </a:solidFill>
            <a:ln w="9525" cap="sq">
              <a:solidFill>
                <a:srgbClr val="01003B"/>
              </a:solidFill>
              <a:prstDash val="solid"/>
              <a:miter/>
            </a:ln>
          </p:spPr>
        </p:sp>
        <p:sp>
          <p:nvSpPr>
            <p:cNvPr id="22" name="TextBox 22"/>
            <p:cNvSpPr txBox="1"/>
            <p:nvPr/>
          </p:nvSpPr>
          <p:spPr>
            <a:xfrm>
              <a:off x="0" y="-38100"/>
              <a:ext cx="491694" cy="322580"/>
            </a:xfrm>
            <a:prstGeom prst="rect">
              <a:avLst/>
            </a:prstGeom>
          </p:spPr>
          <p:txBody>
            <a:bodyPr lIns="254000" tIns="254000" rIns="254000" bIns="254000" rtlCol="0" anchor="ctr"/>
            <a:lstStyle/>
            <a:p>
              <a:pPr algn="ctr">
                <a:lnSpc>
                  <a:spcPts val="2519"/>
                </a:lnSpc>
              </a:pPr>
              <a:r>
                <a:rPr lang="en-US" sz="1799">
                  <a:solidFill>
                    <a:srgbClr val="F8F8F8"/>
                  </a:solidFill>
                  <a:latin typeface="IBM Plex Sans"/>
                </a:rPr>
                <a:t>Pre-processing</a:t>
              </a:r>
            </a:p>
          </p:txBody>
        </p:sp>
      </p:grpSp>
      <p:grpSp>
        <p:nvGrpSpPr>
          <p:cNvPr id="23" name="Group 23"/>
          <p:cNvGrpSpPr/>
          <p:nvPr/>
        </p:nvGrpSpPr>
        <p:grpSpPr>
          <a:xfrm>
            <a:off x="6956483" y="5589837"/>
            <a:ext cx="2495550" cy="933450"/>
            <a:chOff x="0" y="0"/>
            <a:chExt cx="657264" cy="245847"/>
          </a:xfrm>
        </p:grpSpPr>
        <p:sp>
          <p:nvSpPr>
            <p:cNvPr id="24" name="Freeform 24"/>
            <p:cNvSpPr/>
            <p:nvPr/>
          </p:nvSpPr>
          <p:spPr>
            <a:xfrm>
              <a:off x="0" y="0"/>
              <a:ext cx="657264" cy="245847"/>
            </a:xfrm>
            <a:custGeom>
              <a:avLst/>
              <a:gdLst/>
              <a:ahLst/>
              <a:cxnLst/>
              <a:rect l="l" t="t" r="r" b="b"/>
              <a:pathLst>
                <a:path w="657264" h="245847">
                  <a:moveTo>
                    <a:pt x="62046" y="0"/>
                  </a:moveTo>
                  <a:lnTo>
                    <a:pt x="595218" y="0"/>
                  </a:lnTo>
                  <a:cubicBezTo>
                    <a:pt x="611674" y="0"/>
                    <a:pt x="627456" y="6537"/>
                    <a:pt x="639091" y="18173"/>
                  </a:cubicBezTo>
                  <a:cubicBezTo>
                    <a:pt x="650727" y="29809"/>
                    <a:pt x="657264" y="45590"/>
                    <a:pt x="657264" y="62046"/>
                  </a:cubicBezTo>
                  <a:lnTo>
                    <a:pt x="657264" y="183801"/>
                  </a:lnTo>
                  <a:cubicBezTo>
                    <a:pt x="657264" y="200257"/>
                    <a:pt x="650727" y="216038"/>
                    <a:pt x="639091" y="227674"/>
                  </a:cubicBezTo>
                  <a:cubicBezTo>
                    <a:pt x="627456" y="239310"/>
                    <a:pt x="611674" y="245847"/>
                    <a:pt x="595218" y="245847"/>
                  </a:cubicBezTo>
                  <a:lnTo>
                    <a:pt x="62046" y="245847"/>
                  </a:lnTo>
                  <a:cubicBezTo>
                    <a:pt x="45590" y="245847"/>
                    <a:pt x="29809" y="239310"/>
                    <a:pt x="18173" y="227674"/>
                  </a:cubicBezTo>
                  <a:cubicBezTo>
                    <a:pt x="6537" y="216038"/>
                    <a:pt x="0" y="200257"/>
                    <a:pt x="0" y="183801"/>
                  </a:cubicBezTo>
                  <a:lnTo>
                    <a:pt x="0" y="62046"/>
                  </a:lnTo>
                  <a:cubicBezTo>
                    <a:pt x="0" y="45590"/>
                    <a:pt x="6537" y="29809"/>
                    <a:pt x="18173" y="18173"/>
                  </a:cubicBezTo>
                  <a:cubicBezTo>
                    <a:pt x="29809" y="6537"/>
                    <a:pt x="45590" y="0"/>
                    <a:pt x="62046" y="0"/>
                  </a:cubicBezTo>
                  <a:close/>
                </a:path>
              </a:pathLst>
            </a:custGeom>
            <a:solidFill>
              <a:srgbClr val="70E1FF"/>
            </a:solidFill>
          </p:spPr>
        </p:sp>
        <p:sp>
          <p:nvSpPr>
            <p:cNvPr id="25" name="TextBox 25"/>
            <p:cNvSpPr txBox="1"/>
            <p:nvPr/>
          </p:nvSpPr>
          <p:spPr>
            <a:xfrm>
              <a:off x="0" y="-28575"/>
              <a:ext cx="657264" cy="274422"/>
            </a:xfrm>
            <a:prstGeom prst="rect">
              <a:avLst/>
            </a:prstGeom>
          </p:spPr>
          <p:txBody>
            <a:bodyPr lIns="254000" tIns="254000" rIns="254000" bIns="254000" rtlCol="0" anchor="ctr"/>
            <a:lstStyle/>
            <a:p>
              <a:pPr algn="ctr">
                <a:lnSpc>
                  <a:spcPts val="2659"/>
                </a:lnSpc>
              </a:pPr>
              <a:r>
                <a:rPr lang="en-US" sz="1899">
                  <a:solidFill>
                    <a:srgbClr val="F8F8F8"/>
                  </a:solidFill>
                  <a:latin typeface="IBM Plex Sans"/>
                </a:rPr>
                <a:t>Drowsiness Alert</a:t>
              </a:r>
            </a:p>
          </p:txBody>
        </p:sp>
      </p:grpSp>
      <p:grpSp>
        <p:nvGrpSpPr>
          <p:cNvPr id="26" name="Group 26"/>
          <p:cNvGrpSpPr/>
          <p:nvPr/>
        </p:nvGrpSpPr>
        <p:grpSpPr>
          <a:xfrm>
            <a:off x="1028700" y="5284551"/>
            <a:ext cx="5334000" cy="3973749"/>
            <a:chOff x="0" y="0"/>
            <a:chExt cx="4024046" cy="2997853"/>
          </a:xfrm>
        </p:grpSpPr>
        <p:sp>
          <p:nvSpPr>
            <p:cNvPr id="27" name="Freeform 27"/>
            <p:cNvSpPr/>
            <p:nvPr/>
          </p:nvSpPr>
          <p:spPr>
            <a:xfrm>
              <a:off x="0" y="0"/>
              <a:ext cx="4024046" cy="2997853"/>
            </a:xfrm>
            <a:custGeom>
              <a:avLst/>
              <a:gdLst/>
              <a:ahLst/>
              <a:cxnLst/>
              <a:rect l="l" t="t" r="r" b="b"/>
              <a:pathLst>
                <a:path w="4024046" h="2997853">
                  <a:moveTo>
                    <a:pt x="43543" y="0"/>
                  </a:moveTo>
                  <a:lnTo>
                    <a:pt x="3980504" y="0"/>
                  </a:lnTo>
                  <a:cubicBezTo>
                    <a:pt x="4004551" y="0"/>
                    <a:pt x="4024046" y="19495"/>
                    <a:pt x="4024046" y="43543"/>
                  </a:cubicBezTo>
                  <a:lnTo>
                    <a:pt x="4024046" y="2954311"/>
                  </a:lnTo>
                  <a:cubicBezTo>
                    <a:pt x="4024046" y="2978359"/>
                    <a:pt x="4004551" y="2997853"/>
                    <a:pt x="3980504" y="2997853"/>
                  </a:cubicBezTo>
                  <a:lnTo>
                    <a:pt x="43543" y="2997853"/>
                  </a:lnTo>
                  <a:cubicBezTo>
                    <a:pt x="19495" y="2997853"/>
                    <a:pt x="0" y="2978359"/>
                    <a:pt x="0" y="2954311"/>
                  </a:cubicBezTo>
                  <a:lnTo>
                    <a:pt x="0" y="43543"/>
                  </a:lnTo>
                  <a:cubicBezTo>
                    <a:pt x="0" y="19495"/>
                    <a:pt x="19495" y="0"/>
                    <a:pt x="43543" y="0"/>
                  </a:cubicBezTo>
                  <a:close/>
                </a:path>
              </a:pathLst>
            </a:custGeom>
            <a:solidFill>
              <a:srgbClr val="F8F8F8"/>
            </a:solidFill>
            <a:ln w="9525" cap="rnd">
              <a:solidFill>
                <a:srgbClr val="01003B"/>
              </a:solidFill>
              <a:prstDash val="sysDot"/>
              <a:round/>
            </a:ln>
          </p:spPr>
        </p:sp>
        <p:sp>
          <p:nvSpPr>
            <p:cNvPr id="28" name="TextBox 28"/>
            <p:cNvSpPr txBox="1"/>
            <p:nvPr/>
          </p:nvSpPr>
          <p:spPr>
            <a:xfrm>
              <a:off x="0" y="-28575"/>
              <a:ext cx="4024046" cy="3026428"/>
            </a:xfrm>
            <a:prstGeom prst="rect">
              <a:avLst/>
            </a:prstGeom>
          </p:spPr>
          <p:txBody>
            <a:bodyPr lIns="254000" tIns="254000" rIns="254000" bIns="254000" rtlCol="0" anchor="t"/>
            <a:lstStyle/>
            <a:p>
              <a:pPr algn="just">
                <a:lnSpc>
                  <a:spcPts val="2659"/>
                </a:lnSpc>
              </a:pPr>
              <a:r>
                <a:rPr lang="en-US" sz="1899">
                  <a:solidFill>
                    <a:srgbClr val="01003B"/>
                  </a:solidFill>
                  <a:latin typeface="IBM Plex Sans"/>
                </a:rPr>
                <a:t>OpenCV, or Open Source Computer Vision Library, is an open-source computer vision and machine learning software library. It provides a set of tools and functions that enable developers to work with images and videos, performing tasks such as image processing, object detection, feature extraction, and more. OpenCV is written in C++ and has bindings for various programming languages, including Python.</a:t>
              </a:r>
            </a:p>
          </p:txBody>
        </p:sp>
      </p:grpSp>
      <p:sp>
        <p:nvSpPr>
          <p:cNvPr id="29" name="AutoShape 29"/>
          <p:cNvSpPr/>
          <p:nvPr/>
        </p:nvSpPr>
        <p:spPr>
          <a:xfrm>
            <a:off x="15144802" y="3951758"/>
            <a:ext cx="874762" cy="1376733"/>
          </a:xfrm>
          <a:prstGeom prst="line">
            <a:avLst/>
          </a:prstGeom>
          <a:ln w="19050" cap="flat">
            <a:solidFill>
              <a:srgbClr val="01003B"/>
            </a:solidFill>
            <a:prstDash val="sysDot"/>
            <a:headEnd type="none" w="sm" len="sm"/>
            <a:tailEnd type="arrow" w="med" len="sm"/>
          </a:ln>
        </p:spPr>
      </p:sp>
      <p:sp>
        <p:nvSpPr>
          <p:cNvPr id="30" name="AutoShape 30"/>
          <p:cNvSpPr/>
          <p:nvPr/>
        </p:nvSpPr>
        <p:spPr>
          <a:xfrm flipH="1">
            <a:off x="14203313" y="6261941"/>
            <a:ext cx="1816252" cy="1372198"/>
          </a:xfrm>
          <a:prstGeom prst="line">
            <a:avLst/>
          </a:prstGeom>
          <a:ln w="19050" cap="flat">
            <a:solidFill>
              <a:srgbClr val="01003B"/>
            </a:solidFill>
            <a:prstDash val="sysDot"/>
            <a:headEnd type="none" w="sm" len="sm"/>
            <a:tailEnd type="arrow" w="med" len="sm"/>
          </a:ln>
        </p:spPr>
      </p:sp>
      <p:sp>
        <p:nvSpPr>
          <p:cNvPr id="31" name="AutoShape 31"/>
          <p:cNvSpPr/>
          <p:nvPr/>
        </p:nvSpPr>
        <p:spPr>
          <a:xfrm flipH="1">
            <a:off x="11246644" y="8174206"/>
            <a:ext cx="2023219" cy="10954"/>
          </a:xfrm>
          <a:prstGeom prst="line">
            <a:avLst/>
          </a:prstGeom>
          <a:ln w="19050" cap="flat">
            <a:solidFill>
              <a:srgbClr val="01003B"/>
            </a:solidFill>
            <a:prstDash val="sysDot"/>
            <a:headEnd type="none" w="sm" len="sm"/>
            <a:tailEnd type="arrow" w="med" len="sm"/>
          </a:ln>
        </p:spPr>
      </p:sp>
      <p:sp>
        <p:nvSpPr>
          <p:cNvPr id="32" name="AutoShape 32"/>
          <p:cNvSpPr/>
          <p:nvPr/>
        </p:nvSpPr>
        <p:spPr>
          <a:xfrm flipH="1" flipV="1">
            <a:off x="8204257" y="6523287"/>
            <a:ext cx="1841558" cy="1224796"/>
          </a:xfrm>
          <a:prstGeom prst="line">
            <a:avLst/>
          </a:prstGeom>
          <a:ln w="19050" cap="flat">
            <a:solidFill>
              <a:srgbClr val="01003B"/>
            </a:solidFill>
            <a:prstDash val="sysDot"/>
            <a:headEnd type="none" w="sm" len="sm"/>
            <a:tailEnd type="arrow" w="med"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F8F8F8"/>
            </a:solidFill>
          </p:spPr>
        </p:sp>
        <p:sp>
          <p:nvSpPr>
            <p:cNvPr id="4" name="TextBox 4"/>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2385426" y="2439906"/>
            <a:ext cx="13517148" cy="1073984"/>
            <a:chOff x="0" y="0"/>
            <a:chExt cx="5586415" cy="443860"/>
          </a:xfrm>
        </p:grpSpPr>
        <p:sp>
          <p:nvSpPr>
            <p:cNvPr id="6" name="Freeform 6"/>
            <p:cNvSpPr/>
            <p:nvPr/>
          </p:nvSpPr>
          <p:spPr>
            <a:xfrm>
              <a:off x="0" y="0"/>
              <a:ext cx="5586415" cy="443860"/>
            </a:xfrm>
            <a:custGeom>
              <a:avLst/>
              <a:gdLst/>
              <a:ahLst/>
              <a:cxnLst/>
              <a:rect l="l" t="t" r="r" b="b"/>
              <a:pathLst>
                <a:path w="5586415" h="443860">
                  <a:moveTo>
                    <a:pt x="11455" y="0"/>
                  </a:moveTo>
                  <a:lnTo>
                    <a:pt x="5574960" y="0"/>
                  </a:lnTo>
                  <a:cubicBezTo>
                    <a:pt x="5581287" y="0"/>
                    <a:pt x="5586415" y="5129"/>
                    <a:pt x="5586415" y="11455"/>
                  </a:cubicBezTo>
                  <a:lnTo>
                    <a:pt x="5586415" y="432405"/>
                  </a:lnTo>
                  <a:cubicBezTo>
                    <a:pt x="5586415" y="438731"/>
                    <a:pt x="5581287" y="443860"/>
                    <a:pt x="5574960" y="443860"/>
                  </a:cubicBezTo>
                  <a:lnTo>
                    <a:pt x="11455" y="443860"/>
                  </a:lnTo>
                  <a:cubicBezTo>
                    <a:pt x="5129" y="443860"/>
                    <a:pt x="0" y="438731"/>
                    <a:pt x="0" y="432405"/>
                  </a:cubicBezTo>
                  <a:lnTo>
                    <a:pt x="0" y="11455"/>
                  </a:lnTo>
                  <a:cubicBezTo>
                    <a:pt x="0" y="5129"/>
                    <a:pt x="5129" y="0"/>
                    <a:pt x="11455" y="0"/>
                  </a:cubicBezTo>
                  <a:close/>
                </a:path>
              </a:pathLst>
            </a:custGeom>
            <a:solidFill>
              <a:srgbClr val="000000">
                <a:alpha val="0"/>
              </a:srgbClr>
            </a:solidFill>
            <a:ln w="9525" cap="sq">
              <a:solidFill>
                <a:srgbClr val="000000"/>
              </a:solidFill>
              <a:prstDash val="sysDot"/>
              <a:miter/>
            </a:ln>
          </p:spPr>
        </p:sp>
        <p:sp>
          <p:nvSpPr>
            <p:cNvPr id="7" name="TextBox 7"/>
            <p:cNvSpPr txBox="1"/>
            <p:nvPr/>
          </p:nvSpPr>
          <p:spPr>
            <a:xfrm>
              <a:off x="0" y="-28575"/>
              <a:ext cx="5586415" cy="472435"/>
            </a:xfrm>
            <a:prstGeom prst="rect">
              <a:avLst/>
            </a:prstGeom>
          </p:spPr>
          <p:txBody>
            <a:bodyPr lIns="254000" tIns="254000" rIns="254000" bIns="254000" rtlCol="0" anchor="t"/>
            <a:lstStyle/>
            <a:p>
              <a:pPr algn="l">
                <a:lnSpc>
                  <a:spcPts val="2379"/>
                </a:lnSpc>
              </a:pPr>
              <a:r>
                <a:rPr lang="en-US" sz="1699">
                  <a:solidFill>
                    <a:srgbClr val="01003B"/>
                  </a:solidFill>
                  <a:latin typeface="IBM Plex Sans"/>
                </a:rPr>
                <a:t>PyCharm is an integrated development environment (IDE) used for programming in Python. It provides code analysis, a graphical debugger, an integrated unit tester, integration with version control systems, and supports web development with Django. </a:t>
              </a:r>
            </a:p>
          </p:txBody>
        </p:sp>
      </p:grpSp>
      <p:sp>
        <p:nvSpPr>
          <p:cNvPr id="8" name="TextBox 8"/>
          <p:cNvSpPr txBox="1"/>
          <p:nvPr/>
        </p:nvSpPr>
        <p:spPr>
          <a:xfrm>
            <a:off x="3946642" y="1019175"/>
            <a:ext cx="10394717" cy="847725"/>
          </a:xfrm>
          <a:prstGeom prst="rect">
            <a:avLst/>
          </a:prstGeom>
        </p:spPr>
        <p:txBody>
          <a:bodyPr lIns="0" tIns="0" rIns="0" bIns="0" rtlCol="0" anchor="t">
            <a:spAutoFit/>
          </a:bodyPr>
          <a:lstStyle/>
          <a:p>
            <a:pPr algn="l">
              <a:lnSpc>
                <a:spcPts val="6600"/>
              </a:lnSpc>
            </a:pPr>
            <a:r>
              <a:rPr lang="en-US" sz="5500">
                <a:solidFill>
                  <a:srgbClr val="01003B"/>
                </a:solidFill>
                <a:latin typeface="Be Vietnam Ultra-Bold"/>
              </a:rPr>
              <a:t>SOFTWARE REQUIREMENTS</a:t>
            </a:r>
          </a:p>
        </p:txBody>
      </p:sp>
      <p:grpSp>
        <p:nvGrpSpPr>
          <p:cNvPr id="9" name="Group 9"/>
          <p:cNvGrpSpPr/>
          <p:nvPr/>
        </p:nvGrpSpPr>
        <p:grpSpPr>
          <a:xfrm>
            <a:off x="2385426" y="3832623"/>
            <a:ext cx="13517148" cy="1056802"/>
            <a:chOff x="0" y="0"/>
            <a:chExt cx="5586415" cy="436759"/>
          </a:xfrm>
        </p:grpSpPr>
        <p:sp>
          <p:nvSpPr>
            <p:cNvPr id="10" name="Freeform 10"/>
            <p:cNvSpPr/>
            <p:nvPr/>
          </p:nvSpPr>
          <p:spPr>
            <a:xfrm>
              <a:off x="0" y="0"/>
              <a:ext cx="5586415" cy="436759"/>
            </a:xfrm>
            <a:custGeom>
              <a:avLst/>
              <a:gdLst/>
              <a:ahLst/>
              <a:cxnLst/>
              <a:rect l="l" t="t" r="r" b="b"/>
              <a:pathLst>
                <a:path w="5586415" h="436759">
                  <a:moveTo>
                    <a:pt x="11455" y="0"/>
                  </a:moveTo>
                  <a:lnTo>
                    <a:pt x="5574960" y="0"/>
                  </a:lnTo>
                  <a:cubicBezTo>
                    <a:pt x="5581287" y="0"/>
                    <a:pt x="5586415" y="5129"/>
                    <a:pt x="5586415" y="11455"/>
                  </a:cubicBezTo>
                  <a:lnTo>
                    <a:pt x="5586415" y="425304"/>
                  </a:lnTo>
                  <a:cubicBezTo>
                    <a:pt x="5586415" y="431630"/>
                    <a:pt x="5581287" y="436759"/>
                    <a:pt x="5574960" y="436759"/>
                  </a:cubicBezTo>
                  <a:lnTo>
                    <a:pt x="11455" y="436759"/>
                  </a:lnTo>
                  <a:cubicBezTo>
                    <a:pt x="5129" y="436759"/>
                    <a:pt x="0" y="431630"/>
                    <a:pt x="0" y="425304"/>
                  </a:cubicBezTo>
                  <a:lnTo>
                    <a:pt x="0" y="11455"/>
                  </a:lnTo>
                  <a:cubicBezTo>
                    <a:pt x="0" y="5129"/>
                    <a:pt x="5129" y="0"/>
                    <a:pt x="11455" y="0"/>
                  </a:cubicBezTo>
                  <a:close/>
                </a:path>
              </a:pathLst>
            </a:custGeom>
            <a:solidFill>
              <a:srgbClr val="000000">
                <a:alpha val="0"/>
              </a:srgbClr>
            </a:solidFill>
            <a:ln w="9525" cap="sq">
              <a:solidFill>
                <a:srgbClr val="000000"/>
              </a:solidFill>
              <a:prstDash val="sysDot"/>
              <a:miter/>
            </a:ln>
          </p:spPr>
        </p:sp>
        <p:sp>
          <p:nvSpPr>
            <p:cNvPr id="11" name="TextBox 11"/>
            <p:cNvSpPr txBox="1"/>
            <p:nvPr/>
          </p:nvSpPr>
          <p:spPr>
            <a:xfrm>
              <a:off x="0" y="-28575"/>
              <a:ext cx="5586415" cy="465334"/>
            </a:xfrm>
            <a:prstGeom prst="rect">
              <a:avLst/>
            </a:prstGeom>
          </p:spPr>
          <p:txBody>
            <a:bodyPr lIns="254000" tIns="254000" rIns="254000" bIns="254000" rtlCol="0" anchor="t"/>
            <a:lstStyle/>
            <a:p>
              <a:pPr algn="l">
                <a:lnSpc>
                  <a:spcPts val="2379"/>
                </a:lnSpc>
              </a:pPr>
              <a:r>
                <a:rPr lang="en-US" sz="1699">
                  <a:solidFill>
                    <a:srgbClr val="000000"/>
                  </a:solidFill>
                  <a:latin typeface="IBM Plex Sans"/>
                </a:rPr>
                <a:t>Imutils: It is a collection of convenience functions for OpenCV, designed to simplify common image processing tasks and enhance the usability of the OpenCV library in Python. It is particularly useful for tasks related to computer vision and image processing</a:t>
              </a:r>
            </a:p>
          </p:txBody>
        </p:sp>
      </p:grpSp>
      <p:grpSp>
        <p:nvGrpSpPr>
          <p:cNvPr id="12" name="Group 12"/>
          <p:cNvGrpSpPr/>
          <p:nvPr/>
        </p:nvGrpSpPr>
        <p:grpSpPr>
          <a:xfrm>
            <a:off x="2385426" y="5203749"/>
            <a:ext cx="13517148" cy="1039177"/>
            <a:chOff x="0" y="0"/>
            <a:chExt cx="5586415" cy="429475"/>
          </a:xfrm>
        </p:grpSpPr>
        <p:sp>
          <p:nvSpPr>
            <p:cNvPr id="13" name="Freeform 13"/>
            <p:cNvSpPr/>
            <p:nvPr/>
          </p:nvSpPr>
          <p:spPr>
            <a:xfrm>
              <a:off x="0" y="0"/>
              <a:ext cx="5586415" cy="429475"/>
            </a:xfrm>
            <a:custGeom>
              <a:avLst/>
              <a:gdLst/>
              <a:ahLst/>
              <a:cxnLst/>
              <a:rect l="l" t="t" r="r" b="b"/>
              <a:pathLst>
                <a:path w="5586415" h="429475">
                  <a:moveTo>
                    <a:pt x="11455" y="0"/>
                  </a:moveTo>
                  <a:lnTo>
                    <a:pt x="5574960" y="0"/>
                  </a:lnTo>
                  <a:cubicBezTo>
                    <a:pt x="5581287" y="0"/>
                    <a:pt x="5586415" y="5129"/>
                    <a:pt x="5586415" y="11455"/>
                  </a:cubicBezTo>
                  <a:lnTo>
                    <a:pt x="5586415" y="418020"/>
                  </a:lnTo>
                  <a:cubicBezTo>
                    <a:pt x="5586415" y="424346"/>
                    <a:pt x="5581287" y="429475"/>
                    <a:pt x="5574960" y="429475"/>
                  </a:cubicBezTo>
                  <a:lnTo>
                    <a:pt x="11455" y="429475"/>
                  </a:lnTo>
                  <a:cubicBezTo>
                    <a:pt x="5129" y="429475"/>
                    <a:pt x="0" y="424346"/>
                    <a:pt x="0" y="418020"/>
                  </a:cubicBezTo>
                  <a:lnTo>
                    <a:pt x="0" y="11455"/>
                  </a:lnTo>
                  <a:cubicBezTo>
                    <a:pt x="0" y="5129"/>
                    <a:pt x="5129" y="0"/>
                    <a:pt x="11455" y="0"/>
                  </a:cubicBezTo>
                  <a:close/>
                </a:path>
              </a:pathLst>
            </a:custGeom>
            <a:solidFill>
              <a:srgbClr val="000000">
                <a:alpha val="0"/>
              </a:srgbClr>
            </a:solidFill>
            <a:ln w="9525" cap="sq">
              <a:solidFill>
                <a:srgbClr val="000000"/>
              </a:solidFill>
              <a:prstDash val="sysDot"/>
              <a:miter/>
            </a:ln>
          </p:spPr>
        </p:sp>
        <p:sp>
          <p:nvSpPr>
            <p:cNvPr id="14" name="TextBox 14"/>
            <p:cNvSpPr txBox="1"/>
            <p:nvPr/>
          </p:nvSpPr>
          <p:spPr>
            <a:xfrm>
              <a:off x="0" y="-28575"/>
              <a:ext cx="5586415" cy="458050"/>
            </a:xfrm>
            <a:prstGeom prst="rect">
              <a:avLst/>
            </a:prstGeom>
          </p:spPr>
          <p:txBody>
            <a:bodyPr lIns="254000" tIns="254000" rIns="254000" bIns="254000" rtlCol="0" anchor="t"/>
            <a:lstStyle/>
            <a:p>
              <a:pPr algn="l">
                <a:lnSpc>
                  <a:spcPts val="2379"/>
                </a:lnSpc>
              </a:pPr>
              <a:r>
                <a:rPr lang="en-US" sz="1699">
                  <a:solidFill>
                    <a:srgbClr val="000000"/>
                  </a:solidFill>
                  <a:latin typeface="IBM Plex Sans"/>
                </a:rPr>
                <a:t>Pygame is a set of Python modules designed for writing video games. It provides functionalities for handling various multimedia elements, including graphics, sound, and user input. </a:t>
              </a:r>
            </a:p>
          </p:txBody>
        </p:sp>
      </p:grpSp>
      <p:grpSp>
        <p:nvGrpSpPr>
          <p:cNvPr id="15" name="Group 15"/>
          <p:cNvGrpSpPr/>
          <p:nvPr/>
        </p:nvGrpSpPr>
        <p:grpSpPr>
          <a:xfrm>
            <a:off x="2385426" y="6538202"/>
            <a:ext cx="13517148" cy="1334452"/>
            <a:chOff x="0" y="0"/>
            <a:chExt cx="5586415" cy="551507"/>
          </a:xfrm>
        </p:grpSpPr>
        <p:sp>
          <p:nvSpPr>
            <p:cNvPr id="16" name="Freeform 16"/>
            <p:cNvSpPr/>
            <p:nvPr/>
          </p:nvSpPr>
          <p:spPr>
            <a:xfrm>
              <a:off x="0" y="0"/>
              <a:ext cx="5586415" cy="551507"/>
            </a:xfrm>
            <a:custGeom>
              <a:avLst/>
              <a:gdLst/>
              <a:ahLst/>
              <a:cxnLst/>
              <a:rect l="l" t="t" r="r" b="b"/>
              <a:pathLst>
                <a:path w="5586415" h="551507">
                  <a:moveTo>
                    <a:pt x="11455" y="0"/>
                  </a:moveTo>
                  <a:lnTo>
                    <a:pt x="5574960" y="0"/>
                  </a:lnTo>
                  <a:cubicBezTo>
                    <a:pt x="5581287" y="0"/>
                    <a:pt x="5586415" y="5129"/>
                    <a:pt x="5586415" y="11455"/>
                  </a:cubicBezTo>
                  <a:lnTo>
                    <a:pt x="5586415" y="540052"/>
                  </a:lnTo>
                  <a:cubicBezTo>
                    <a:pt x="5586415" y="546379"/>
                    <a:pt x="5581287" y="551507"/>
                    <a:pt x="5574960" y="551507"/>
                  </a:cubicBezTo>
                  <a:lnTo>
                    <a:pt x="11455" y="551507"/>
                  </a:lnTo>
                  <a:cubicBezTo>
                    <a:pt x="5129" y="551507"/>
                    <a:pt x="0" y="546379"/>
                    <a:pt x="0" y="540052"/>
                  </a:cubicBezTo>
                  <a:lnTo>
                    <a:pt x="0" y="11455"/>
                  </a:lnTo>
                  <a:cubicBezTo>
                    <a:pt x="0" y="5129"/>
                    <a:pt x="5129" y="0"/>
                    <a:pt x="11455" y="0"/>
                  </a:cubicBezTo>
                  <a:close/>
                </a:path>
              </a:pathLst>
            </a:custGeom>
            <a:solidFill>
              <a:srgbClr val="000000">
                <a:alpha val="0"/>
              </a:srgbClr>
            </a:solidFill>
            <a:ln w="9525" cap="sq">
              <a:solidFill>
                <a:srgbClr val="000000"/>
              </a:solidFill>
              <a:prstDash val="sysDot"/>
              <a:miter/>
            </a:ln>
          </p:spPr>
        </p:sp>
        <p:sp>
          <p:nvSpPr>
            <p:cNvPr id="17" name="TextBox 17"/>
            <p:cNvSpPr txBox="1"/>
            <p:nvPr/>
          </p:nvSpPr>
          <p:spPr>
            <a:xfrm>
              <a:off x="0" y="-28575"/>
              <a:ext cx="5586415" cy="580082"/>
            </a:xfrm>
            <a:prstGeom prst="rect">
              <a:avLst/>
            </a:prstGeom>
          </p:spPr>
          <p:txBody>
            <a:bodyPr lIns="254000" tIns="254000" rIns="254000" bIns="254000" rtlCol="0" anchor="t"/>
            <a:lstStyle/>
            <a:p>
              <a:pPr algn="l">
                <a:lnSpc>
                  <a:spcPts val="2379"/>
                </a:lnSpc>
              </a:pPr>
              <a:r>
                <a:rPr lang="en-US" sz="1699">
                  <a:solidFill>
                    <a:srgbClr val="000000"/>
                  </a:solidFill>
                  <a:latin typeface="IBM Plex Sans"/>
                </a:rPr>
                <a:t>Dlib: Dlib is a C++ toolkit primarily used for machine learning, computer vision, and image processing tasks. While it is primarily implemented in C++, it also provides Python bindings, making it accessible to a wider audience. Developed by Davis E. King, Dlib is an open-source library known for its efficiency, versatility, and powerful tools.</a:t>
              </a:r>
            </a:p>
          </p:txBody>
        </p:sp>
      </p:grpSp>
      <p:grpSp>
        <p:nvGrpSpPr>
          <p:cNvPr id="18" name="Group 18"/>
          <p:cNvGrpSpPr/>
          <p:nvPr/>
        </p:nvGrpSpPr>
        <p:grpSpPr>
          <a:xfrm>
            <a:off x="2385426" y="8167929"/>
            <a:ext cx="13517148" cy="1039177"/>
            <a:chOff x="0" y="0"/>
            <a:chExt cx="5586415" cy="429475"/>
          </a:xfrm>
        </p:grpSpPr>
        <p:sp>
          <p:nvSpPr>
            <p:cNvPr id="19" name="Freeform 19"/>
            <p:cNvSpPr/>
            <p:nvPr/>
          </p:nvSpPr>
          <p:spPr>
            <a:xfrm>
              <a:off x="0" y="0"/>
              <a:ext cx="5586415" cy="429475"/>
            </a:xfrm>
            <a:custGeom>
              <a:avLst/>
              <a:gdLst/>
              <a:ahLst/>
              <a:cxnLst/>
              <a:rect l="l" t="t" r="r" b="b"/>
              <a:pathLst>
                <a:path w="5586415" h="429475">
                  <a:moveTo>
                    <a:pt x="11455" y="0"/>
                  </a:moveTo>
                  <a:lnTo>
                    <a:pt x="5574960" y="0"/>
                  </a:lnTo>
                  <a:cubicBezTo>
                    <a:pt x="5581287" y="0"/>
                    <a:pt x="5586415" y="5129"/>
                    <a:pt x="5586415" y="11455"/>
                  </a:cubicBezTo>
                  <a:lnTo>
                    <a:pt x="5586415" y="418020"/>
                  </a:lnTo>
                  <a:cubicBezTo>
                    <a:pt x="5586415" y="424346"/>
                    <a:pt x="5581287" y="429475"/>
                    <a:pt x="5574960" y="429475"/>
                  </a:cubicBezTo>
                  <a:lnTo>
                    <a:pt x="11455" y="429475"/>
                  </a:lnTo>
                  <a:cubicBezTo>
                    <a:pt x="5129" y="429475"/>
                    <a:pt x="0" y="424346"/>
                    <a:pt x="0" y="418020"/>
                  </a:cubicBezTo>
                  <a:lnTo>
                    <a:pt x="0" y="11455"/>
                  </a:lnTo>
                  <a:cubicBezTo>
                    <a:pt x="0" y="5129"/>
                    <a:pt x="5129" y="0"/>
                    <a:pt x="11455" y="0"/>
                  </a:cubicBezTo>
                  <a:close/>
                </a:path>
              </a:pathLst>
            </a:custGeom>
            <a:solidFill>
              <a:srgbClr val="000000">
                <a:alpha val="0"/>
              </a:srgbClr>
            </a:solidFill>
            <a:ln w="9525" cap="sq">
              <a:solidFill>
                <a:srgbClr val="000000"/>
              </a:solidFill>
              <a:prstDash val="sysDot"/>
              <a:miter/>
            </a:ln>
          </p:spPr>
        </p:sp>
        <p:sp>
          <p:nvSpPr>
            <p:cNvPr id="20" name="TextBox 20"/>
            <p:cNvSpPr txBox="1"/>
            <p:nvPr/>
          </p:nvSpPr>
          <p:spPr>
            <a:xfrm>
              <a:off x="0" y="-28575"/>
              <a:ext cx="5586415" cy="458050"/>
            </a:xfrm>
            <a:prstGeom prst="rect">
              <a:avLst/>
            </a:prstGeom>
          </p:spPr>
          <p:txBody>
            <a:bodyPr lIns="254000" tIns="254000" rIns="254000" bIns="254000" rtlCol="0" anchor="t"/>
            <a:lstStyle/>
            <a:p>
              <a:pPr algn="l">
                <a:lnSpc>
                  <a:spcPts val="2379"/>
                </a:lnSpc>
              </a:pPr>
              <a:r>
                <a:rPr lang="en-US" sz="1699">
                  <a:solidFill>
                    <a:srgbClr val="000000"/>
                  </a:solidFill>
                  <a:latin typeface="IBM Plex Sans"/>
                </a:rPr>
                <a:t>CV2: Cv2, also known as OpenCV (Open Source Computer Vision Library), is a popular open-source computer vision and image processing library. It is widely used in various fields such as robotics, machine learning, artificial intelligence, and computer vision.</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graphicFrame>
        <p:nvGraphicFramePr>
          <p:cNvPr id="3" name="Table 3"/>
          <p:cNvGraphicFramePr>
            <a:graphicFrameLocks noGrp="1"/>
          </p:cNvGraphicFramePr>
          <p:nvPr/>
        </p:nvGraphicFramePr>
        <p:xfrm>
          <a:off x="1744361" y="2529844"/>
          <a:ext cx="14799278" cy="6019799"/>
        </p:xfrm>
        <a:graphic>
          <a:graphicData uri="http://schemas.openxmlformats.org/drawingml/2006/table">
            <a:tbl>
              <a:tblPr/>
              <a:tblGrid>
                <a:gridCol w="1681228">
                  <a:extLst>
                    <a:ext uri="{9D8B030D-6E8A-4147-A177-3AD203B41FA5}">
                      <a16:colId xmlns:a16="http://schemas.microsoft.com/office/drawing/2014/main" val="20000"/>
                    </a:ext>
                  </a:extLst>
                </a:gridCol>
                <a:gridCol w="13118050">
                  <a:extLst>
                    <a:ext uri="{9D8B030D-6E8A-4147-A177-3AD203B41FA5}">
                      <a16:colId xmlns:a16="http://schemas.microsoft.com/office/drawing/2014/main" val="20001"/>
                    </a:ext>
                  </a:extLst>
                </a:gridCol>
              </a:tblGrid>
              <a:tr h="2146521">
                <a:tc>
                  <a:txBody>
                    <a:bodyPr/>
                    <a:lstStyle/>
                    <a:p>
                      <a:pPr algn="ctr">
                        <a:lnSpc>
                          <a:spcPts val="3359"/>
                        </a:lnSpc>
                        <a:defRPr/>
                      </a:pPr>
                      <a:r>
                        <a:rPr lang="en-US" sz="2399">
                          <a:solidFill>
                            <a:srgbClr val="FFFFFF"/>
                          </a:solidFill>
                          <a:latin typeface="IBM Plex Sans Bold"/>
                        </a:rPr>
                        <a:t>1.</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3359"/>
                        </a:lnSpc>
                        <a:defRPr/>
                      </a:pPr>
                      <a:r>
                        <a:rPr lang="en-US" sz="2399">
                          <a:solidFill>
                            <a:srgbClr val="FFFFFF"/>
                          </a:solidFill>
                          <a:latin typeface="IBM Plex Sans"/>
                        </a:rPr>
                        <a:t>Use of spectacles: In case the user uses spectacle then it is difficult to detect the state of the eye. As it hugely depends on light hence reflection of spectacles may give the output for a closed eye as an opened eye. Hence for this purpose the closeness of eye to the camera is required to avoid light. </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2146521">
                <a:tc>
                  <a:txBody>
                    <a:bodyPr/>
                    <a:lstStyle/>
                    <a:p>
                      <a:pPr algn="ctr">
                        <a:lnSpc>
                          <a:spcPts val="3359"/>
                        </a:lnSpc>
                        <a:defRPr/>
                      </a:pPr>
                      <a:r>
                        <a:rPr lang="en-US" sz="2399">
                          <a:solidFill>
                            <a:srgbClr val="FFFFFF"/>
                          </a:solidFill>
                          <a:latin typeface="IBM Plex Sans"/>
                        </a:rPr>
                        <a:t>2.</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3359"/>
                        </a:lnSpc>
                        <a:defRPr/>
                      </a:pPr>
                      <a:r>
                        <a:rPr lang="en-US" sz="2399">
                          <a:solidFill>
                            <a:srgbClr val="FFFFFF"/>
                          </a:solidFill>
                          <a:latin typeface="IBM Plex Sans"/>
                        </a:rPr>
                        <a:t>Multiple face problem: If multiple faces arise in the window then the camera may detect more faces and undesired output may appear. Because of the different conditions of different faces. So, we need to make sure that only the driver's face comes within the range of the camera. Also, the speed of detection reduces because of operation on multiple faces</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726757">
                <a:tc>
                  <a:txBody>
                    <a:bodyPr/>
                    <a:lstStyle/>
                    <a:p>
                      <a:pPr algn="ctr">
                        <a:lnSpc>
                          <a:spcPts val="3359"/>
                        </a:lnSpc>
                        <a:defRPr/>
                      </a:pPr>
                      <a:r>
                        <a:rPr lang="en-US" sz="2399">
                          <a:solidFill>
                            <a:srgbClr val="FFFFFF"/>
                          </a:solidFill>
                          <a:latin typeface="IBM Plex Sans"/>
                        </a:rPr>
                        <a:t>3.</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3359"/>
                        </a:lnSpc>
                        <a:defRPr/>
                      </a:pPr>
                      <a:r>
                        <a:rPr lang="en-US" sz="2399">
                          <a:solidFill>
                            <a:srgbClr val="FFFFFF"/>
                          </a:solidFill>
                          <a:latin typeface="IBM Plex Sans Semi-Bold"/>
                        </a:rPr>
                        <a:t>Lighting and Pose Variations</a:t>
                      </a:r>
                      <a:r>
                        <a:rPr lang="en-US" sz="2399">
                          <a:solidFill>
                            <a:srgbClr val="FFFFFF"/>
                          </a:solidFill>
                          <a:latin typeface="IBM Plex Sans"/>
                        </a:rPr>
                        <a:t>: Despite preprocessing efforts, variations in lighting and driver poses can affect detection accuracy.</a:t>
                      </a:r>
                      <a:endParaRPr lang="en-US" sz="1100"/>
                    </a:p>
                    <a:p>
                      <a:pPr algn="ctr">
                        <a:lnSpc>
                          <a:spcPts val="3359"/>
                        </a:lnSpc>
                      </a:pP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extBox 4"/>
          <p:cNvSpPr txBox="1"/>
          <p:nvPr/>
        </p:nvSpPr>
        <p:spPr>
          <a:xfrm>
            <a:off x="6977136" y="914398"/>
            <a:ext cx="4749403" cy="906530"/>
          </a:xfrm>
          <a:prstGeom prst="rect">
            <a:avLst/>
          </a:prstGeom>
        </p:spPr>
        <p:txBody>
          <a:bodyPr wrap="square" lIns="0" tIns="0" rIns="0" bIns="0" rtlCol="0" anchor="t">
            <a:spAutoFit/>
          </a:bodyPr>
          <a:lstStyle/>
          <a:p>
            <a:pPr algn="ctr">
              <a:lnSpc>
                <a:spcPts val="7840"/>
              </a:lnSpc>
            </a:pPr>
            <a:r>
              <a:rPr lang="en-US" sz="5600">
                <a:solidFill>
                  <a:srgbClr val="FFFFFF"/>
                </a:solidFill>
                <a:latin typeface="Be Vietnam Ultra-Bold"/>
              </a:rPr>
              <a:t>LIMITATIONS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aphicFrame>
        <p:nvGraphicFramePr>
          <p:cNvPr id="3" name="Table 3"/>
          <p:cNvGraphicFramePr>
            <a:graphicFrameLocks noGrp="1"/>
          </p:cNvGraphicFramePr>
          <p:nvPr/>
        </p:nvGraphicFramePr>
        <p:xfrm>
          <a:off x="1744361" y="2481247"/>
          <a:ext cx="14799278" cy="6486524"/>
        </p:xfrm>
        <a:graphic>
          <a:graphicData uri="http://schemas.openxmlformats.org/drawingml/2006/table">
            <a:tbl>
              <a:tblPr/>
              <a:tblGrid>
                <a:gridCol w="1681228">
                  <a:extLst>
                    <a:ext uri="{9D8B030D-6E8A-4147-A177-3AD203B41FA5}">
                      <a16:colId xmlns:a16="http://schemas.microsoft.com/office/drawing/2014/main" val="20000"/>
                    </a:ext>
                  </a:extLst>
                </a:gridCol>
                <a:gridCol w="13118050">
                  <a:extLst>
                    <a:ext uri="{9D8B030D-6E8A-4147-A177-3AD203B41FA5}">
                      <a16:colId xmlns:a16="http://schemas.microsoft.com/office/drawing/2014/main" val="20001"/>
                    </a:ext>
                  </a:extLst>
                </a:gridCol>
              </a:tblGrid>
              <a:tr h="1306844">
                <a:tc>
                  <a:txBody>
                    <a:bodyPr/>
                    <a:lstStyle/>
                    <a:p>
                      <a:pPr algn="ctr">
                        <a:lnSpc>
                          <a:spcPts val="3359"/>
                        </a:lnSpc>
                        <a:defRPr/>
                      </a:pPr>
                      <a:r>
                        <a:rPr lang="en-US" sz="2399">
                          <a:solidFill>
                            <a:srgbClr val="FFFFFF"/>
                          </a:solidFill>
                          <a:latin typeface="IBM Plex Sans Bold"/>
                        </a:rPr>
                        <a:t>1.</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3359"/>
                        </a:lnSpc>
                        <a:defRPr/>
                      </a:pPr>
                      <a:r>
                        <a:rPr lang="en-US" sz="2399">
                          <a:solidFill>
                            <a:srgbClr val="FFFFFF"/>
                          </a:solidFill>
                          <a:latin typeface="IBM Plex Sans Semi-Bold"/>
                        </a:rPr>
                        <a:t>Integration with Vehicle Systems</a:t>
                      </a:r>
                      <a:r>
                        <a:rPr lang="en-US" sz="2399">
                          <a:solidFill>
                            <a:srgbClr val="FFFFFF"/>
                          </a:solidFill>
                          <a:latin typeface="IBM Plex Sans"/>
                        </a:rPr>
                        <a:t>: Developing seamless integration with vehicle onboard systems to provide real-time feedback and automated intervention if necessary.</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726560">
                <a:tc>
                  <a:txBody>
                    <a:bodyPr/>
                    <a:lstStyle/>
                    <a:p>
                      <a:pPr algn="ctr">
                        <a:lnSpc>
                          <a:spcPts val="3359"/>
                        </a:lnSpc>
                        <a:defRPr/>
                      </a:pPr>
                      <a:r>
                        <a:rPr lang="en-US" sz="2399">
                          <a:solidFill>
                            <a:srgbClr val="FFFFFF"/>
                          </a:solidFill>
                          <a:latin typeface="IBM Plex Sans"/>
                        </a:rPr>
                        <a:t>2.</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3359"/>
                        </a:lnSpc>
                        <a:defRPr/>
                      </a:pPr>
                      <a:r>
                        <a:rPr lang="en-US" sz="2399">
                          <a:solidFill>
                            <a:srgbClr val="FFFFFF"/>
                          </a:solidFill>
                          <a:latin typeface="IBM Plex Sans Semi-Bold"/>
                        </a:rPr>
                        <a:t>Additional Sensors</a:t>
                      </a:r>
                      <a:r>
                        <a:rPr lang="en-US" sz="2399">
                          <a:solidFill>
                            <a:srgbClr val="FFFFFF"/>
                          </a:solidFill>
                          <a:latin typeface="IBM Plex Sans"/>
                        </a:rPr>
                        <a:t>: Incorporating additional sensors like infrared cameras for better performance in low-light conditions and other physiological sensors for comprehensive driver monitoring.</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726560">
                <a:tc>
                  <a:txBody>
                    <a:bodyPr/>
                    <a:lstStyle/>
                    <a:p>
                      <a:pPr algn="ctr">
                        <a:lnSpc>
                          <a:spcPts val="3359"/>
                        </a:lnSpc>
                        <a:defRPr/>
                      </a:pPr>
                      <a:r>
                        <a:rPr lang="en-US" sz="2399">
                          <a:solidFill>
                            <a:srgbClr val="FFFFFF"/>
                          </a:solidFill>
                          <a:latin typeface="IBM Plex Sans"/>
                        </a:rPr>
                        <a:t>3.</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3359"/>
                        </a:lnSpc>
                        <a:defRPr/>
                      </a:pPr>
                      <a:r>
                        <a:rPr lang="en-US" sz="2399">
                          <a:solidFill>
                            <a:srgbClr val="FFFFFF"/>
                          </a:solidFill>
                          <a:latin typeface="IBM Plex Sans Semi-Bold"/>
                        </a:rPr>
                        <a:t>User Studies</a:t>
                      </a:r>
                      <a:r>
                        <a:rPr lang="en-US" sz="2399">
                          <a:solidFill>
                            <a:srgbClr val="FFFFFF"/>
                          </a:solidFill>
                          <a:latin typeface="IBM Plex Sans"/>
                        </a:rPr>
                        <a:t>: Perform user studies to gather feedback on the system's usability, effectiveness, and impact on driver behavior, enabling continuous improvement based on real-world use cases.</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726560">
                <a:tc>
                  <a:txBody>
                    <a:bodyPr/>
                    <a:lstStyle/>
                    <a:p>
                      <a:pPr algn="ctr">
                        <a:lnSpc>
                          <a:spcPts val="3359"/>
                        </a:lnSpc>
                        <a:defRPr/>
                      </a:pPr>
                      <a:r>
                        <a:rPr lang="en-US" sz="2399">
                          <a:solidFill>
                            <a:srgbClr val="FFFFFF"/>
                          </a:solidFill>
                          <a:latin typeface="IBM Plex Sans"/>
                        </a:rPr>
                        <a:t>4.</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3359"/>
                        </a:lnSpc>
                        <a:defRPr/>
                      </a:pPr>
                      <a:r>
                        <a:rPr lang="en-US" sz="2399">
                          <a:solidFill>
                            <a:srgbClr val="FFFFFF"/>
                          </a:solidFill>
                          <a:latin typeface="IBM Plex Sans Semi-Bold"/>
                        </a:rPr>
                        <a:t>Edge Computing: Implement the system on edge devices (e.g., NVIDIA Jetson, Google Coral) to enable real-time processing directly on the device, reducing dependency on cloud computing and enhancing responsiveness.</a:t>
                      </a:r>
                      <a:endParaRPr lang="en-US" sz="1100"/>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4"/>
          <p:cNvSpPr txBox="1"/>
          <p:nvPr/>
        </p:nvSpPr>
        <p:spPr>
          <a:xfrm>
            <a:off x="6701954" y="914400"/>
            <a:ext cx="4884093" cy="962660"/>
          </a:xfrm>
          <a:prstGeom prst="rect">
            <a:avLst/>
          </a:prstGeom>
        </p:spPr>
        <p:txBody>
          <a:bodyPr lIns="0" tIns="0" rIns="0" bIns="0" rtlCol="0" anchor="t">
            <a:spAutoFit/>
          </a:bodyPr>
          <a:lstStyle/>
          <a:p>
            <a:pPr algn="ctr">
              <a:lnSpc>
                <a:spcPts val="7840"/>
              </a:lnSpc>
            </a:pPr>
            <a:r>
              <a:rPr lang="en-US" sz="5600">
                <a:solidFill>
                  <a:srgbClr val="FFFFFF"/>
                </a:solidFill>
                <a:latin typeface="Be Vietnam Ultra-Bold"/>
              </a:rPr>
              <a:t>FUTURE 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Presentation</dc:title>
  <cp:lastModifiedBy>Unknown User</cp:lastModifiedBy>
  <cp:revision>3</cp:revision>
  <dcterms:created xsi:type="dcterms:W3CDTF">2006-08-16T00:00:00Z</dcterms:created>
  <dcterms:modified xsi:type="dcterms:W3CDTF">2024-05-20T07:15:15Z</dcterms:modified>
  <dc:identifier>DAGFZVM41eY</dc:identifier>
</cp:coreProperties>
</file>