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7"/>
  </p:notesMasterIdLst>
  <p:sldIdLst>
    <p:sldId id="271" r:id="rId2"/>
    <p:sldId id="277" r:id="rId3"/>
    <p:sldId id="268" r:id="rId4"/>
    <p:sldId id="298" r:id="rId5"/>
    <p:sldId id="275" r:id="rId6"/>
    <p:sldId id="299" r:id="rId7"/>
    <p:sldId id="287" r:id="rId8"/>
    <p:sldId id="302" r:id="rId9"/>
    <p:sldId id="288" r:id="rId10"/>
    <p:sldId id="289" r:id="rId11"/>
    <p:sldId id="300" r:id="rId12"/>
    <p:sldId id="290" r:id="rId13"/>
    <p:sldId id="301" r:id="rId14"/>
    <p:sldId id="294" r:id="rId15"/>
    <p:sldId id="293" r:id="rId16"/>
    <p:sldId id="292" r:id="rId17"/>
    <p:sldId id="291" r:id="rId18"/>
    <p:sldId id="279" r:id="rId19"/>
    <p:sldId id="280" r:id="rId20"/>
    <p:sldId id="295" r:id="rId21"/>
    <p:sldId id="282" r:id="rId22"/>
    <p:sldId id="281" r:id="rId23"/>
    <p:sldId id="283" r:id="rId24"/>
    <p:sldId id="296" r:id="rId25"/>
    <p:sldId id="297" r:id="rId26"/>
  </p:sldIdLst>
  <p:sldSz cx="12192000" cy="6858000"/>
  <p:notesSz cx="6858000" cy="9144000"/>
  <p:embeddedFontLst>
    <p:embeddedFont>
      <p:font typeface="Cambria Math" panose="02040503050406030204" pitchFamily="18" charset="0"/>
      <p:regular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69B5F8"/>
    <a:srgbClr val="61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4" autoAdjust="0"/>
    <p:restoredTop sz="95902" autoAdjust="0"/>
  </p:normalViewPr>
  <p:slideViewPr>
    <p:cSldViewPr snapToGrid="0" showGuides="1">
      <p:cViewPr varScale="1">
        <p:scale>
          <a:sx n="65" d="100"/>
          <a:sy n="65" d="100"/>
        </p:scale>
        <p:origin x="117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D8B61-72E4-4CCA-9517-992C6BFC31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6128DA-5F55-4E83-A093-C1DA5CDB974D}">
      <dgm:prSet/>
      <dgm:spPr/>
      <dgm:t>
        <a:bodyPr/>
        <a:lstStyle/>
        <a:p>
          <a:r>
            <a:rPr lang="de-DE" b="0" i="0" baseline="0" dirty="0" err="1"/>
            <a:t>Choosing</a:t>
          </a:r>
          <a:r>
            <a:rPr lang="de-DE" b="0" i="0" baseline="0" dirty="0"/>
            <a:t> </a:t>
          </a:r>
          <a:r>
            <a:rPr lang="de-DE" b="0" i="0" baseline="0" dirty="0" err="1"/>
            <a:t>methods</a:t>
          </a:r>
          <a:endParaRPr lang="de-DE" dirty="0"/>
        </a:p>
      </dgm:t>
    </dgm:pt>
    <dgm:pt modelId="{20533EBD-46F9-42F6-8CD8-3FFC1079004E}" type="parTrans" cxnId="{5E8BCCC4-9DCC-44AC-BBAF-EC736C592ACF}">
      <dgm:prSet/>
      <dgm:spPr/>
      <dgm:t>
        <a:bodyPr/>
        <a:lstStyle/>
        <a:p>
          <a:endParaRPr lang="de-DE"/>
        </a:p>
      </dgm:t>
    </dgm:pt>
    <dgm:pt modelId="{570A7557-5C07-459C-A719-A260547322F5}" type="sibTrans" cxnId="{5E8BCCC4-9DCC-44AC-BBAF-EC736C592ACF}">
      <dgm:prSet/>
      <dgm:spPr/>
      <dgm:t>
        <a:bodyPr/>
        <a:lstStyle/>
        <a:p>
          <a:endParaRPr lang="de-DE"/>
        </a:p>
      </dgm:t>
    </dgm:pt>
    <dgm:pt modelId="{F2F90D83-CCAB-4AFE-A4B2-FF0E2D53C909}">
      <dgm:prSet/>
      <dgm:spPr/>
      <dgm:t>
        <a:bodyPr/>
        <a:lstStyle/>
        <a:p>
          <a:r>
            <a:rPr lang="de-DE" b="0" i="0" baseline="0"/>
            <a:t>thinking our loud, survey SUS, testing with timetracking</a:t>
          </a:r>
          <a:endParaRPr lang="de-DE"/>
        </a:p>
      </dgm:t>
    </dgm:pt>
    <dgm:pt modelId="{7AABC061-EBFD-4500-A9C5-5A4EEBD5D220}" type="parTrans" cxnId="{466EB212-06EF-4357-9BAE-0056D1209E51}">
      <dgm:prSet/>
      <dgm:spPr/>
      <dgm:t>
        <a:bodyPr/>
        <a:lstStyle/>
        <a:p>
          <a:endParaRPr lang="de-DE"/>
        </a:p>
      </dgm:t>
    </dgm:pt>
    <dgm:pt modelId="{5BC0C224-1C3C-47CA-93D7-098C14929676}" type="sibTrans" cxnId="{466EB212-06EF-4357-9BAE-0056D1209E51}">
      <dgm:prSet/>
      <dgm:spPr/>
      <dgm:t>
        <a:bodyPr/>
        <a:lstStyle/>
        <a:p>
          <a:endParaRPr lang="de-DE"/>
        </a:p>
      </dgm:t>
    </dgm:pt>
    <dgm:pt modelId="{1E674B8F-C90C-4ACD-A44A-C429BA0665DA}">
      <dgm:prSet/>
      <dgm:spPr/>
      <dgm:t>
        <a:bodyPr/>
        <a:lstStyle/>
        <a:p>
          <a:r>
            <a:rPr lang="en-DE" b="0" i="0" baseline="0"/>
            <a:t>Creating a test plan</a:t>
          </a:r>
          <a:endParaRPr lang="de-DE"/>
        </a:p>
      </dgm:t>
    </dgm:pt>
    <dgm:pt modelId="{F23AFBF4-89F1-43D1-A381-6F4F52BEBAB7}" type="parTrans" cxnId="{B098C9A7-188D-4291-BF47-4677C3ECE145}">
      <dgm:prSet/>
      <dgm:spPr/>
      <dgm:t>
        <a:bodyPr/>
        <a:lstStyle/>
        <a:p>
          <a:endParaRPr lang="de-DE"/>
        </a:p>
      </dgm:t>
    </dgm:pt>
    <dgm:pt modelId="{D3EB5D01-1802-4920-B49C-542FF72CEA4C}" type="sibTrans" cxnId="{B098C9A7-188D-4291-BF47-4677C3ECE145}">
      <dgm:prSet/>
      <dgm:spPr/>
      <dgm:t>
        <a:bodyPr/>
        <a:lstStyle/>
        <a:p>
          <a:endParaRPr lang="de-DE"/>
        </a:p>
      </dgm:t>
    </dgm:pt>
    <dgm:pt modelId="{55DA76AE-9A34-4497-8966-2ED30C483FFC}">
      <dgm:prSet/>
      <dgm:spPr/>
      <dgm:t>
        <a:bodyPr/>
        <a:lstStyle/>
        <a:p>
          <a:r>
            <a:rPr lang="de-DE" b="0" i="0" baseline="0"/>
            <a:t>Includes various tasks, that mimic normal workflow</a:t>
          </a:r>
          <a:endParaRPr lang="de-DE"/>
        </a:p>
      </dgm:t>
    </dgm:pt>
    <dgm:pt modelId="{AE551F0B-15DF-467E-AB24-ED92053BB121}" type="parTrans" cxnId="{340234EF-C698-4329-99A3-D73A3040C59D}">
      <dgm:prSet/>
      <dgm:spPr/>
      <dgm:t>
        <a:bodyPr/>
        <a:lstStyle/>
        <a:p>
          <a:endParaRPr lang="de-DE"/>
        </a:p>
      </dgm:t>
    </dgm:pt>
    <dgm:pt modelId="{E2E0254F-AFE0-4ED2-A16F-CDE586DA8D95}" type="sibTrans" cxnId="{340234EF-C698-4329-99A3-D73A3040C59D}">
      <dgm:prSet/>
      <dgm:spPr/>
      <dgm:t>
        <a:bodyPr/>
        <a:lstStyle/>
        <a:p>
          <a:endParaRPr lang="de-DE"/>
        </a:p>
      </dgm:t>
    </dgm:pt>
    <dgm:pt modelId="{5CFE9905-32F3-4DD9-8BC7-066AD13A79D5}">
      <dgm:prSet/>
      <dgm:spPr/>
      <dgm:t>
        <a:bodyPr/>
        <a:lstStyle/>
        <a:p>
          <a:r>
            <a:rPr lang="en-DE" b="0" i="0" baseline="0"/>
            <a:t>Carrying it out with participants</a:t>
          </a:r>
          <a:endParaRPr lang="de-DE"/>
        </a:p>
      </dgm:t>
    </dgm:pt>
    <dgm:pt modelId="{D707E958-165E-4D71-9D34-6FBD45CFEE96}" type="parTrans" cxnId="{D55BB18F-1287-4B8D-BAD7-74DF441253F0}">
      <dgm:prSet/>
      <dgm:spPr/>
      <dgm:t>
        <a:bodyPr/>
        <a:lstStyle/>
        <a:p>
          <a:endParaRPr lang="de-DE"/>
        </a:p>
      </dgm:t>
    </dgm:pt>
    <dgm:pt modelId="{D3493CFA-AF14-4821-A37A-E459A229EA1F}" type="sibTrans" cxnId="{D55BB18F-1287-4B8D-BAD7-74DF441253F0}">
      <dgm:prSet/>
      <dgm:spPr/>
      <dgm:t>
        <a:bodyPr/>
        <a:lstStyle/>
        <a:p>
          <a:endParaRPr lang="de-DE"/>
        </a:p>
      </dgm:t>
    </dgm:pt>
    <dgm:pt modelId="{1119F169-9259-4090-9592-6400FC2541BE}">
      <dgm:prSet/>
      <dgm:spPr/>
      <dgm:t>
        <a:bodyPr/>
        <a:lstStyle/>
        <a:p>
          <a:r>
            <a:rPr lang="en-DE" b="0" i="0" baseline="0" dirty="0"/>
            <a:t>Analyzing the results</a:t>
          </a:r>
          <a:endParaRPr lang="de-DE" dirty="0"/>
        </a:p>
      </dgm:t>
    </dgm:pt>
    <dgm:pt modelId="{05F3996A-2F5F-4EDC-BF94-CBD72DA8C463}" type="parTrans" cxnId="{6B425587-5BC7-49C8-B29D-2E9A24C88976}">
      <dgm:prSet/>
      <dgm:spPr/>
      <dgm:t>
        <a:bodyPr/>
        <a:lstStyle/>
        <a:p>
          <a:endParaRPr lang="de-DE"/>
        </a:p>
      </dgm:t>
    </dgm:pt>
    <dgm:pt modelId="{8330E199-4D5F-4159-8577-FF51776306B4}" type="sibTrans" cxnId="{6B425587-5BC7-49C8-B29D-2E9A24C88976}">
      <dgm:prSet/>
      <dgm:spPr/>
      <dgm:t>
        <a:bodyPr/>
        <a:lstStyle/>
        <a:p>
          <a:endParaRPr lang="de-DE"/>
        </a:p>
      </dgm:t>
    </dgm:pt>
    <dgm:pt modelId="{22E8D40D-0EF2-4409-A484-0CC29AD5F7A1}">
      <dgm:prSet/>
      <dgm:spPr/>
      <dgm:t>
        <a:bodyPr/>
        <a:lstStyle/>
        <a:p>
          <a:r>
            <a:rPr lang="en-GB" b="0" i="0" baseline="0"/>
            <a:t>S</a:t>
          </a:r>
          <a:r>
            <a:rPr lang="en-DE" b="0" i="0" baseline="0"/>
            <a:t>uggesting improvements for the software</a:t>
          </a:r>
          <a:endParaRPr lang="de-DE"/>
        </a:p>
      </dgm:t>
    </dgm:pt>
    <dgm:pt modelId="{CEB48204-3012-4D14-9C2D-3933209D7EC6}" type="parTrans" cxnId="{30D3076E-AFA6-45C2-B148-BD2902C3AB66}">
      <dgm:prSet/>
      <dgm:spPr/>
      <dgm:t>
        <a:bodyPr/>
        <a:lstStyle/>
        <a:p>
          <a:endParaRPr lang="de-DE"/>
        </a:p>
      </dgm:t>
    </dgm:pt>
    <dgm:pt modelId="{31ACC3C3-78AF-4902-AEC8-B4A2D665D0AF}" type="sibTrans" cxnId="{30D3076E-AFA6-45C2-B148-BD2902C3AB66}">
      <dgm:prSet/>
      <dgm:spPr/>
      <dgm:t>
        <a:bodyPr/>
        <a:lstStyle/>
        <a:p>
          <a:endParaRPr lang="de-DE"/>
        </a:p>
      </dgm:t>
    </dgm:pt>
    <dgm:pt modelId="{E6142D04-70C5-42DE-9F78-4FAD16D3C309}">
      <dgm:prSet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Goals </a:t>
          </a:r>
        </a:p>
      </dgm:t>
    </dgm:pt>
    <dgm:pt modelId="{F14C47FE-96AB-45D5-BDF6-E5A016E70A7E}" type="parTrans" cxnId="{A030C259-3A26-48CE-93AA-C051B622B092}">
      <dgm:prSet/>
      <dgm:spPr/>
      <dgm:t>
        <a:bodyPr/>
        <a:lstStyle/>
        <a:p>
          <a:endParaRPr lang="de-DE"/>
        </a:p>
      </dgm:t>
    </dgm:pt>
    <dgm:pt modelId="{28D8E126-39BA-47AA-940C-17030EAD9CA5}" type="sibTrans" cxnId="{A030C259-3A26-48CE-93AA-C051B622B092}">
      <dgm:prSet/>
      <dgm:spPr/>
      <dgm:t>
        <a:bodyPr/>
        <a:lstStyle/>
        <a:p>
          <a:endParaRPr lang="de-DE"/>
        </a:p>
      </dgm:t>
    </dgm:pt>
    <dgm:pt modelId="{7E9A2E4D-DB14-4A19-BFAF-5C977AB9BAD9}" type="pres">
      <dgm:prSet presAssocID="{350D8B61-72E4-4CCA-9517-992C6BFC3133}" presName="Name0" presStyleCnt="0">
        <dgm:presLayoutVars>
          <dgm:dir/>
          <dgm:resizeHandles val="exact"/>
        </dgm:presLayoutVars>
      </dgm:prSet>
      <dgm:spPr/>
    </dgm:pt>
    <dgm:pt modelId="{670C2E87-16F9-48F2-9359-C67F8105AA2C}" type="pres">
      <dgm:prSet presAssocID="{E6142D04-70C5-42DE-9F78-4FAD16D3C309}" presName="node" presStyleLbl="node1" presStyleIdx="0" presStyleCnt="6">
        <dgm:presLayoutVars>
          <dgm:bulletEnabled val="1"/>
        </dgm:presLayoutVars>
      </dgm:prSet>
      <dgm:spPr/>
    </dgm:pt>
    <dgm:pt modelId="{BED72D21-FD23-4B6B-9521-82C2AFFF5B07}" type="pres">
      <dgm:prSet presAssocID="{28D8E126-39BA-47AA-940C-17030EAD9CA5}" presName="sibTrans" presStyleLbl="sibTrans2D1" presStyleIdx="0" presStyleCnt="5"/>
      <dgm:spPr/>
    </dgm:pt>
    <dgm:pt modelId="{5EF65C7E-4748-466B-AF55-1FF82093B5DA}" type="pres">
      <dgm:prSet presAssocID="{28D8E126-39BA-47AA-940C-17030EAD9CA5}" presName="connectorText" presStyleLbl="sibTrans2D1" presStyleIdx="0" presStyleCnt="5"/>
      <dgm:spPr/>
    </dgm:pt>
    <dgm:pt modelId="{60BFAC37-ED7E-48C1-A165-957B647F9191}" type="pres">
      <dgm:prSet presAssocID="{916128DA-5F55-4E83-A093-C1DA5CDB974D}" presName="node" presStyleLbl="node1" presStyleIdx="1" presStyleCnt="6">
        <dgm:presLayoutVars>
          <dgm:bulletEnabled val="1"/>
        </dgm:presLayoutVars>
      </dgm:prSet>
      <dgm:spPr/>
    </dgm:pt>
    <dgm:pt modelId="{16DD5080-584D-417F-B16C-050147A85FD6}" type="pres">
      <dgm:prSet presAssocID="{570A7557-5C07-459C-A719-A260547322F5}" presName="sibTrans" presStyleLbl="sibTrans2D1" presStyleIdx="1" presStyleCnt="5"/>
      <dgm:spPr/>
    </dgm:pt>
    <dgm:pt modelId="{8D8E345F-6E10-4974-BE15-1E4A9A388F76}" type="pres">
      <dgm:prSet presAssocID="{570A7557-5C07-459C-A719-A260547322F5}" presName="connectorText" presStyleLbl="sibTrans2D1" presStyleIdx="1" presStyleCnt="5"/>
      <dgm:spPr/>
    </dgm:pt>
    <dgm:pt modelId="{1B52A9CF-1B45-4B08-B2BF-C18CCFDA8877}" type="pres">
      <dgm:prSet presAssocID="{1E674B8F-C90C-4ACD-A44A-C429BA0665DA}" presName="node" presStyleLbl="node1" presStyleIdx="2" presStyleCnt="6">
        <dgm:presLayoutVars>
          <dgm:bulletEnabled val="1"/>
        </dgm:presLayoutVars>
      </dgm:prSet>
      <dgm:spPr/>
    </dgm:pt>
    <dgm:pt modelId="{856982FB-22FB-4F19-ABDD-4E5A5C8C735D}" type="pres">
      <dgm:prSet presAssocID="{D3EB5D01-1802-4920-B49C-542FF72CEA4C}" presName="sibTrans" presStyleLbl="sibTrans2D1" presStyleIdx="2" presStyleCnt="5"/>
      <dgm:spPr/>
    </dgm:pt>
    <dgm:pt modelId="{29ABDC43-05E7-4280-9198-2264A15F1DED}" type="pres">
      <dgm:prSet presAssocID="{D3EB5D01-1802-4920-B49C-542FF72CEA4C}" presName="connectorText" presStyleLbl="sibTrans2D1" presStyleIdx="2" presStyleCnt="5"/>
      <dgm:spPr/>
    </dgm:pt>
    <dgm:pt modelId="{153685F9-FA5F-40C9-B8CF-ABAA941C93C2}" type="pres">
      <dgm:prSet presAssocID="{5CFE9905-32F3-4DD9-8BC7-066AD13A79D5}" presName="node" presStyleLbl="node1" presStyleIdx="3" presStyleCnt="6">
        <dgm:presLayoutVars>
          <dgm:bulletEnabled val="1"/>
        </dgm:presLayoutVars>
      </dgm:prSet>
      <dgm:spPr/>
    </dgm:pt>
    <dgm:pt modelId="{17E10C36-41D1-4D1D-BD2C-122C8FEE5760}" type="pres">
      <dgm:prSet presAssocID="{D3493CFA-AF14-4821-A37A-E459A229EA1F}" presName="sibTrans" presStyleLbl="sibTrans2D1" presStyleIdx="3" presStyleCnt="5"/>
      <dgm:spPr/>
    </dgm:pt>
    <dgm:pt modelId="{D794C44E-AB24-4D40-A06E-884BCF8CF64A}" type="pres">
      <dgm:prSet presAssocID="{D3493CFA-AF14-4821-A37A-E459A229EA1F}" presName="connectorText" presStyleLbl="sibTrans2D1" presStyleIdx="3" presStyleCnt="5"/>
      <dgm:spPr/>
    </dgm:pt>
    <dgm:pt modelId="{FAF85D9E-5943-4077-9DA9-BD513D1C6799}" type="pres">
      <dgm:prSet presAssocID="{1119F169-9259-4090-9592-6400FC2541BE}" presName="node" presStyleLbl="node1" presStyleIdx="4" presStyleCnt="6">
        <dgm:presLayoutVars>
          <dgm:bulletEnabled val="1"/>
        </dgm:presLayoutVars>
      </dgm:prSet>
      <dgm:spPr/>
    </dgm:pt>
    <dgm:pt modelId="{57CC02B9-7D9A-4F68-8976-81C4B1DAAE8A}" type="pres">
      <dgm:prSet presAssocID="{8330E199-4D5F-4159-8577-FF51776306B4}" presName="sibTrans" presStyleLbl="sibTrans2D1" presStyleIdx="4" presStyleCnt="5"/>
      <dgm:spPr/>
    </dgm:pt>
    <dgm:pt modelId="{67442641-FAC6-46CA-A073-E67CE63EA749}" type="pres">
      <dgm:prSet presAssocID="{8330E199-4D5F-4159-8577-FF51776306B4}" presName="connectorText" presStyleLbl="sibTrans2D1" presStyleIdx="4" presStyleCnt="5"/>
      <dgm:spPr/>
    </dgm:pt>
    <dgm:pt modelId="{8C162CEA-4045-4601-8D08-185C5F6919F7}" type="pres">
      <dgm:prSet presAssocID="{22E8D40D-0EF2-4409-A484-0CC29AD5F7A1}" presName="node" presStyleLbl="node1" presStyleIdx="5" presStyleCnt="6">
        <dgm:presLayoutVars>
          <dgm:bulletEnabled val="1"/>
        </dgm:presLayoutVars>
      </dgm:prSet>
      <dgm:spPr/>
    </dgm:pt>
  </dgm:ptLst>
  <dgm:cxnLst>
    <dgm:cxn modelId="{466EB212-06EF-4357-9BAE-0056D1209E51}" srcId="{916128DA-5F55-4E83-A093-C1DA5CDB974D}" destId="{F2F90D83-CCAB-4AFE-A4B2-FF0E2D53C909}" srcOrd="0" destOrd="0" parTransId="{7AABC061-EBFD-4500-A9C5-5A4EEBD5D220}" sibTransId="{5BC0C224-1C3C-47CA-93D7-098C14929676}"/>
    <dgm:cxn modelId="{DB04BD20-EA0A-48E6-9DA4-F5D195E9F44B}" type="presOf" srcId="{8330E199-4D5F-4159-8577-FF51776306B4}" destId="{67442641-FAC6-46CA-A073-E67CE63EA749}" srcOrd="1" destOrd="0" presId="urn:microsoft.com/office/officeart/2005/8/layout/process1"/>
    <dgm:cxn modelId="{743B0929-94B8-4669-8906-53B9BC6023BF}" type="presOf" srcId="{1119F169-9259-4090-9592-6400FC2541BE}" destId="{FAF85D9E-5943-4077-9DA9-BD513D1C6799}" srcOrd="0" destOrd="0" presId="urn:microsoft.com/office/officeart/2005/8/layout/process1"/>
    <dgm:cxn modelId="{992F912A-DDD1-4A6D-AE42-ABFCF1065FB0}" type="presOf" srcId="{D3EB5D01-1802-4920-B49C-542FF72CEA4C}" destId="{29ABDC43-05E7-4280-9198-2264A15F1DED}" srcOrd="1" destOrd="0" presId="urn:microsoft.com/office/officeart/2005/8/layout/process1"/>
    <dgm:cxn modelId="{C655A62A-2555-4A79-BC2A-7E4BCA40DC4D}" type="presOf" srcId="{1E674B8F-C90C-4ACD-A44A-C429BA0665DA}" destId="{1B52A9CF-1B45-4B08-B2BF-C18CCFDA8877}" srcOrd="0" destOrd="0" presId="urn:microsoft.com/office/officeart/2005/8/layout/process1"/>
    <dgm:cxn modelId="{C6EFEA2A-AEDF-4E93-8A00-83E2C3EA340A}" type="presOf" srcId="{570A7557-5C07-459C-A719-A260547322F5}" destId="{8D8E345F-6E10-4974-BE15-1E4A9A388F76}" srcOrd="1" destOrd="0" presId="urn:microsoft.com/office/officeart/2005/8/layout/process1"/>
    <dgm:cxn modelId="{47F0EA32-EF1F-45E2-8FD5-957F80434AFA}" type="presOf" srcId="{D3493CFA-AF14-4821-A37A-E459A229EA1F}" destId="{D794C44E-AB24-4D40-A06E-884BCF8CF64A}" srcOrd="1" destOrd="0" presId="urn:microsoft.com/office/officeart/2005/8/layout/process1"/>
    <dgm:cxn modelId="{2F252137-E6A4-4B80-94A3-3907D7774207}" type="presOf" srcId="{8330E199-4D5F-4159-8577-FF51776306B4}" destId="{57CC02B9-7D9A-4F68-8976-81C4B1DAAE8A}" srcOrd="0" destOrd="0" presId="urn:microsoft.com/office/officeart/2005/8/layout/process1"/>
    <dgm:cxn modelId="{F02E453A-F204-4D9A-B508-F17420296725}" type="presOf" srcId="{28D8E126-39BA-47AA-940C-17030EAD9CA5}" destId="{5EF65C7E-4748-466B-AF55-1FF82093B5DA}" srcOrd="1" destOrd="0" presId="urn:microsoft.com/office/officeart/2005/8/layout/process1"/>
    <dgm:cxn modelId="{28117E40-D032-48A4-B0D5-93E5A6D7F6B5}" type="presOf" srcId="{D3493CFA-AF14-4821-A37A-E459A229EA1F}" destId="{17E10C36-41D1-4D1D-BD2C-122C8FEE5760}" srcOrd="0" destOrd="0" presId="urn:microsoft.com/office/officeart/2005/8/layout/process1"/>
    <dgm:cxn modelId="{90D12E5D-3CD0-4105-AF80-C2602B69E8BD}" type="presOf" srcId="{350D8B61-72E4-4CCA-9517-992C6BFC3133}" destId="{7E9A2E4D-DB14-4A19-BFAF-5C977AB9BAD9}" srcOrd="0" destOrd="0" presId="urn:microsoft.com/office/officeart/2005/8/layout/process1"/>
    <dgm:cxn modelId="{82BCFC42-C227-4E0A-BA80-1A4EF0D0CA0C}" type="presOf" srcId="{E6142D04-70C5-42DE-9F78-4FAD16D3C309}" destId="{670C2E87-16F9-48F2-9359-C67F8105AA2C}" srcOrd="0" destOrd="0" presId="urn:microsoft.com/office/officeart/2005/8/layout/process1"/>
    <dgm:cxn modelId="{30D3076E-AFA6-45C2-B148-BD2902C3AB66}" srcId="{350D8B61-72E4-4CCA-9517-992C6BFC3133}" destId="{22E8D40D-0EF2-4409-A484-0CC29AD5F7A1}" srcOrd="5" destOrd="0" parTransId="{CEB48204-3012-4D14-9C2D-3933209D7EC6}" sibTransId="{31ACC3C3-78AF-4902-AEC8-B4A2D665D0AF}"/>
    <dgm:cxn modelId="{A030C259-3A26-48CE-93AA-C051B622B092}" srcId="{350D8B61-72E4-4CCA-9517-992C6BFC3133}" destId="{E6142D04-70C5-42DE-9F78-4FAD16D3C309}" srcOrd="0" destOrd="0" parTransId="{F14C47FE-96AB-45D5-BDF6-E5A016E70A7E}" sibTransId="{28D8E126-39BA-47AA-940C-17030EAD9CA5}"/>
    <dgm:cxn modelId="{6B425587-5BC7-49C8-B29D-2E9A24C88976}" srcId="{350D8B61-72E4-4CCA-9517-992C6BFC3133}" destId="{1119F169-9259-4090-9592-6400FC2541BE}" srcOrd="4" destOrd="0" parTransId="{05F3996A-2F5F-4EDC-BF94-CBD72DA8C463}" sibTransId="{8330E199-4D5F-4159-8577-FF51776306B4}"/>
    <dgm:cxn modelId="{D55BB18F-1287-4B8D-BAD7-74DF441253F0}" srcId="{350D8B61-72E4-4CCA-9517-992C6BFC3133}" destId="{5CFE9905-32F3-4DD9-8BC7-066AD13A79D5}" srcOrd="3" destOrd="0" parTransId="{D707E958-165E-4D71-9D34-6FBD45CFEE96}" sibTransId="{D3493CFA-AF14-4821-A37A-E459A229EA1F}"/>
    <dgm:cxn modelId="{BBE29E92-1EB4-4D78-AE75-8F43E25E4B36}" type="presOf" srcId="{F2F90D83-CCAB-4AFE-A4B2-FF0E2D53C909}" destId="{60BFAC37-ED7E-48C1-A165-957B647F9191}" srcOrd="0" destOrd="1" presId="urn:microsoft.com/office/officeart/2005/8/layout/process1"/>
    <dgm:cxn modelId="{B098C9A7-188D-4291-BF47-4677C3ECE145}" srcId="{350D8B61-72E4-4CCA-9517-992C6BFC3133}" destId="{1E674B8F-C90C-4ACD-A44A-C429BA0665DA}" srcOrd="2" destOrd="0" parTransId="{F23AFBF4-89F1-43D1-A381-6F4F52BEBAB7}" sibTransId="{D3EB5D01-1802-4920-B49C-542FF72CEA4C}"/>
    <dgm:cxn modelId="{6DAA6BAD-DF5E-472F-8FC1-4E1E876BA7F0}" type="presOf" srcId="{22E8D40D-0EF2-4409-A484-0CC29AD5F7A1}" destId="{8C162CEA-4045-4601-8D08-185C5F6919F7}" srcOrd="0" destOrd="0" presId="urn:microsoft.com/office/officeart/2005/8/layout/process1"/>
    <dgm:cxn modelId="{6F1F2BAE-2E9D-4260-9CD5-FC3D56E93016}" type="presOf" srcId="{D3EB5D01-1802-4920-B49C-542FF72CEA4C}" destId="{856982FB-22FB-4F19-ABDD-4E5A5C8C735D}" srcOrd="0" destOrd="0" presId="urn:microsoft.com/office/officeart/2005/8/layout/process1"/>
    <dgm:cxn modelId="{B4CD00B2-22FE-4B96-A124-A086A319788D}" type="presOf" srcId="{55DA76AE-9A34-4497-8966-2ED30C483FFC}" destId="{1B52A9CF-1B45-4B08-B2BF-C18CCFDA8877}" srcOrd="0" destOrd="1" presId="urn:microsoft.com/office/officeart/2005/8/layout/process1"/>
    <dgm:cxn modelId="{823AD7B2-0EE3-49F9-A4BA-E761AD225E0E}" type="presOf" srcId="{28D8E126-39BA-47AA-940C-17030EAD9CA5}" destId="{BED72D21-FD23-4B6B-9521-82C2AFFF5B07}" srcOrd="0" destOrd="0" presId="urn:microsoft.com/office/officeart/2005/8/layout/process1"/>
    <dgm:cxn modelId="{F7F63DC0-C2EE-4F42-9587-D15D7643AD4A}" type="presOf" srcId="{570A7557-5C07-459C-A719-A260547322F5}" destId="{16DD5080-584D-417F-B16C-050147A85FD6}" srcOrd="0" destOrd="0" presId="urn:microsoft.com/office/officeart/2005/8/layout/process1"/>
    <dgm:cxn modelId="{60DB86C4-36A7-44F9-9555-C02889D2A753}" type="presOf" srcId="{5CFE9905-32F3-4DD9-8BC7-066AD13A79D5}" destId="{153685F9-FA5F-40C9-B8CF-ABAA941C93C2}" srcOrd="0" destOrd="0" presId="urn:microsoft.com/office/officeart/2005/8/layout/process1"/>
    <dgm:cxn modelId="{5E8BCCC4-9DCC-44AC-BBAF-EC736C592ACF}" srcId="{350D8B61-72E4-4CCA-9517-992C6BFC3133}" destId="{916128DA-5F55-4E83-A093-C1DA5CDB974D}" srcOrd="1" destOrd="0" parTransId="{20533EBD-46F9-42F6-8CD8-3FFC1079004E}" sibTransId="{570A7557-5C07-459C-A719-A260547322F5}"/>
    <dgm:cxn modelId="{B181C7CC-1D75-4F9D-AF37-FFD9D74EF55D}" type="presOf" srcId="{916128DA-5F55-4E83-A093-C1DA5CDB974D}" destId="{60BFAC37-ED7E-48C1-A165-957B647F9191}" srcOrd="0" destOrd="0" presId="urn:microsoft.com/office/officeart/2005/8/layout/process1"/>
    <dgm:cxn modelId="{340234EF-C698-4329-99A3-D73A3040C59D}" srcId="{1E674B8F-C90C-4ACD-A44A-C429BA0665DA}" destId="{55DA76AE-9A34-4497-8966-2ED30C483FFC}" srcOrd="0" destOrd="0" parTransId="{AE551F0B-15DF-467E-AB24-ED92053BB121}" sibTransId="{E2E0254F-AFE0-4ED2-A16F-CDE586DA8D95}"/>
    <dgm:cxn modelId="{EA347B0D-1236-4761-B539-1E34C3082B6E}" type="presParOf" srcId="{7E9A2E4D-DB14-4A19-BFAF-5C977AB9BAD9}" destId="{670C2E87-16F9-48F2-9359-C67F8105AA2C}" srcOrd="0" destOrd="0" presId="urn:microsoft.com/office/officeart/2005/8/layout/process1"/>
    <dgm:cxn modelId="{E76C4C0B-1630-441D-A58C-A6DD114AADAE}" type="presParOf" srcId="{7E9A2E4D-DB14-4A19-BFAF-5C977AB9BAD9}" destId="{BED72D21-FD23-4B6B-9521-82C2AFFF5B07}" srcOrd="1" destOrd="0" presId="urn:microsoft.com/office/officeart/2005/8/layout/process1"/>
    <dgm:cxn modelId="{1DCF39C4-6860-449E-9292-AEAE8FF45B9B}" type="presParOf" srcId="{BED72D21-FD23-4B6B-9521-82C2AFFF5B07}" destId="{5EF65C7E-4748-466B-AF55-1FF82093B5DA}" srcOrd="0" destOrd="0" presId="urn:microsoft.com/office/officeart/2005/8/layout/process1"/>
    <dgm:cxn modelId="{22F07828-A37A-44D3-9031-56AA89D337DC}" type="presParOf" srcId="{7E9A2E4D-DB14-4A19-BFAF-5C977AB9BAD9}" destId="{60BFAC37-ED7E-48C1-A165-957B647F9191}" srcOrd="2" destOrd="0" presId="urn:microsoft.com/office/officeart/2005/8/layout/process1"/>
    <dgm:cxn modelId="{DE504D67-667D-463C-9EDC-C279EC86A7F1}" type="presParOf" srcId="{7E9A2E4D-DB14-4A19-BFAF-5C977AB9BAD9}" destId="{16DD5080-584D-417F-B16C-050147A85FD6}" srcOrd="3" destOrd="0" presId="urn:microsoft.com/office/officeart/2005/8/layout/process1"/>
    <dgm:cxn modelId="{C21C7FE5-6F22-4F6B-AD35-CC3C22BA3629}" type="presParOf" srcId="{16DD5080-584D-417F-B16C-050147A85FD6}" destId="{8D8E345F-6E10-4974-BE15-1E4A9A388F76}" srcOrd="0" destOrd="0" presId="urn:microsoft.com/office/officeart/2005/8/layout/process1"/>
    <dgm:cxn modelId="{3DC4B9A6-79B5-482A-A667-0F2C10C2C9D2}" type="presParOf" srcId="{7E9A2E4D-DB14-4A19-BFAF-5C977AB9BAD9}" destId="{1B52A9CF-1B45-4B08-B2BF-C18CCFDA8877}" srcOrd="4" destOrd="0" presId="urn:microsoft.com/office/officeart/2005/8/layout/process1"/>
    <dgm:cxn modelId="{822C7051-6473-4F25-9640-62880697E1F2}" type="presParOf" srcId="{7E9A2E4D-DB14-4A19-BFAF-5C977AB9BAD9}" destId="{856982FB-22FB-4F19-ABDD-4E5A5C8C735D}" srcOrd="5" destOrd="0" presId="urn:microsoft.com/office/officeart/2005/8/layout/process1"/>
    <dgm:cxn modelId="{81424F4B-0378-42AF-8ABD-DD2837593AAF}" type="presParOf" srcId="{856982FB-22FB-4F19-ABDD-4E5A5C8C735D}" destId="{29ABDC43-05E7-4280-9198-2264A15F1DED}" srcOrd="0" destOrd="0" presId="urn:microsoft.com/office/officeart/2005/8/layout/process1"/>
    <dgm:cxn modelId="{1523DACE-F1CC-416D-90D2-066933F9B49F}" type="presParOf" srcId="{7E9A2E4D-DB14-4A19-BFAF-5C977AB9BAD9}" destId="{153685F9-FA5F-40C9-B8CF-ABAA941C93C2}" srcOrd="6" destOrd="0" presId="urn:microsoft.com/office/officeart/2005/8/layout/process1"/>
    <dgm:cxn modelId="{CBCDC74B-EBF6-4677-83FF-01ED597C1801}" type="presParOf" srcId="{7E9A2E4D-DB14-4A19-BFAF-5C977AB9BAD9}" destId="{17E10C36-41D1-4D1D-BD2C-122C8FEE5760}" srcOrd="7" destOrd="0" presId="urn:microsoft.com/office/officeart/2005/8/layout/process1"/>
    <dgm:cxn modelId="{FB7A450F-40A7-4360-827E-39293E0E41DB}" type="presParOf" srcId="{17E10C36-41D1-4D1D-BD2C-122C8FEE5760}" destId="{D794C44E-AB24-4D40-A06E-884BCF8CF64A}" srcOrd="0" destOrd="0" presId="urn:microsoft.com/office/officeart/2005/8/layout/process1"/>
    <dgm:cxn modelId="{9B78B5D0-A9DD-4C9F-99BD-F9FEC479F0FA}" type="presParOf" srcId="{7E9A2E4D-DB14-4A19-BFAF-5C977AB9BAD9}" destId="{FAF85D9E-5943-4077-9DA9-BD513D1C6799}" srcOrd="8" destOrd="0" presId="urn:microsoft.com/office/officeart/2005/8/layout/process1"/>
    <dgm:cxn modelId="{3A0DAE1D-237A-4362-BE75-165B738BA42C}" type="presParOf" srcId="{7E9A2E4D-DB14-4A19-BFAF-5C977AB9BAD9}" destId="{57CC02B9-7D9A-4F68-8976-81C4B1DAAE8A}" srcOrd="9" destOrd="0" presId="urn:microsoft.com/office/officeart/2005/8/layout/process1"/>
    <dgm:cxn modelId="{C0D92467-69F5-411C-8B3C-571B9809A781}" type="presParOf" srcId="{57CC02B9-7D9A-4F68-8976-81C4B1DAAE8A}" destId="{67442641-FAC6-46CA-A073-E67CE63EA749}" srcOrd="0" destOrd="0" presId="urn:microsoft.com/office/officeart/2005/8/layout/process1"/>
    <dgm:cxn modelId="{628DBABB-8824-4275-8E86-606504214951}" type="presParOf" srcId="{7E9A2E4D-DB14-4A19-BFAF-5C977AB9BAD9}" destId="{8C162CEA-4045-4601-8D08-185C5F6919F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C4CAD-9D0B-4348-A6C7-46417FAD20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7C3FADB-3B40-49DF-BD91-9FB96D3AA3DD}">
      <dgm:prSet/>
      <dgm:spPr/>
      <dgm:t>
        <a:bodyPr/>
        <a:lstStyle/>
        <a:p>
          <a:r>
            <a:rPr lang="en-US" b="0" i="0" baseline="0"/>
            <a:t>Complex planning the testing before the actual testing</a:t>
          </a:r>
          <a:endParaRPr lang="de-DE"/>
        </a:p>
      </dgm:t>
    </dgm:pt>
    <dgm:pt modelId="{607B35E7-E842-4E43-87B4-4B5D7F0660C7}" type="parTrans" cxnId="{FCBB6E6D-CA22-47CB-99FC-1F6D378B60BC}">
      <dgm:prSet/>
      <dgm:spPr/>
      <dgm:t>
        <a:bodyPr/>
        <a:lstStyle/>
        <a:p>
          <a:endParaRPr lang="de-DE"/>
        </a:p>
      </dgm:t>
    </dgm:pt>
    <dgm:pt modelId="{B6E65F35-5FDC-4516-A1F6-871E8E2D4E73}" type="sibTrans" cxnId="{FCBB6E6D-CA22-47CB-99FC-1F6D378B60BC}">
      <dgm:prSet/>
      <dgm:spPr/>
      <dgm:t>
        <a:bodyPr/>
        <a:lstStyle/>
        <a:p>
          <a:endParaRPr lang="de-DE"/>
        </a:p>
      </dgm:t>
    </dgm:pt>
    <dgm:pt modelId="{0B478A17-FDC6-4AE0-89D1-1A4A8D01464B}">
      <dgm:prSet/>
      <dgm:spPr/>
      <dgm:t>
        <a:bodyPr/>
        <a:lstStyle/>
        <a:p>
          <a:r>
            <a:rPr lang="en-US" b="0" i="0" baseline="0"/>
            <a:t>Finding (suitable) participants</a:t>
          </a:r>
          <a:endParaRPr lang="de-DE"/>
        </a:p>
      </dgm:t>
    </dgm:pt>
    <dgm:pt modelId="{25FBA069-7C6F-49E9-AC91-001CCE578F29}" type="parTrans" cxnId="{E3D71249-9490-404D-84D8-E90D8E352C57}">
      <dgm:prSet/>
      <dgm:spPr/>
      <dgm:t>
        <a:bodyPr/>
        <a:lstStyle/>
        <a:p>
          <a:endParaRPr lang="de-DE"/>
        </a:p>
      </dgm:t>
    </dgm:pt>
    <dgm:pt modelId="{28ABE533-3F16-442C-8DF1-6E83FFDF80CA}" type="sibTrans" cxnId="{E3D71249-9490-404D-84D8-E90D8E352C57}">
      <dgm:prSet/>
      <dgm:spPr/>
      <dgm:t>
        <a:bodyPr/>
        <a:lstStyle/>
        <a:p>
          <a:endParaRPr lang="de-DE"/>
        </a:p>
      </dgm:t>
    </dgm:pt>
    <dgm:pt modelId="{D19821ED-6889-4858-8D47-6FD7D338D1E1}">
      <dgm:prSet/>
      <dgm:spPr/>
      <dgm:t>
        <a:bodyPr/>
        <a:lstStyle/>
        <a:p>
          <a:r>
            <a:rPr lang="en-US" b="0" i="0" baseline="0"/>
            <a:t>Impossible to accurately measure every goal with one method </a:t>
          </a:r>
          <a:r>
            <a:rPr lang="en-US" b="0" i="0" baseline="0">
              <a:sym typeface="Wingdings" panose="05000000000000000000" pitchFamily="2" charset="2"/>
            </a:rPr>
            <a:t></a:t>
          </a:r>
          <a:r>
            <a:rPr lang="en-US" b="0" i="0" baseline="0"/>
            <a:t> Need to combine methods</a:t>
          </a:r>
          <a:endParaRPr lang="de-DE"/>
        </a:p>
      </dgm:t>
    </dgm:pt>
    <dgm:pt modelId="{D61A3B21-89E1-4597-A675-824D388B02B9}" type="parTrans" cxnId="{4A8AAFE4-1BE7-41EF-8568-DF961F9CC6E2}">
      <dgm:prSet/>
      <dgm:spPr/>
      <dgm:t>
        <a:bodyPr/>
        <a:lstStyle/>
        <a:p>
          <a:endParaRPr lang="de-DE"/>
        </a:p>
      </dgm:t>
    </dgm:pt>
    <dgm:pt modelId="{2EB3EE25-0F11-4532-B3B5-7B4E4CF930B0}" type="sibTrans" cxnId="{4A8AAFE4-1BE7-41EF-8568-DF961F9CC6E2}">
      <dgm:prSet/>
      <dgm:spPr/>
      <dgm:t>
        <a:bodyPr/>
        <a:lstStyle/>
        <a:p>
          <a:endParaRPr lang="de-DE"/>
        </a:p>
      </dgm:t>
    </dgm:pt>
    <dgm:pt modelId="{052553EF-8196-4A57-9A40-D904B780086D}">
      <dgm:prSet/>
      <dgm:spPr/>
      <dgm:t>
        <a:bodyPr/>
        <a:lstStyle/>
        <a:p>
          <a:r>
            <a:rPr lang="en-US" b="0" i="0" baseline="0"/>
            <a:t>Not enough participants for “good” dataset</a:t>
          </a:r>
          <a:endParaRPr lang="de-DE"/>
        </a:p>
      </dgm:t>
    </dgm:pt>
    <dgm:pt modelId="{8664FB16-2D26-4A00-AC2B-9D520814CB8B}" type="parTrans" cxnId="{D6F04211-0A5A-4ADC-9474-A5E61FAD81B3}">
      <dgm:prSet/>
      <dgm:spPr/>
      <dgm:t>
        <a:bodyPr/>
        <a:lstStyle/>
        <a:p>
          <a:endParaRPr lang="de-DE"/>
        </a:p>
      </dgm:t>
    </dgm:pt>
    <dgm:pt modelId="{F90A3A3F-90B0-4253-9470-83BDC157D03B}" type="sibTrans" cxnId="{D6F04211-0A5A-4ADC-9474-A5E61FAD81B3}">
      <dgm:prSet/>
      <dgm:spPr/>
      <dgm:t>
        <a:bodyPr/>
        <a:lstStyle/>
        <a:p>
          <a:endParaRPr lang="de-DE"/>
        </a:p>
      </dgm:t>
    </dgm:pt>
    <dgm:pt modelId="{464CCC04-04F7-4974-A496-74CEC61148AF}">
      <dgm:prSet/>
      <dgm:spPr/>
      <dgm:t>
        <a:bodyPr/>
        <a:lstStyle/>
        <a:p>
          <a:r>
            <a:rPr lang="en-US" b="0" i="0" baseline="0"/>
            <a:t>Usability cannot always be expressed by data, sometimes it just “feels good/bad”</a:t>
          </a:r>
          <a:endParaRPr lang="de-DE"/>
        </a:p>
      </dgm:t>
    </dgm:pt>
    <dgm:pt modelId="{59A91C4E-3241-499E-AD72-682F41D8A788}" type="parTrans" cxnId="{8C29B4C8-54F8-446E-A3E6-6B068133A5A5}">
      <dgm:prSet/>
      <dgm:spPr/>
      <dgm:t>
        <a:bodyPr/>
        <a:lstStyle/>
        <a:p>
          <a:endParaRPr lang="de-DE"/>
        </a:p>
      </dgm:t>
    </dgm:pt>
    <dgm:pt modelId="{2A35E88E-548E-4E34-A4C4-3EEB130732D9}" type="sibTrans" cxnId="{8C29B4C8-54F8-446E-A3E6-6B068133A5A5}">
      <dgm:prSet/>
      <dgm:spPr/>
      <dgm:t>
        <a:bodyPr/>
        <a:lstStyle/>
        <a:p>
          <a:endParaRPr lang="de-DE"/>
        </a:p>
      </dgm:t>
    </dgm:pt>
    <dgm:pt modelId="{4041FADF-C06B-48C5-B21D-73BC6AA1B19B}" type="pres">
      <dgm:prSet presAssocID="{60AC4CAD-9D0B-4348-A6C7-46417FAD2033}" presName="linear" presStyleCnt="0">
        <dgm:presLayoutVars>
          <dgm:animLvl val="lvl"/>
          <dgm:resizeHandles val="exact"/>
        </dgm:presLayoutVars>
      </dgm:prSet>
      <dgm:spPr/>
    </dgm:pt>
    <dgm:pt modelId="{C9DD94B9-90F7-4092-B81C-A4466548D635}" type="pres">
      <dgm:prSet presAssocID="{D7C3FADB-3B40-49DF-BD91-9FB96D3AA3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AE744E-14BC-40DB-B868-8A9EDD7DC394}" type="pres">
      <dgm:prSet presAssocID="{B6E65F35-5FDC-4516-A1F6-871E8E2D4E73}" presName="spacer" presStyleCnt="0"/>
      <dgm:spPr/>
    </dgm:pt>
    <dgm:pt modelId="{7145E8B7-97DA-4755-8CB3-D07FE2FE3DC0}" type="pres">
      <dgm:prSet presAssocID="{0B478A17-FDC6-4AE0-89D1-1A4A8D0146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20CB45-D2CB-4CE3-B5BF-5C6BF224E01A}" type="pres">
      <dgm:prSet presAssocID="{28ABE533-3F16-442C-8DF1-6E83FFDF80CA}" presName="spacer" presStyleCnt="0"/>
      <dgm:spPr/>
    </dgm:pt>
    <dgm:pt modelId="{7F3EC06D-D7BD-4DD8-ABDC-FD834CF64670}" type="pres">
      <dgm:prSet presAssocID="{D19821ED-6889-4858-8D47-6FD7D338D1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40572C-D914-4CE9-BAFC-3997CCAF612D}" type="pres">
      <dgm:prSet presAssocID="{2EB3EE25-0F11-4532-B3B5-7B4E4CF930B0}" presName="spacer" presStyleCnt="0"/>
      <dgm:spPr/>
    </dgm:pt>
    <dgm:pt modelId="{EB1A6FBC-BBE2-4605-82C7-EFEDBD243601}" type="pres">
      <dgm:prSet presAssocID="{052553EF-8196-4A57-9A40-D904B780086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2D66C49-0E6D-43BE-AF72-767C90DB5559}" type="pres">
      <dgm:prSet presAssocID="{F90A3A3F-90B0-4253-9470-83BDC157D03B}" presName="spacer" presStyleCnt="0"/>
      <dgm:spPr/>
    </dgm:pt>
    <dgm:pt modelId="{6DCF6F4D-2188-4108-9D9A-D557DE640D63}" type="pres">
      <dgm:prSet presAssocID="{464CCC04-04F7-4974-A496-74CEC61148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B0AA0D-EE65-49AD-A3E0-F2FC09B5A6A1}" type="presOf" srcId="{052553EF-8196-4A57-9A40-D904B780086D}" destId="{EB1A6FBC-BBE2-4605-82C7-EFEDBD243601}" srcOrd="0" destOrd="0" presId="urn:microsoft.com/office/officeart/2005/8/layout/vList2"/>
    <dgm:cxn modelId="{D6F04211-0A5A-4ADC-9474-A5E61FAD81B3}" srcId="{60AC4CAD-9D0B-4348-A6C7-46417FAD2033}" destId="{052553EF-8196-4A57-9A40-D904B780086D}" srcOrd="3" destOrd="0" parTransId="{8664FB16-2D26-4A00-AC2B-9D520814CB8B}" sibTransId="{F90A3A3F-90B0-4253-9470-83BDC157D03B}"/>
    <dgm:cxn modelId="{5B9DED19-F6F7-47ED-8400-E98A7FF78B1D}" type="presOf" srcId="{60AC4CAD-9D0B-4348-A6C7-46417FAD2033}" destId="{4041FADF-C06B-48C5-B21D-73BC6AA1B19B}" srcOrd="0" destOrd="0" presId="urn:microsoft.com/office/officeart/2005/8/layout/vList2"/>
    <dgm:cxn modelId="{186A7A21-AF61-4A2E-BE14-5CB9312A1857}" type="presOf" srcId="{464CCC04-04F7-4974-A496-74CEC61148AF}" destId="{6DCF6F4D-2188-4108-9D9A-D557DE640D63}" srcOrd="0" destOrd="0" presId="urn:microsoft.com/office/officeart/2005/8/layout/vList2"/>
    <dgm:cxn modelId="{E3D71249-9490-404D-84D8-E90D8E352C57}" srcId="{60AC4CAD-9D0B-4348-A6C7-46417FAD2033}" destId="{0B478A17-FDC6-4AE0-89D1-1A4A8D01464B}" srcOrd="1" destOrd="0" parTransId="{25FBA069-7C6F-49E9-AC91-001CCE578F29}" sibTransId="{28ABE533-3F16-442C-8DF1-6E83FFDF80CA}"/>
    <dgm:cxn modelId="{B4C2974C-8E1B-4D22-8B4C-F255B473BA7B}" type="presOf" srcId="{0B478A17-FDC6-4AE0-89D1-1A4A8D01464B}" destId="{7145E8B7-97DA-4755-8CB3-D07FE2FE3DC0}" srcOrd="0" destOrd="0" presId="urn:microsoft.com/office/officeart/2005/8/layout/vList2"/>
    <dgm:cxn modelId="{FCBB6E6D-CA22-47CB-99FC-1F6D378B60BC}" srcId="{60AC4CAD-9D0B-4348-A6C7-46417FAD2033}" destId="{D7C3FADB-3B40-49DF-BD91-9FB96D3AA3DD}" srcOrd="0" destOrd="0" parTransId="{607B35E7-E842-4E43-87B4-4B5D7F0660C7}" sibTransId="{B6E65F35-5FDC-4516-A1F6-871E8E2D4E73}"/>
    <dgm:cxn modelId="{9F70B16D-9489-4602-8C18-106241ECD495}" type="presOf" srcId="{D7C3FADB-3B40-49DF-BD91-9FB96D3AA3DD}" destId="{C9DD94B9-90F7-4092-B81C-A4466548D635}" srcOrd="0" destOrd="0" presId="urn:microsoft.com/office/officeart/2005/8/layout/vList2"/>
    <dgm:cxn modelId="{78C41F8A-589F-4087-AC48-7B0DA9BED5DE}" type="presOf" srcId="{D19821ED-6889-4858-8D47-6FD7D338D1E1}" destId="{7F3EC06D-D7BD-4DD8-ABDC-FD834CF64670}" srcOrd="0" destOrd="0" presId="urn:microsoft.com/office/officeart/2005/8/layout/vList2"/>
    <dgm:cxn modelId="{8C29B4C8-54F8-446E-A3E6-6B068133A5A5}" srcId="{60AC4CAD-9D0B-4348-A6C7-46417FAD2033}" destId="{464CCC04-04F7-4974-A496-74CEC61148AF}" srcOrd="4" destOrd="0" parTransId="{59A91C4E-3241-499E-AD72-682F41D8A788}" sibTransId="{2A35E88E-548E-4E34-A4C4-3EEB130732D9}"/>
    <dgm:cxn modelId="{4A8AAFE4-1BE7-41EF-8568-DF961F9CC6E2}" srcId="{60AC4CAD-9D0B-4348-A6C7-46417FAD2033}" destId="{D19821ED-6889-4858-8D47-6FD7D338D1E1}" srcOrd="2" destOrd="0" parTransId="{D61A3B21-89E1-4597-A675-824D388B02B9}" sibTransId="{2EB3EE25-0F11-4532-B3B5-7B4E4CF930B0}"/>
    <dgm:cxn modelId="{565C4E18-65AB-4CF0-A912-64D2EC6E4D56}" type="presParOf" srcId="{4041FADF-C06B-48C5-B21D-73BC6AA1B19B}" destId="{C9DD94B9-90F7-4092-B81C-A4466548D635}" srcOrd="0" destOrd="0" presId="urn:microsoft.com/office/officeart/2005/8/layout/vList2"/>
    <dgm:cxn modelId="{5362ABD0-77F2-4908-8676-3B76F763C054}" type="presParOf" srcId="{4041FADF-C06B-48C5-B21D-73BC6AA1B19B}" destId="{6FAE744E-14BC-40DB-B868-8A9EDD7DC394}" srcOrd="1" destOrd="0" presId="urn:microsoft.com/office/officeart/2005/8/layout/vList2"/>
    <dgm:cxn modelId="{7F6465D9-358C-4ABD-BD0A-04773ECC4BE4}" type="presParOf" srcId="{4041FADF-C06B-48C5-B21D-73BC6AA1B19B}" destId="{7145E8B7-97DA-4755-8CB3-D07FE2FE3DC0}" srcOrd="2" destOrd="0" presId="urn:microsoft.com/office/officeart/2005/8/layout/vList2"/>
    <dgm:cxn modelId="{9193885D-176F-4D7C-BBBA-9807B3851D63}" type="presParOf" srcId="{4041FADF-C06B-48C5-B21D-73BC6AA1B19B}" destId="{F020CB45-D2CB-4CE3-B5BF-5C6BF224E01A}" srcOrd="3" destOrd="0" presId="urn:microsoft.com/office/officeart/2005/8/layout/vList2"/>
    <dgm:cxn modelId="{1B3F9310-BE28-47CD-AFB2-597044B98056}" type="presParOf" srcId="{4041FADF-C06B-48C5-B21D-73BC6AA1B19B}" destId="{7F3EC06D-D7BD-4DD8-ABDC-FD834CF64670}" srcOrd="4" destOrd="0" presId="urn:microsoft.com/office/officeart/2005/8/layout/vList2"/>
    <dgm:cxn modelId="{04A625A3-9A9D-4985-9ABA-5A25FB6BD468}" type="presParOf" srcId="{4041FADF-C06B-48C5-B21D-73BC6AA1B19B}" destId="{1F40572C-D914-4CE9-BAFC-3997CCAF612D}" srcOrd="5" destOrd="0" presId="urn:microsoft.com/office/officeart/2005/8/layout/vList2"/>
    <dgm:cxn modelId="{D4C7BC1D-DBA7-4613-B86E-7EE5B4804C6B}" type="presParOf" srcId="{4041FADF-C06B-48C5-B21D-73BC6AA1B19B}" destId="{EB1A6FBC-BBE2-4605-82C7-EFEDBD243601}" srcOrd="6" destOrd="0" presId="urn:microsoft.com/office/officeart/2005/8/layout/vList2"/>
    <dgm:cxn modelId="{BA799155-7097-4614-A83A-9C0A835E20CC}" type="presParOf" srcId="{4041FADF-C06B-48C5-B21D-73BC6AA1B19B}" destId="{E2D66C49-0E6D-43BE-AF72-767C90DB5559}" srcOrd="7" destOrd="0" presId="urn:microsoft.com/office/officeart/2005/8/layout/vList2"/>
    <dgm:cxn modelId="{0523941B-97AD-42AE-9055-FE8A9C84DC96}" type="presParOf" srcId="{4041FADF-C06B-48C5-B21D-73BC6AA1B19B}" destId="{6DCF6F4D-2188-4108-9D9A-D557DE640D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2E87-16F9-48F2-9359-C67F8105AA2C}">
      <dsp:nvSpPr>
        <dsp:cNvPr id="0" name=""/>
        <dsp:cNvSpPr/>
      </dsp:nvSpPr>
      <dsp:spPr>
        <a:xfrm>
          <a:off x="0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Define</a:t>
          </a:r>
          <a:r>
            <a:rPr lang="de-DE" sz="1400" kern="1200" dirty="0"/>
            <a:t> Goals </a:t>
          </a:r>
        </a:p>
      </dsp:txBody>
      <dsp:txXfrm>
        <a:off x="35344" y="1515668"/>
        <a:ext cx="1298666" cy="1136055"/>
      </dsp:txXfrm>
    </dsp:sp>
    <dsp:sp modelId="{BED72D21-FD23-4B6B-9521-82C2AFFF5B07}">
      <dsp:nvSpPr>
        <dsp:cNvPr id="0" name=""/>
        <dsp:cNvSpPr/>
      </dsp:nvSpPr>
      <dsp:spPr>
        <a:xfrm>
          <a:off x="1506289" y="1913896"/>
          <a:ext cx="290303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06289" y="1981816"/>
        <a:ext cx="203212" cy="203759"/>
      </dsp:txXfrm>
    </dsp:sp>
    <dsp:sp modelId="{60BFAC37-ED7E-48C1-A165-957B647F9191}">
      <dsp:nvSpPr>
        <dsp:cNvPr id="0" name=""/>
        <dsp:cNvSpPr/>
      </dsp:nvSpPr>
      <dsp:spPr>
        <a:xfrm>
          <a:off x="1917095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 dirty="0" err="1"/>
            <a:t>Choosing</a:t>
          </a:r>
          <a:r>
            <a:rPr lang="de-DE" sz="1400" b="0" i="0" kern="1200" baseline="0" dirty="0"/>
            <a:t> </a:t>
          </a:r>
          <a:r>
            <a:rPr lang="de-DE" sz="1400" b="0" i="0" kern="1200" baseline="0" dirty="0" err="1"/>
            <a:t>methods</a:t>
          </a:r>
          <a:endParaRPr lang="de-D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b="0" i="0" kern="1200" baseline="0"/>
            <a:t>thinking our loud, survey SUS, testing with timetracking</a:t>
          </a:r>
          <a:endParaRPr lang="de-DE" sz="1100" kern="1200"/>
        </a:p>
      </dsp:txBody>
      <dsp:txXfrm>
        <a:off x="1952439" y="1515668"/>
        <a:ext cx="1298666" cy="1136055"/>
      </dsp:txXfrm>
    </dsp:sp>
    <dsp:sp modelId="{16DD5080-584D-417F-B16C-050147A85FD6}">
      <dsp:nvSpPr>
        <dsp:cNvPr id="0" name=""/>
        <dsp:cNvSpPr/>
      </dsp:nvSpPr>
      <dsp:spPr>
        <a:xfrm>
          <a:off x="3423385" y="1913896"/>
          <a:ext cx="290303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423385" y="1981816"/>
        <a:ext cx="203212" cy="203759"/>
      </dsp:txXfrm>
    </dsp:sp>
    <dsp:sp modelId="{1B52A9CF-1B45-4B08-B2BF-C18CCFDA8877}">
      <dsp:nvSpPr>
        <dsp:cNvPr id="0" name=""/>
        <dsp:cNvSpPr/>
      </dsp:nvSpPr>
      <dsp:spPr>
        <a:xfrm>
          <a:off x="3834191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b="0" i="0" kern="1200" baseline="0"/>
            <a:t>Creating a test plan</a:t>
          </a:r>
          <a:endParaRPr lang="de-DE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b="0" i="0" kern="1200" baseline="0"/>
            <a:t>Includes various tasks, that mimic normal workflow</a:t>
          </a:r>
          <a:endParaRPr lang="de-DE" sz="1100" kern="1200"/>
        </a:p>
      </dsp:txBody>
      <dsp:txXfrm>
        <a:off x="3869535" y="1515668"/>
        <a:ext cx="1298666" cy="1136055"/>
      </dsp:txXfrm>
    </dsp:sp>
    <dsp:sp modelId="{856982FB-22FB-4F19-ABDD-4E5A5C8C735D}">
      <dsp:nvSpPr>
        <dsp:cNvPr id="0" name=""/>
        <dsp:cNvSpPr/>
      </dsp:nvSpPr>
      <dsp:spPr>
        <a:xfrm>
          <a:off x="5340481" y="1913896"/>
          <a:ext cx="290303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40481" y="1981816"/>
        <a:ext cx="203212" cy="203759"/>
      </dsp:txXfrm>
    </dsp:sp>
    <dsp:sp modelId="{153685F9-FA5F-40C9-B8CF-ABAA941C93C2}">
      <dsp:nvSpPr>
        <dsp:cNvPr id="0" name=""/>
        <dsp:cNvSpPr/>
      </dsp:nvSpPr>
      <dsp:spPr>
        <a:xfrm>
          <a:off x="5751287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b="0" i="0" kern="1200" baseline="0"/>
            <a:t>Carrying it out with participants</a:t>
          </a:r>
          <a:endParaRPr lang="de-DE" sz="1400" kern="1200"/>
        </a:p>
      </dsp:txBody>
      <dsp:txXfrm>
        <a:off x="5786631" y="1515668"/>
        <a:ext cx="1298666" cy="1136055"/>
      </dsp:txXfrm>
    </dsp:sp>
    <dsp:sp modelId="{17E10C36-41D1-4D1D-BD2C-122C8FEE5760}">
      <dsp:nvSpPr>
        <dsp:cNvPr id="0" name=""/>
        <dsp:cNvSpPr/>
      </dsp:nvSpPr>
      <dsp:spPr>
        <a:xfrm>
          <a:off x="7257576" y="1913896"/>
          <a:ext cx="290303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7257576" y="1981816"/>
        <a:ext cx="203212" cy="203759"/>
      </dsp:txXfrm>
    </dsp:sp>
    <dsp:sp modelId="{FAF85D9E-5943-4077-9DA9-BD513D1C6799}">
      <dsp:nvSpPr>
        <dsp:cNvPr id="0" name=""/>
        <dsp:cNvSpPr/>
      </dsp:nvSpPr>
      <dsp:spPr>
        <a:xfrm>
          <a:off x="7668383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b="0" i="0" kern="1200" baseline="0" dirty="0"/>
            <a:t>Analyzing the results</a:t>
          </a:r>
          <a:endParaRPr lang="de-DE" sz="1400" kern="1200" dirty="0"/>
        </a:p>
      </dsp:txBody>
      <dsp:txXfrm>
        <a:off x="7703727" y="1515668"/>
        <a:ext cx="1298666" cy="1136055"/>
      </dsp:txXfrm>
    </dsp:sp>
    <dsp:sp modelId="{57CC02B9-7D9A-4F68-8976-81C4B1DAAE8A}">
      <dsp:nvSpPr>
        <dsp:cNvPr id="0" name=""/>
        <dsp:cNvSpPr/>
      </dsp:nvSpPr>
      <dsp:spPr>
        <a:xfrm>
          <a:off x="9174672" y="1913896"/>
          <a:ext cx="290303" cy="339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9174672" y="1981816"/>
        <a:ext cx="203212" cy="203759"/>
      </dsp:txXfrm>
    </dsp:sp>
    <dsp:sp modelId="{8C162CEA-4045-4601-8D08-185C5F6919F7}">
      <dsp:nvSpPr>
        <dsp:cNvPr id="0" name=""/>
        <dsp:cNvSpPr/>
      </dsp:nvSpPr>
      <dsp:spPr>
        <a:xfrm>
          <a:off x="9585478" y="1480324"/>
          <a:ext cx="1369354" cy="12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baseline="0"/>
            <a:t>S</a:t>
          </a:r>
          <a:r>
            <a:rPr lang="en-DE" sz="1400" b="0" i="0" kern="1200" baseline="0"/>
            <a:t>uggesting improvements for the software</a:t>
          </a:r>
          <a:endParaRPr lang="de-DE" sz="1400" kern="1200"/>
        </a:p>
      </dsp:txBody>
      <dsp:txXfrm>
        <a:off x="9620822" y="1515668"/>
        <a:ext cx="1298666" cy="113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94B9-90F7-4092-B81C-A4466548D635}">
      <dsp:nvSpPr>
        <dsp:cNvPr id="0" name=""/>
        <dsp:cNvSpPr/>
      </dsp:nvSpPr>
      <dsp:spPr>
        <a:xfrm>
          <a:off x="0" y="67246"/>
          <a:ext cx="950483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Complex planning the testing before the actual testing</a:t>
          </a:r>
          <a:endParaRPr lang="de-DE" sz="2000" kern="1200"/>
        </a:p>
      </dsp:txBody>
      <dsp:txXfrm>
        <a:off x="37125" y="104371"/>
        <a:ext cx="9430580" cy="686250"/>
      </dsp:txXfrm>
    </dsp:sp>
    <dsp:sp modelId="{7145E8B7-97DA-4755-8CB3-D07FE2FE3DC0}">
      <dsp:nvSpPr>
        <dsp:cNvPr id="0" name=""/>
        <dsp:cNvSpPr/>
      </dsp:nvSpPr>
      <dsp:spPr>
        <a:xfrm>
          <a:off x="0" y="885346"/>
          <a:ext cx="950483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Finding (suitable) participants</a:t>
          </a:r>
          <a:endParaRPr lang="de-DE" sz="2000" kern="1200"/>
        </a:p>
      </dsp:txBody>
      <dsp:txXfrm>
        <a:off x="37125" y="922471"/>
        <a:ext cx="9430580" cy="686250"/>
      </dsp:txXfrm>
    </dsp:sp>
    <dsp:sp modelId="{7F3EC06D-D7BD-4DD8-ABDC-FD834CF64670}">
      <dsp:nvSpPr>
        <dsp:cNvPr id="0" name=""/>
        <dsp:cNvSpPr/>
      </dsp:nvSpPr>
      <dsp:spPr>
        <a:xfrm>
          <a:off x="0" y="1703446"/>
          <a:ext cx="950483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Impossible to accurately measure every goal with one method </a:t>
          </a:r>
          <a:r>
            <a:rPr lang="en-US" sz="2000" b="0" i="0" kern="1200" baseline="0">
              <a:sym typeface="Wingdings" panose="05000000000000000000" pitchFamily="2" charset="2"/>
            </a:rPr>
            <a:t></a:t>
          </a:r>
          <a:r>
            <a:rPr lang="en-US" sz="2000" b="0" i="0" kern="1200" baseline="0"/>
            <a:t> Need to combine methods</a:t>
          </a:r>
          <a:endParaRPr lang="de-DE" sz="2000" kern="1200"/>
        </a:p>
      </dsp:txBody>
      <dsp:txXfrm>
        <a:off x="37125" y="1740571"/>
        <a:ext cx="9430580" cy="686250"/>
      </dsp:txXfrm>
    </dsp:sp>
    <dsp:sp modelId="{EB1A6FBC-BBE2-4605-82C7-EFEDBD243601}">
      <dsp:nvSpPr>
        <dsp:cNvPr id="0" name=""/>
        <dsp:cNvSpPr/>
      </dsp:nvSpPr>
      <dsp:spPr>
        <a:xfrm>
          <a:off x="0" y="2521546"/>
          <a:ext cx="950483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Not enough participants for “good” dataset</a:t>
          </a:r>
          <a:endParaRPr lang="de-DE" sz="2000" kern="1200"/>
        </a:p>
      </dsp:txBody>
      <dsp:txXfrm>
        <a:off x="37125" y="2558671"/>
        <a:ext cx="9430580" cy="686250"/>
      </dsp:txXfrm>
    </dsp:sp>
    <dsp:sp modelId="{6DCF6F4D-2188-4108-9D9A-D557DE640D63}">
      <dsp:nvSpPr>
        <dsp:cNvPr id="0" name=""/>
        <dsp:cNvSpPr/>
      </dsp:nvSpPr>
      <dsp:spPr>
        <a:xfrm>
          <a:off x="0" y="3339646"/>
          <a:ext cx="950483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Usability cannot always be expressed by data, sometimes it just “feels good/bad”</a:t>
          </a:r>
          <a:endParaRPr lang="de-DE" sz="2000" kern="1200"/>
        </a:p>
      </dsp:txBody>
      <dsp:txXfrm>
        <a:off x="37125" y="3376771"/>
        <a:ext cx="9430580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479C-8473-5649-B36A-750E7B20C63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2BE3-FDEB-B245-8AD9-FE155515E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BC67-9B79-EF75-0AF0-8F81DF93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26B7D-4039-F443-1E7D-319E5DF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EFF4086-B5CD-6DC4-32A3-4D9250AC99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Partnerlogo linksbündig platzieren. </a:t>
            </a:r>
            <a:br>
              <a:rPr lang="de-DE" dirty="0"/>
            </a:br>
            <a:r>
              <a:rPr lang="de-DE" dirty="0"/>
              <a:t>Die Höhe des Siegels darf nicht überschritten werden.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2AF2BB-2CD2-4D94-98F3-D812D58D6819}"/>
              </a:ext>
            </a:extLst>
          </p:cNvPr>
          <p:cNvSpPr/>
          <p:nvPr userDrawn="1"/>
        </p:nvSpPr>
        <p:spPr>
          <a:xfrm>
            <a:off x="436880" y="5786120"/>
            <a:ext cx="1686560" cy="107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0AAD-253B-4D87-9A9A-18D772FDF4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76228" y="6308734"/>
            <a:ext cx="1221711" cy="244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7AFE83-4F19-462B-9CDE-B0F73FB92808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0BD1182-8153-47B0-8C09-8B01CE0F6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7BBDAD-58CA-FBFC-962B-8788EF0E3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465" y="565322"/>
            <a:ext cx="3033077" cy="13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  <p15:guide id="5" orient="horz" pos="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2846603"/>
            <a:ext cx="5210175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 </a:t>
            </a:r>
            <a:r>
              <a:rPr lang="de-DE" dirty="0" err="1"/>
              <a:t>format</a:t>
            </a:r>
            <a:r>
              <a:rPr lang="de-DE" dirty="0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640E49-9379-41A3-8ECE-DB18F4715D8E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DCBB7A7-D78F-49F8-BEF4-049208F8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marR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Foto: Hier können Sie einen Bildnachweis einfügen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D148F8-63C5-46C5-A34B-F98FD4597797}"/>
              </a:ext>
            </a:extLst>
          </p:cNvPr>
          <p:cNvSpPr/>
          <p:nvPr userDrawn="1"/>
        </p:nvSpPr>
        <p:spPr>
          <a:xfrm>
            <a:off x="9571216" y="-1026339"/>
            <a:ext cx="4300683" cy="4300683"/>
          </a:xfrm>
          <a:prstGeom prst="ellipse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98EFC909-035C-4262-9908-EF1702D9EF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3212" y="968591"/>
            <a:ext cx="4730751" cy="47307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marR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Hier können Sie ein 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54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F1BF0E-C4E2-4891-8B35-B665088FCB7D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7296B1F-1EC7-4DAF-8D74-B516413624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Partnerlogo linksbündig platzieren. </a:t>
            </a:r>
            <a:br>
              <a:rPr lang="de-DE" dirty="0"/>
            </a:br>
            <a:r>
              <a:rPr lang="de-DE" dirty="0"/>
              <a:t>Die Höhe des Siegels darf nicht überschritten werden.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03" y="568914"/>
            <a:ext cx="3016801" cy="13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bg>
      <p:bgPr>
        <a:solidFill>
          <a:srgbClr val="619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162475E-C213-438E-BB37-4F3ED8A69BD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C936E9E-59F5-471F-A631-941270C81F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52396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15E9D18-F2CB-4662-8EBA-659941955F9A}"/>
                </a:ext>
              </a:extLst>
            </p:cNvPr>
            <p:cNvSpPr/>
            <p:nvPr userDrawn="1"/>
          </p:nvSpPr>
          <p:spPr>
            <a:xfrm>
              <a:off x="0" y="2168872"/>
              <a:ext cx="12192000" cy="2695227"/>
            </a:xfrm>
            <a:prstGeom prst="rect">
              <a:avLst/>
            </a:prstGeom>
            <a:gradFill flip="none" rotWithShape="1">
              <a:gsLst>
                <a:gs pos="0">
                  <a:srgbClr val="619ECF">
                    <a:alpha val="0"/>
                  </a:srgbClr>
                </a:gs>
                <a:gs pos="86000">
                  <a:srgbClr val="619EC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0ABACE3-7650-415C-BEB6-3AC3C3EFBBC7}"/>
                </a:ext>
              </a:extLst>
            </p:cNvPr>
            <p:cNvSpPr/>
            <p:nvPr userDrawn="1"/>
          </p:nvSpPr>
          <p:spPr>
            <a:xfrm>
              <a:off x="0" y="4162772"/>
              <a:ext cx="6838950" cy="2695227"/>
            </a:xfrm>
            <a:prstGeom prst="rect">
              <a:avLst/>
            </a:prstGeom>
            <a:gradFill flip="none" rotWithShape="1">
              <a:gsLst>
                <a:gs pos="75000">
                  <a:srgbClr val="002060">
                    <a:alpha val="0"/>
                  </a:srgbClr>
                </a:gs>
                <a:gs pos="100000">
                  <a:schemeClr val="accent1">
                    <a:lumMod val="100000"/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24BC67-9B79-EF75-0AF0-8F81DF93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716"/>
            <a:ext cx="9561843" cy="2133473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26B7D-4039-F443-1E7D-319E5DF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EFF4086-B5CD-6DC4-32A3-4D9250AC99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Partnerlogo linksbündig platzieren. </a:t>
            </a:r>
            <a:br>
              <a:rPr lang="de-DE" dirty="0"/>
            </a:br>
            <a:r>
              <a:rPr lang="de-DE" dirty="0"/>
              <a:t>Die Höhe des Siegels darf nicht überschritten werden.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0AAD-253B-4D87-9A9A-18D772FDF4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76228" y="6308734"/>
            <a:ext cx="1221711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08A984-EFA6-4ABD-919A-A9FB76A14789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0BD1182-8153-47B0-8C09-8B01CE0F6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CBD1EB-984B-43BE-9711-A80AE54FB0C1}"/>
              </a:ext>
            </a:extLst>
          </p:cNvPr>
          <p:cNvSpPr txBox="1"/>
          <p:nvPr userDrawn="1"/>
        </p:nvSpPr>
        <p:spPr>
          <a:xfrm rot="16200000">
            <a:off x="11150600" y="2184400"/>
            <a:ext cx="186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Foto: Gregor Hübl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03" y="568914"/>
            <a:ext cx="3016801" cy="13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913">
          <p15:clr>
            <a:srgbClr val="FBAE40"/>
          </p15:clr>
        </p15:guide>
        <p15:guide id="5" orient="horz" pos="6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3F2ED0D-59AA-1DCB-151E-733D18A5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0954833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B3FC9CDE-4414-3EAA-F594-B1C3BC6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64DA7-6C02-419E-8405-6BE9008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D87A2C-633B-4F9B-B395-7A4263E5FC92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BD6E6C-07E6-4F88-B45C-2056E3E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C6C7F-0833-4D5B-A2C2-173B6B3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401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2830F-D331-528E-5294-48095252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5202867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1D6858F6-5929-23CF-45F8-6B80487D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D947893-609E-4FD1-A221-D8EA9C77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85F5F7-FBF1-443B-9947-CF3918B31ED7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E977AD6-F42B-468B-AD89-A2B1DA6E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5764AD6-4554-4A6B-9E6D-4A131628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9DA8AEF-4502-44C8-BCAE-522C934A6EA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38271" y="1930624"/>
            <a:ext cx="5202867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385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2830F-D331-528E-5294-48095252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5181600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CA0A4F3-F587-7736-0D65-8C49FA103C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925638"/>
            <a:ext cx="6096000" cy="416718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Hier können Sie ein Bild einfügen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89688D5-31CC-8F2D-A204-458401BB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300D5A-2358-4BDE-8AD0-414C4ED611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16088A7-B90F-420A-8E66-8D0FF32A9A66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94070B-692A-47CC-9F84-5FC408B781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6F22E22-B305-4BA3-A40C-CD4F970AE3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5C21017-6096-429D-B5EA-A79AA139C5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indent="0" algn="r">
              <a:buNone/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Foto: Bildnachweis</a:t>
            </a:r>
          </a:p>
        </p:txBody>
      </p:sp>
    </p:spTree>
    <p:extLst>
      <p:ext uri="{BB962C8B-B14F-4D97-AF65-F5344CB8AC3E}">
        <p14:creationId xmlns:p14="http://schemas.microsoft.com/office/powerpoint/2010/main" val="6582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846603"/>
            <a:ext cx="8202613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2E2233-BC02-4692-A2EE-F8906B800895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C29918-CB2F-4B95-8F78-CDB747560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825" y="6144225"/>
            <a:ext cx="1366153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2846603"/>
            <a:ext cx="8202612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 </a:t>
            </a:r>
            <a:r>
              <a:rPr lang="de-DE" dirty="0" err="1"/>
              <a:t>format</a:t>
            </a:r>
            <a:r>
              <a:rPr lang="de-DE" dirty="0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3F1B8E-C7B0-4BC0-A26F-A8AA52BED294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2A40-5F05-4D0F-A092-D8D65B262210}"/>
              </a:ext>
            </a:extLst>
          </p:cNvPr>
          <p:cNvSpPr/>
          <p:nvPr userDrawn="1"/>
        </p:nvSpPr>
        <p:spPr>
          <a:xfrm>
            <a:off x="9571216" y="-1026339"/>
            <a:ext cx="4300683" cy="4300683"/>
          </a:xfrm>
          <a:prstGeom prst="ellipse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1.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2846603"/>
            <a:ext cx="5210175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 </a:t>
            </a:r>
            <a:r>
              <a:rPr lang="de-DE" dirty="0" err="1"/>
              <a:t>format</a:t>
            </a:r>
            <a:r>
              <a:rPr lang="de-DE" dirty="0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B3EA6A-073E-4897-BB13-6F337A8F6B33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98EFC909-035C-4262-9908-EF1702D9EF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3212" y="968591"/>
            <a:ext cx="4730751" cy="47307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marR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Hier können Sie ein Bild einfügen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DCBB7A7-D78F-49F8-BEF4-049208F8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Foto: Hier können Sie einen Bildnachweis einfügen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9C29918-CB2F-4B95-8F78-CDB747560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825" y="6144225"/>
            <a:ext cx="1366153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DE434B-56C1-4192-9646-A540D98173F3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3BDEE-35A9-44DE-B226-BF27396B4E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22141" y="6142599"/>
            <a:ext cx="1373522" cy="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50" r:id="rId4"/>
    <p:sldLayoutId id="2147483660" r:id="rId5"/>
    <p:sldLayoutId id="2147483652" r:id="rId6"/>
    <p:sldLayoutId id="2147483651" r:id="rId7"/>
    <p:sldLayoutId id="2147483664" r:id="rId8"/>
    <p:sldLayoutId id="2147483662" r:id="rId9"/>
    <p:sldLayoutId id="2147483665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B6480E-DA97-4343-9202-A7A2E9896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Softwaretechnologie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A86B966C-423F-45EA-BD51-206C851B1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Usability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kadi4mat</a:t>
            </a:r>
          </a:p>
        </p:txBody>
      </p:sp>
      <p:sp>
        <p:nvSpPr>
          <p:cNvPr id="25" name="Untertitel 24">
            <a:extLst>
              <a:ext uri="{FF2B5EF4-FFF2-40B4-BE49-F238E27FC236}">
                <a16:creationId xmlns:a16="http://schemas.microsoft.com/office/drawing/2014/main" id="{96B64962-6C03-4E83-9639-B9B76528B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Marco Joost &amp; Imke Schwenke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DFFCBE-9191-4B22-8E32-31255A99F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5B3553-288C-4441-94CC-E21A198A3073}" type="datetime1">
              <a:rPr lang="de-DE" smtClean="0"/>
              <a:t>16.01.2024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5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0988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583A4D-B0C2-8A57-D856-E45BFD282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99B8104-7AC9-7ABE-FB11-036F80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78B42-AC6A-26E9-1D4E-476C378E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A2C-633B-4F9B-B395-7A4263E5FC92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2B268-9FA4-48D6-29B9-707F614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3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of participants approximates to expert time</a:t>
            </a:r>
          </a:p>
          <a:p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6423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F02F49-7691-A15E-185E-A482E01618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0A3FC9-DFCB-D9E0-BF6B-78091C99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F05A0-79D0-905F-E6FF-8DB000A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A2C-633B-4F9B-B395-7A4263E5FC92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3747E-6E7F-B98D-A450-A2FE5EC4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32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of participants approximates to expert time</a:t>
            </a:r>
          </a:p>
          <a:p>
            <a:endParaRPr lang="en-DE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952C19-7CD8-11A7-F98D-AFC7BDF3834F}"/>
              </a:ext>
            </a:extLst>
          </p:cNvPr>
          <p:cNvSpPr/>
          <p:nvPr/>
        </p:nvSpPr>
        <p:spPr>
          <a:xfrm>
            <a:off x="6450208" y="2804500"/>
            <a:ext cx="2127232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Customizability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1C58F25-5B1D-BF31-317F-7163AF44C3B6}"/>
              </a:ext>
            </a:extLst>
          </p:cNvPr>
          <p:cNvSpPr/>
          <p:nvPr/>
        </p:nvSpPr>
        <p:spPr>
          <a:xfrm>
            <a:off x="7023175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Accurate</a:t>
            </a:r>
            <a:r>
              <a:rPr lang="de-DE" sz="1600" dirty="0"/>
              <a:t> </a:t>
            </a:r>
            <a:r>
              <a:rPr lang="de-DE" sz="1600" dirty="0" err="1"/>
              <a:t>experiments</a:t>
            </a:r>
            <a:r>
              <a:rPr lang="de-DE" sz="1600" dirty="0"/>
              <a:t> and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collection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497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of participants approximates to expert time</a:t>
            </a:r>
          </a:p>
          <a:p>
            <a:endParaRPr lang="en-DE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952C19-7CD8-11A7-F98D-AFC7BDF3834F}"/>
              </a:ext>
            </a:extLst>
          </p:cNvPr>
          <p:cNvSpPr/>
          <p:nvPr/>
        </p:nvSpPr>
        <p:spPr>
          <a:xfrm>
            <a:off x="6450208" y="2804500"/>
            <a:ext cx="2127232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Customizability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uccess rate of customizability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of customizability tasks compared to expert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tatements and notes of </a:t>
            </a:r>
            <a:r>
              <a:rPr lang="de-DE" sz="1600" dirty="0" err="1"/>
              <a:t>participants</a:t>
            </a:r>
            <a:r>
              <a:rPr lang="en-DE" sz="1600" dirty="0"/>
              <a:t> during </a:t>
            </a:r>
            <a:r>
              <a:rPr lang="de-DE" sz="1600" dirty="0" err="1"/>
              <a:t>testing</a:t>
            </a:r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1C58F25-5B1D-BF31-317F-7163AF44C3B6}"/>
              </a:ext>
            </a:extLst>
          </p:cNvPr>
          <p:cNvSpPr/>
          <p:nvPr/>
        </p:nvSpPr>
        <p:spPr>
          <a:xfrm>
            <a:off x="7023175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Accurate</a:t>
            </a:r>
            <a:r>
              <a:rPr lang="de-DE" sz="1600" dirty="0"/>
              <a:t> </a:t>
            </a:r>
            <a:r>
              <a:rPr lang="de-DE" sz="1600" dirty="0" err="1"/>
              <a:t>experiments</a:t>
            </a:r>
            <a:r>
              <a:rPr lang="de-DE" sz="1600" dirty="0"/>
              <a:t> and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collection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8419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of participants approximates to expert time</a:t>
            </a:r>
          </a:p>
          <a:p>
            <a:endParaRPr lang="en-DE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952C19-7CD8-11A7-F98D-AFC7BDF3834F}"/>
              </a:ext>
            </a:extLst>
          </p:cNvPr>
          <p:cNvSpPr/>
          <p:nvPr/>
        </p:nvSpPr>
        <p:spPr>
          <a:xfrm>
            <a:off x="6450208" y="2804500"/>
            <a:ext cx="2127232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Customizability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uccess rate of customizability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of customizability tasks compared to expert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tatements and notes of </a:t>
            </a:r>
            <a:r>
              <a:rPr lang="de-DE" sz="1600" dirty="0" err="1"/>
              <a:t>participants</a:t>
            </a:r>
            <a:r>
              <a:rPr lang="en-DE" sz="1600" dirty="0"/>
              <a:t> during </a:t>
            </a:r>
            <a:r>
              <a:rPr lang="de-DE" sz="1600" dirty="0" err="1"/>
              <a:t>testing</a:t>
            </a:r>
            <a:endParaRPr lang="en-DE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BCCD0AC-58DD-2BD9-D353-564FAA1006F7}"/>
              </a:ext>
            </a:extLst>
          </p:cNvPr>
          <p:cNvSpPr/>
          <p:nvPr/>
        </p:nvSpPr>
        <p:spPr>
          <a:xfrm>
            <a:off x="9332163" y="2804499"/>
            <a:ext cx="2127231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Error tolerance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1C58F25-5B1D-BF31-317F-7163AF44C3B6}"/>
              </a:ext>
            </a:extLst>
          </p:cNvPr>
          <p:cNvSpPr/>
          <p:nvPr/>
        </p:nvSpPr>
        <p:spPr>
          <a:xfrm>
            <a:off x="7023175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Accurate</a:t>
            </a:r>
            <a:r>
              <a:rPr lang="de-DE" sz="1600" dirty="0"/>
              <a:t> </a:t>
            </a:r>
            <a:r>
              <a:rPr lang="de-DE" sz="1600" dirty="0" err="1"/>
              <a:t>experiments</a:t>
            </a:r>
            <a:r>
              <a:rPr lang="de-DE" sz="1600" dirty="0"/>
              <a:t> and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collection</a:t>
            </a:r>
            <a:endParaRPr lang="de-DE" sz="16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30F7749-23F8-0945-850F-C89814823C89}"/>
              </a:ext>
            </a:extLst>
          </p:cNvPr>
          <p:cNvSpPr/>
          <p:nvPr/>
        </p:nvSpPr>
        <p:spPr>
          <a:xfrm>
            <a:off x="9910433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diffrent</a:t>
            </a:r>
            <a:r>
              <a:rPr lang="de-DE" sz="1600" dirty="0"/>
              <a:t> </a:t>
            </a:r>
            <a:r>
              <a:rPr lang="de-DE" sz="1600" dirty="0" err="1"/>
              <a:t>scientific</a:t>
            </a:r>
            <a:r>
              <a:rPr lang="de-DE" sz="1600" dirty="0"/>
              <a:t> </a:t>
            </a:r>
            <a:r>
              <a:rPr lang="de-DE" sz="1600" dirty="0" err="1"/>
              <a:t>disciplines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0157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CB8F35-C6D6-9E12-C456-71102F3C1E92}"/>
              </a:ext>
            </a:extLst>
          </p:cNvPr>
          <p:cNvSpPr/>
          <p:nvPr/>
        </p:nvSpPr>
        <p:spPr>
          <a:xfrm>
            <a:off x="3568258" y="2804501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Learnablility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per task of participants approximates to expert time</a:t>
            </a:r>
          </a:p>
          <a:p>
            <a:endParaRPr lang="en-DE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952C19-7CD8-11A7-F98D-AFC7BDF3834F}"/>
              </a:ext>
            </a:extLst>
          </p:cNvPr>
          <p:cNvSpPr/>
          <p:nvPr/>
        </p:nvSpPr>
        <p:spPr>
          <a:xfrm>
            <a:off x="6450208" y="2804500"/>
            <a:ext cx="2127232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Customizability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uccess rate of customizability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of customizability tasks compared to expert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tatements and notes of </a:t>
            </a:r>
            <a:r>
              <a:rPr lang="de-DE" sz="1600" dirty="0" err="1"/>
              <a:t>participants</a:t>
            </a:r>
            <a:r>
              <a:rPr lang="en-DE" sz="1600" dirty="0"/>
              <a:t> during </a:t>
            </a:r>
            <a:r>
              <a:rPr lang="de-DE" sz="1600" dirty="0" err="1"/>
              <a:t>testing</a:t>
            </a:r>
            <a:endParaRPr lang="en-DE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BCCD0AC-58DD-2BD9-D353-564FAA1006F7}"/>
              </a:ext>
            </a:extLst>
          </p:cNvPr>
          <p:cNvSpPr/>
          <p:nvPr/>
        </p:nvSpPr>
        <p:spPr>
          <a:xfrm>
            <a:off x="9332163" y="2804499"/>
            <a:ext cx="2127231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Error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uccess rate of changes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Time of changes task compared to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DE" sz="1600" dirty="0"/>
              <a:t>tatements and notes of partcipants during</a:t>
            </a:r>
            <a:r>
              <a:rPr lang="de-DE" sz="1600" dirty="0"/>
              <a:t> </a:t>
            </a:r>
            <a:r>
              <a:rPr lang="de-DE" sz="1600" dirty="0" err="1"/>
              <a:t>testing</a:t>
            </a:r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AA6956-ECDB-FF7C-1BD8-B0E5905CA92A}"/>
              </a:ext>
            </a:extLst>
          </p:cNvPr>
          <p:cNvSpPr/>
          <p:nvPr/>
        </p:nvSpPr>
        <p:spPr>
          <a:xfrm>
            <a:off x="4141227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Lack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userbase</a:t>
            </a:r>
            <a:endParaRPr lang="de-DE" sz="16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1C58F25-5B1D-BF31-317F-7163AF44C3B6}"/>
              </a:ext>
            </a:extLst>
          </p:cNvPr>
          <p:cNvSpPr/>
          <p:nvPr/>
        </p:nvSpPr>
        <p:spPr>
          <a:xfrm>
            <a:off x="7023175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Accurate</a:t>
            </a:r>
            <a:r>
              <a:rPr lang="de-DE" sz="1600" dirty="0"/>
              <a:t> </a:t>
            </a:r>
            <a:r>
              <a:rPr lang="de-DE" sz="1600" dirty="0" err="1"/>
              <a:t>experiments</a:t>
            </a:r>
            <a:r>
              <a:rPr lang="de-DE" sz="1600" dirty="0"/>
              <a:t> and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collection</a:t>
            </a:r>
            <a:endParaRPr lang="de-DE" sz="16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30F7749-23F8-0945-850F-C89814823C89}"/>
              </a:ext>
            </a:extLst>
          </p:cNvPr>
          <p:cNvSpPr/>
          <p:nvPr/>
        </p:nvSpPr>
        <p:spPr>
          <a:xfrm>
            <a:off x="9910433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diffrent</a:t>
            </a:r>
            <a:r>
              <a:rPr lang="de-DE" sz="1600" dirty="0"/>
              <a:t> </a:t>
            </a:r>
            <a:r>
              <a:rPr lang="de-DE" sz="1600" dirty="0" err="1"/>
              <a:t>scientific</a:t>
            </a:r>
            <a:r>
              <a:rPr lang="de-DE" sz="1600" dirty="0"/>
              <a:t> </a:t>
            </a:r>
            <a:r>
              <a:rPr lang="de-DE" sz="1600" dirty="0" err="1"/>
              <a:t>disciplines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6952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61664-9576-B5A8-5B59-E31D2DD0A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Usability Test Plan</a:t>
            </a:r>
          </a:p>
          <a:p>
            <a:r>
              <a:rPr lang="en-DE" dirty="0"/>
              <a:t>Goal: formative evaluation of Kadi4Mat</a:t>
            </a:r>
          </a:p>
          <a:p>
            <a:r>
              <a:rPr lang="en-DE" dirty="0"/>
              <a:t>Test taks: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overing a typical workflow</a:t>
            </a:r>
          </a:p>
          <a:p>
            <a:pPr lvl="2"/>
            <a:r>
              <a:rPr lang="en-DE" dirty="0"/>
              <a:t>Login</a:t>
            </a:r>
          </a:p>
          <a:p>
            <a:pPr lvl="2"/>
            <a:r>
              <a:rPr lang="en-DE" dirty="0"/>
              <a:t>creating a group, project and experiment</a:t>
            </a:r>
          </a:p>
          <a:p>
            <a:pPr lvl="2"/>
            <a:r>
              <a:rPr lang="en-DE" dirty="0"/>
              <a:t>working with templates</a:t>
            </a:r>
          </a:p>
          <a:p>
            <a:pPr lvl="2"/>
            <a:r>
              <a:rPr lang="en-GB" dirty="0"/>
              <a:t>C</a:t>
            </a:r>
            <a:r>
              <a:rPr lang="en-DE" dirty="0"/>
              <a:t>hanging, finding and customizing entries</a:t>
            </a:r>
          </a:p>
          <a:p>
            <a:r>
              <a:rPr lang="en-DE" dirty="0"/>
              <a:t>Thinking-aloud method, time-tracking</a:t>
            </a:r>
          </a:p>
          <a:p>
            <a:r>
              <a:rPr lang="en-DE" dirty="0"/>
              <a:t>System Usability Survey</a:t>
            </a:r>
          </a:p>
          <a:p>
            <a:endParaRPr lang="en-DE" dirty="0"/>
          </a:p>
          <a:p>
            <a:pPr marL="446400" lvl="2" indent="0">
              <a:buNone/>
            </a:pPr>
            <a:endParaRPr lang="en-DE" dirty="0"/>
          </a:p>
          <a:p>
            <a:pPr marL="446400" lvl="2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0B9DA-8FC9-6C53-EBD7-ABF4E220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CA42-FFE5-0866-6DA9-02A28002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A2C-633B-4F9B-B395-7A4263E5FC92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DCAA-8DE6-4D08-5C14-766089AA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F424-05F9-F342-DEC1-C3F894F8683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Participants</a:t>
            </a:r>
          </a:p>
          <a:p>
            <a:r>
              <a:rPr lang="en-GB" dirty="0"/>
              <a:t>W</a:t>
            </a:r>
            <a:r>
              <a:rPr lang="en-DE" dirty="0"/>
              <a:t>ie wir partcipants gewählt haben</a:t>
            </a:r>
          </a:p>
        </p:txBody>
      </p:sp>
    </p:spTree>
    <p:extLst>
      <p:ext uri="{BB962C8B-B14F-4D97-AF65-F5344CB8AC3E}">
        <p14:creationId xmlns:p14="http://schemas.microsoft.com/office/powerpoint/2010/main" val="127092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65D5-7285-CF57-48B1-1ADEA13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(Suitability)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E30D4-6D20-85C1-6A16-3DE03E2F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Effectiveness</a:t>
            </a:r>
          </a:p>
          <a:p>
            <a:pPr lvl="1" defTabSz="9144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Accumulated success rate: 78,82%</a:t>
            </a:r>
          </a:p>
          <a:p>
            <a:pPr lvl="1" defTabSz="9144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Less than defined minimum</a:t>
            </a:r>
          </a:p>
          <a:p>
            <a:pPr lvl="1" defTabSz="914400">
              <a:lnSpc>
                <a:spcPct val="90000"/>
              </a:lnSpc>
            </a:pPr>
            <a:endParaRPr lang="en-US" sz="1700" dirty="0">
              <a:latin typeface="+mn-lt"/>
              <a:cs typeface="+mn-cs"/>
            </a:endParaRPr>
          </a:p>
        </p:txBody>
      </p:sp>
      <p:pic>
        <p:nvPicPr>
          <p:cNvPr id="15" name="Inhaltsplatzhalter 1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3E96CF6-F5A3-512B-17AC-3D6FE418EAE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901184" y="1510921"/>
            <a:ext cx="6922008" cy="39367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EEA1-72B4-482F-E1D6-ABD44803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490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D87A2C-633B-4F9B-B395-7A4263E5FC92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1/16/2024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6EEC-D3CD-DB8E-5E7E-275594A3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Institut / Lehrstuhl / Dezernat </a:t>
            </a:r>
          </a:p>
        </p:txBody>
      </p:sp>
    </p:spTree>
    <p:extLst>
      <p:ext uri="{BB962C8B-B14F-4D97-AF65-F5344CB8AC3E}">
        <p14:creationId xmlns:p14="http://schemas.microsoft.com/office/powerpoint/2010/main" val="53755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93901C-F870-4016-B207-7282703F0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5C82-2205-44D8-BF7E-0DDCF49D13C0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45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65D5-7285-CF57-48B1-1ADEA13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625719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(Suitabilit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+mj-cs"/>
              </a:rPr>
              <a:t>y)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E30D4-6D20-85C1-6A16-3DE03E2F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Efficiency</a:t>
            </a:r>
          </a:p>
          <a:p>
            <a:pPr lvl="1" defTabSz="9144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Mean time to finish tasks: 43 min 23 sec</a:t>
            </a:r>
          </a:p>
          <a:p>
            <a:pPr lvl="1" defTabSz="9144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Expert needed: 11 min and 32 sec</a:t>
            </a:r>
          </a:p>
          <a:p>
            <a:pPr lvl="1" defTabSz="914400">
              <a:lnSpc>
                <a:spcPct val="90000"/>
              </a:lnSpc>
            </a:pPr>
            <a:endParaRPr lang="en-US" sz="1700" dirty="0">
              <a:latin typeface="+mn-lt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6BA33C-876C-3CAC-009C-FCCAA7FDE81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901184" y="1099852"/>
            <a:ext cx="6922008" cy="47588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EEA1-72B4-482F-E1D6-ABD44803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490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D87A2C-633B-4F9B-B395-7A4263E5FC92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1/16/2024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6EEC-D3CD-DB8E-5E7E-275594A3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Institut / Lehrstuhl / Dezernat </a:t>
            </a:r>
          </a:p>
        </p:txBody>
      </p:sp>
    </p:spTree>
    <p:extLst>
      <p:ext uri="{BB962C8B-B14F-4D97-AF65-F5344CB8AC3E}">
        <p14:creationId xmlns:p14="http://schemas.microsoft.com/office/powerpoint/2010/main" val="135931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65D5-7285-CF57-48B1-1ADEA13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(Learnability)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E30D4-6D20-85C1-6A16-3DE03E2F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1700">
                <a:latin typeface="+mn-lt"/>
                <a:cs typeface="+mn-cs"/>
              </a:rPr>
              <a:t>The Time to finish a task decreases faster for test subjects</a:t>
            </a:r>
          </a:p>
          <a:p>
            <a:pPr lvl="1" defTabSz="914400">
              <a:lnSpc>
                <a:spcPct val="90000"/>
              </a:lnSpc>
            </a:pPr>
            <a:endParaRPr lang="en-US" sz="1700">
              <a:latin typeface="+mn-lt"/>
              <a:cs typeface="+mn-cs"/>
            </a:endParaRP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E29B6CD-7A28-97F4-8AF8-AEFE56CC0F8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901184" y="1471909"/>
            <a:ext cx="6922008" cy="40147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EEA1-72B4-482F-E1D6-ABD44803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490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D87A2C-633B-4F9B-B395-7A4263E5FC92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1/16/2024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6EEC-D3CD-DB8E-5E7E-275594A3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Institut</a:t>
            </a:r>
            <a:r>
              <a:rPr 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Lehrstuhl</a:t>
            </a:r>
            <a:r>
              <a:rPr 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Dezernat</a:t>
            </a:r>
            <a:r>
              <a:rPr 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74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DECF89-A87E-B571-E6D2-92E7F475F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0492972" cy="3929678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Customizability</a:t>
            </a:r>
          </a:p>
          <a:p>
            <a:pPr lvl="1"/>
            <a:r>
              <a:rPr lang="de-DE" dirty="0"/>
              <a:t>Language </a:t>
            </a:r>
            <a:r>
              <a:rPr lang="de-DE" dirty="0" err="1"/>
              <a:t>switching</a:t>
            </a:r>
            <a:endParaRPr lang="de-DE" dirty="0"/>
          </a:p>
          <a:p>
            <a:pPr lvl="2"/>
            <a:r>
              <a:rPr lang="de-DE" dirty="0" err="1"/>
              <a:t>Success</a:t>
            </a:r>
            <a:r>
              <a:rPr lang="de-DE" dirty="0"/>
              <a:t> rate: 100%</a:t>
            </a:r>
          </a:p>
          <a:p>
            <a:pPr lvl="2"/>
            <a:r>
              <a:rPr lang="de-DE" dirty="0"/>
              <a:t>Mean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51 </a:t>
            </a:r>
            <a:r>
              <a:rPr lang="de-DE" dirty="0" err="1"/>
              <a:t>seconds</a:t>
            </a:r>
            <a:endParaRPr lang="de-DE" dirty="0"/>
          </a:p>
          <a:p>
            <a:pPr lvl="1"/>
            <a:r>
              <a:rPr lang="de-DE" dirty="0"/>
              <a:t>Customizing </a:t>
            </a:r>
            <a:r>
              <a:rPr lang="de-DE" dirty="0" err="1"/>
              <a:t>notes</a:t>
            </a:r>
            <a:endParaRPr lang="de-DE" dirty="0"/>
          </a:p>
          <a:p>
            <a:pPr lvl="2"/>
            <a:r>
              <a:rPr lang="de-DE" dirty="0" err="1"/>
              <a:t>Success</a:t>
            </a:r>
            <a:r>
              <a:rPr lang="de-DE" dirty="0"/>
              <a:t> rate: 0%</a:t>
            </a:r>
          </a:p>
          <a:p>
            <a:pPr lvl="2"/>
            <a:r>
              <a:rPr lang="de-DE" dirty="0"/>
              <a:t>Mean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167 </a:t>
            </a:r>
            <a:r>
              <a:rPr lang="de-DE" dirty="0" err="1"/>
              <a:t>seconds</a:t>
            </a:r>
            <a:endParaRPr lang="de-DE" dirty="0"/>
          </a:p>
          <a:p>
            <a:pPr marL="0" indent="0">
              <a:buNone/>
            </a:pPr>
            <a:r>
              <a:rPr lang="en-DE" dirty="0"/>
              <a:t>Error tolerance</a:t>
            </a:r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Success</a:t>
            </a:r>
            <a:r>
              <a:rPr lang="de-DE" dirty="0"/>
              <a:t> rate: 60%</a:t>
            </a:r>
          </a:p>
          <a:p>
            <a:pPr lvl="1"/>
            <a:r>
              <a:rPr lang="de-DE" dirty="0"/>
              <a:t>Mean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: 155 </a:t>
            </a:r>
            <a:r>
              <a:rPr lang="de-DE" dirty="0" err="1"/>
              <a:t>seconds</a:t>
            </a:r>
            <a:endParaRPr lang="en-DE" dirty="0"/>
          </a:p>
          <a:p>
            <a:pPr lvl="2"/>
            <a:endParaRPr lang="en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273D7-77EF-360E-2AB9-EE04361A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F118-6C97-B000-BC8C-26AB99A4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F5F7-FBF1-443B-9947-CF3918B31ED7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64C1-BE0F-2FB2-5B7A-5310FF76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177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243D8-714B-031D-3AB2-462DB8009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Erklärboxen</a:t>
            </a:r>
            <a:r>
              <a:rPr lang="de-DE" dirty="0"/>
              <a:t> (Was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/String…)</a:t>
            </a:r>
          </a:p>
          <a:p>
            <a:r>
              <a:rPr lang="de-DE" dirty="0"/>
              <a:t>Colours,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  <a:p>
            <a:r>
              <a:rPr lang="de-DE" dirty="0" err="1"/>
              <a:t>Hirachie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 err="1"/>
              <a:t>Collaboration</a:t>
            </a:r>
            <a:r>
              <a:rPr lang="de-DE" dirty="0"/>
              <a:t>, Project, Experiment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AAA7F-BE5D-47A4-FC47-D190C32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2561-66A6-7897-17F7-54E32CFC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F5F7-FBF1-443B-9947-CF3918B31ED7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056D-7301-A452-505D-88F7EB97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E4496-5A8E-26DC-B76F-BF324E5E3A0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633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D1CC0C0-E1B6-5CDA-96BF-DBA0DA5759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1808604"/>
              </p:ext>
            </p:extLst>
          </p:nvPr>
        </p:nvGraphicFramePr>
        <p:xfrm>
          <a:off x="686305" y="1468232"/>
          <a:ext cx="9504830" cy="4167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FC068222-E455-AD38-D4BF-0592C7B2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821546"/>
          </a:xfrm>
        </p:spPr>
        <p:txBody>
          <a:bodyPr/>
          <a:lstStyle/>
          <a:p>
            <a:r>
              <a:rPr lang="en-US" dirty="0"/>
              <a:t>Personal Reflection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B0E84-DDB8-3FF8-06CD-EF53C354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F5F7-FBF1-443B-9947-CF3918B31ED7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10EC0-CA8D-F292-2DC8-5535BC0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32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54E9307-440C-ED55-7F1F-32826CDF4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1112405" cy="4167393"/>
          </a:xfrm>
        </p:spPr>
        <p:txBody>
          <a:bodyPr/>
          <a:lstStyle/>
          <a:p>
            <a:r>
              <a:rPr lang="de-DE" sz="1600" dirty="0" err="1"/>
              <a:t>Gediga</a:t>
            </a:r>
            <a:r>
              <a:rPr lang="de-DE" sz="1600" dirty="0"/>
              <a:t>, H. K.-C. D. I., G. (1999). The </a:t>
            </a:r>
            <a:r>
              <a:rPr lang="de-DE" sz="1600" dirty="0" err="1"/>
              <a:t>isometrics</a:t>
            </a:r>
            <a:r>
              <a:rPr lang="de-DE" sz="1600" dirty="0"/>
              <a:t> </a:t>
            </a:r>
            <a:r>
              <a:rPr lang="de-DE" sz="1600" dirty="0" err="1"/>
              <a:t>usability</a:t>
            </a:r>
            <a:r>
              <a:rPr lang="de-DE" sz="1600" dirty="0"/>
              <a:t> </a:t>
            </a:r>
            <a:r>
              <a:rPr lang="de-DE" sz="1600" dirty="0" err="1"/>
              <a:t>inventory</a:t>
            </a:r>
            <a:r>
              <a:rPr lang="de-DE" sz="1600" dirty="0"/>
              <a:t>: An </a:t>
            </a:r>
            <a:r>
              <a:rPr lang="de-DE" sz="1600" dirty="0" err="1"/>
              <a:t>operationalization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iso</a:t>
            </a:r>
            <a:r>
              <a:rPr lang="de-DE" sz="1600" dirty="0"/>
              <a:t> 9241-10 </a:t>
            </a:r>
            <a:r>
              <a:rPr lang="de-DE" sz="1600" dirty="0" err="1"/>
              <a:t>supporting</a:t>
            </a:r>
            <a:r>
              <a:rPr lang="de-DE" sz="1600" dirty="0"/>
              <a:t> summative and formative </a:t>
            </a:r>
            <a:r>
              <a:rPr lang="de-DE" sz="1600" dirty="0" err="1"/>
              <a:t>evaluation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software</a:t>
            </a:r>
            <a:r>
              <a:rPr lang="de-DE" sz="1600" dirty="0"/>
              <a:t> </a:t>
            </a:r>
            <a:r>
              <a:rPr lang="de-DE" sz="1600" dirty="0" err="1"/>
              <a:t>systems</a:t>
            </a:r>
            <a:r>
              <a:rPr lang="de-DE" sz="1600" dirty="0"/>
              <a:t>. </a:t>
            </a:r>
            <a:r>
              <a:rPr lang="de-DE" sz="1600" dirty="0" err="1"/>
              <a:t>Behaviour</a:t>
            </a:r>
            <a:r>
              <a:rPr lang="de-DE" sz="1600" dirty="0"/>
              <a:t> Information Technology, 18 (3), 151-164. </a:t>
            </a:r>
            <a:r>
              <a:rPr lang="de-DE" sz="1600" dirty="0" err="1"/>
              <a:t>doi</a:t>
            </a:r>
            <a:r>
              <a:rPr lang="de-DE" sz="1600" dirty="0"/>
              <a:t>: https://doi.org/10.1080/014492999119057  [Titel anhand dieser DOI in Citavi-Projekt übernehmen] </a:t>
            </a:r>
          </a:p>
          <a:p>
            <a:r>
              <a:rPr lang="de-DE" sz="1600" dirty="0" err="1"/>
              <a:t>Hamborg</a:t>
            </a:r>
            <a:r>
              <a:rPr lang="de-DE" sz="1600" dirty="0"/>
              <a:t>, K.-C. (1996). Zum </a:t>
            </a:r>
            <a:r>
              <a:rPr lang="de-DE" sz="1600" dirty="0" err="1"/>
              <a:t>einfluss</a:t>
            </a:r>
            <a:r>
              <a:rPr lang="de-DE" sz="1600" dirty="0"/>
              <a:t> der </a:t>
            </a:r>
            <a:r>
              <a:rPr lang="de-DE" sz="1600" dirty="0" err="1"/>
              <a:t>komplexit</a:t>
            </a:r>
            <a:r>
              <a:rPr lang="de-DE" sz="1600" dirty="0"/>
              <a:t> ̈at von software-systeme auf </a:t>
            </a:r>
            <a:r>
              <a:rPr lang="de-DE" sz="1600" dirty="0" err="1"/>
              <a:t>fehler</a:t>
            </a:r>
            <a:r>
              <a:rPr lang="de-DE" sz="1600" dirty="0"/>
              <a:t> bei </a:t>
            </a:r>
            <a:r>
              <a:rPr lang="de-DE" sz="1600" dirty="0" err="1"/>
              <a:t>computernovizen</a:t>
            </a:r>
            <a:r>
              <a:rPr lang="de-DE" sz="1600" dirty="0"/>
              <a:t> und experten. Zeitschrift f ̈</a:t>
            </a:r>
            <a:r>
              <a:rPr lang="de-DE" sz="1600" dirty="0" err="1"/>
              <a:t>ur</a:t>
            </a:r>
            <a:r>
              <a:rPr lang="de-DE" sz="1600" dirty="0"/>
              <a:t> Arbeits- und Organisationspsychologie, 40 (1), 30-11. </a:t>
            </a:r>
          </a:p>
          <a:p>
            <a:r>
              <a:rPr lang="de-DE" sz="1600" dirty="0"/>
              <a:t>ISO 9241-11. (1997). </a:t>
            </a:r>
            <a:r>
              <a:rPr lang="de-DE" sz="1600" dirty="0" err="1"/>
              <a:t>Ergonomic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office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visual</a:t>
            </a:r>
            <a:r>
              <a:rPr lang="de-DE" sz="1600" dirty="0"/>
              <a:t> </a:t>
            </a:r>
            <a:r>
              <a:rPr lang="de-DE" sz="1600" dirty="0" err="1"/>
              <a:t>display</a:t>
            </a:r>
            <a:r>
              <a:rPr lang="de-DE" sz="1600" dirty="0"/>
              <a:t> </a:t>
            </a:r>
            <a:r>
              <a:rPr lang="de-DE" sz="1600" dirty="0" err="1"/>
              <a:t>terminals</a:t>
            </a:r>
            <a:r>
              <a:rPr lang="de-DE" sz="1600" dirty="0"/>
              <a:t> (</a:t>
            </a:r>
            <a:r>
              <a:rPr lang="de-DE" sz="1600" dirty="0" err="1"/>
              <a:t>vdt’s</a:t>
            </a:r>
            <a:r>
              <a:rPr lang="de-DE" sz="1600" dirty="0"/>
              <a:t>), </a:t>
            </a:r>
            <a:r>
              <a:rPr lang="de-DE" sz="1600" dirty="0" err="1"/>
              <a:t>part</a:t>
            </a:r>
            <a:r>
              <a:rPr lang="de-DE" sz="1600" dirty="0"/>
              <a:t> 12: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.</a:t>
            </a:r>
          </a:p>
          <a:p>
            <a:r>
              <a:rPr lang="de-DE" sz="1600" dirty="0"/>
              <a:t>ISO 9241-110. (2006). </a:t>
            </a:r>
            <a:r>
              <a:rPr lang="de-DE" sz="1600" dirty="0" err="1"/>
              <a:t>Ergonomics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human-system </a:t>
            </a:r>
            <a:r>
              <a:rPr lang="de-DE" sz="1600" dirty="0" err="1"/>
              <a:t>interaction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10: Dia- </a:t>
            </a:r>
            <a:r>
              <a:rPr lang="de-DE" sz="1600" dirty="0" err="1"/>
              <a:t>logue</a:t>
            </a:r>
            <a:r>
              <a:rPr lang="de-DE" sz="1600" dirty="0"/>
              <a:t> </a:t>
            </a:r>
            <a:r>
              <a:rPr lang="de-DE" sz="1600" dirty="0" err="1"/>
              <a:t>principles</a:t>
            </a:r>
            <a:r>
              <a:rPr lang="de-DE" sz="1600" dirty="0"/>
              <a:t>.</a:t>
            </a:r>
          </a:p>
          <a:p>
            <a:r>
              <a:rPr lang="de-DE" sz="1600" dirty="0"/>
              <a:t>Nielsen, J. (1994). Usability </a:t>
            </a:r>
            <a:r>
              <a:rPr lang="de-DE" sz="1600" dirty="0" err="1"/>
              <a:t>engineering</a:t>
            </a:r>
            <a:r>
              <a:rPr lang="de-DE" sz="1600" dirty="0"/>
              <a:t>. Morgan Kaufmann.</a:t>
            </a:r>
          </a:p>
          <a:p>
            <a:r>
              <a:rPr lang="de-DE" sz="1600" dirty="0"/>
              <a:t>Theis, S. (2023, November). Usability </a:t>
            </a:r>
            <a:r>
              <a:rPr lang="de-DE" sz="1600" dirty="0" err="1"/>
              <a:t>engineering</a:t>
            </a:r>
            <a:r>
              <a:rPr lang="de-DE" sz="1600" dirty="0"/>
              <a:t> and human </a:t>
            </a:r>
            <a:r>
              <a:rPr lang="de-DE" sz="1600" dirty="0" err="1"/>
              <a:t>factors</a:t>
            </a:r>
            <a:r>
              <a:rPr lang="de-DE" sz="1600" dirty="0"/>
              <a:t>. Institute </a:t>
            </a:r>
            <a:r>
              <a:rPr lang="de-DE" sz="1600" dirty="0" err="1"/>
              <a:t>for</a:t>
            </a:r>
            <a:r>
              <a:rPr lang="de-DE" sz="1600" dirty="0"/>
              <a:t> Software Technology.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17B24A-7750-65C0-B8AA-CAA799C2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DF454-18FE-ACD9-3AC2-CCC42501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F5F7-FBF1-443B-9947-CF3918B31ED7}" type="datetime1">
              <a:rPr lang="de-DE" smtClean="0"/>
              <a:pPr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D7D8D-342B-116E-336B-DEE29C4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7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02B362E-3BBA-9046-5A40-CC69868F2B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4625227"/>
              </p:ext>
            </p:extLst>
          </p:nvPr>
        </p:nvGraphicFramePr>
        <p:xfrm>
          <a:off x="686304" y="2155973"/>
          <a:ext cx="10954833" cy="4167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>
            <a:extLst>
              <a:ext uri="{FF2B5EF4-FFF2-40B4-BE49-F238E27FC236}">
                <a16:creationId xmlns:a16="http://schemas.microsoft.com/office/drawing/2014/main" id="{127926A9-FBC0-4654-A130-6EF634A4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3E6DC-BC2F-44EC-BE17-32B6483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4A2C-A19C-4C2F-B3CB-CD1E7866261B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ADDFA-B224-43DA-ABB9-60CD8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8CDF64-0054-4E03-8201-333B234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306F24-7DC9-48F7-1210-D926363A9592}"/>
              </a:ext>
            </a:extLst>
          </p:cNvPr>
          <p:cNvSpPr txBox="1"/>
          <p:nvPr/>
        </p:nvSpPr>
        <p:spPr>
          <a:xfrm>
            <a:off x="746521" y="2155973"/>
            <a:ext cx="102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Formative </a:t>
            </a:r>
            <a:r>
              <a:rPr lang="en-DE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Usability </a:t>
            </a:r>
            <a:r>
              <a:rPr lang="de-DE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  <a:r>
              <a:rPr lang="en-DE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on Kadi4Mat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0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FF5F03A-F741-FC83-5BE6-C5D876172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FD4254-4C40-D20C-2A8E-E4F48109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67C501-86C4-BD27-F105-81D4996E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A2C-633B-4F9B-B395-7A4263E5FC92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B14BC-4125-EDEA-CB23-53D7FD86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EA534C-041C-7048-86DC-F4469D37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218DE-A340-42B5-ADC2-0D614C8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905-92D0-4D05-973B-3B925799BEF6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552E-5344-4580-8A7B-B8ED72FA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9E51BE-14F3-4DE2-979D-816DF372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B86BC0-2BE6-FBE5-166E-01C5DCB5AB26}"/>
              </a:ext>
            </a:extLst>
          </p:cNvPr>
          <p:cNvSpPr/>
          <p:nvPr/>
        </p:nvSpPr>
        <p:spPr>
          <a:xfrm>
            <a:off x="1643448" y="2028296"/>
            <a:ext cx="4245724" cy="1732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Kadi4Mat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</a:t>
            </a:r>
            <a:r>
              <a:rPr lang="en-DE" sz="1400" dirty="0"/>
              <a:t>lectronic laboratory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</a:t>
            </a:r>
            <a:r>
              <a:rPr lang="en-DE" sz="1400" dirty="0"/>
              <a:t>anaging research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orking collaboratory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DE" sz="1400" dirty="0"/>
              <a:t>sed by research community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4657BC-A98D-5F80-7701-68ACBF64CFCC}"/>
              </a:ext>
            </a:extLst>
          </p:cNvPr>
          <p:cNvSpPr/>
          <p:nvPr/>
        </p:nvSpPr>
        <p:spPr>
          <a:xfrm>
            <a:off x="6302830" y="2028296"/>
            <a:ext cx="4245724" cy="1732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definitions</a:t>
            </a:r>
            <a:r>
              <a:rPr lang="de-DE" sz="1400" dirty="0"/>
              <a:t> </a:t>
            </a:r>
            <a:r>
              <a:rPr lang="de-DE" sz="1400" dirty="0" err="1"/>
              <a:t>exist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ISO 9241-11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Effectiveness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</a:t>
            </a:r>
            <a:r>
              <a:rPr lang="en-DE" sz="1400" dirty="0"/>
              <a:t>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400" dirty="0"/>
              <a:t>Satisfaction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ED48D2-DB4F-8BA9-99A5-C9C5A7D657AD}"/>
              </a:ext>
            </a:extLst>
          </p:cNvPr>
          <p:cNvSpPr/>
          <p:nvPr/>
        </p:nvSpPr>
        <p:spPr>
          <a:xfrm>
            <a:off x="1643448" y="4082071"/>
            <a:ext cx="4245724" cy="1732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Interaction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ISO 9241-11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Guidance for design of UIs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Suitability, self-descriptiveness, conformity of the user’s expectation, controllability, error tolerance, learnability</a:t>
            </a:r>
            <a:endParaRPr lang="en-DE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D92BED6-951D-D777-3BF5-00607E554E20}"/>
              </a:ext>
            </a:extLst>
          </p:cNvPr>
          <p:cNvSpPr/>
          <p:nvPr/>
        </p:nvSpPr>
        <p:spPr>
          <a:xfrm>
            <a:off x="6302830" y="4082071"/>
            <a:ext cx="4245724" cy="1732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System Usability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Questionnaire</a:t>
            </a:r>
            <a:endParaRPr lang="en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Assessing</a:t>
            </a:r>
            <a:r>
              <a:rPr lang="de-DE" sz="1600" dirty="0"/>
              <a:t> </a:t>
            </a:r>
            <a:r>
              <a:rPr lang="de-DE" sz="1600" dirty="0" err="1"/>
              <a:t>perceived</a:t>
            </a:r>
            <a:r>
              <a:rPr lang="de-DE" sz="1600" dirty="0"/>
              <a:t> </a:t>
            </a:r>
            <a:r>
              <a:rPr lang="de-DE" sz="1600" dirty="0" err="1"/>
              <a:t>usability</a:t>
            </a:r>
            <a:endParaRPr lang="en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10 </a:t>
            </a:r>
            <a:r>
              <a:rPr lang="de-DE" sz="1600" dirty="0" err="1"/>
              <a:t>questions</a:t>
            </a:r>
            <a:endParaRPr lang="en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Designed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John Brooke in 1986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916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ACBBCE-B499-F68E-8179-BEF2396D2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0B9CB-A88F-8436-2C04-27896432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8B7D5-9DA9-2455-DA96-766E218A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F5F7-FBF1-443B-9947-CF3918B31ED7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292-4F48-0A88-166A-922C52A4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F291B-477B-AD67-4D7A-DE01549D0E9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4EF3D0-4A12-3CB3-A597-765C5452E977}"/>
              </a:ext>
            </a:extLst>
          </p:cNvPr>
          <p:cNvSpPr/>
          <p:nvPr/>
        </p:nvSpPr>
        <p:spPr>
          <a:xfrm>
            <a:off x="686305" y="2804502"/>
            <a:ext cx="2127233" cy="3288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b="1" dirty="0"/>
              <a:t>Suitability</a:t>
            </a:r>
          </a:p>
          <a:p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</p:spTree>
    <p:extLst>
      <p:ext uri="{BB962C8B-B14F-4D97-AF65-F5344CB8AC3E}">
        <p14:creationId xmlns:p14="http://schemas.microsoft.com/office/powerpoint/2010/main" val="140305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119A8-19C6-5C2E-3113-6BC39CDD2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37B772-1805-0A00-7808-CEB97970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6B31-7511-FAE9-6ABB-0D1CDCF2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A2C-633B-4F9B-B395-7A4263E5FC92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6BB5-571C-81DD-5EFA-E4A072CD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7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B545-C906-118F-B7A7-7D7772ED6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E1D72-209D-BD62-21EF-ED40FA4F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46815"/>
            <a:ext cx="10954833" cy="1215630"/>
          </a:xfrm>
        </p:spPr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E2072-AD0D-4331-B8B9-F6E6EC7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0C81-E88A-4D5B-AA21-C56C3A74C1ED}" type="datetime1">
              <a:rPr lang="de-DE" smtClean="0"/>
              <a:t>16.01.2024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9DEC-C8DF-47BA-ACD1-2F552D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Institut / Lehrstuhl / Dezernat 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D7A6A1-D074-4593-8839-44338A2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/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b="1" dirty="0"/>
                  <a:t>Suitability</a:t>
                </a:r>
              </a:p>
              <a:p>
                <a:r>
                  <a:rPr lang="en-DE" sz="1600" dirty="0"/>
                  <a:t>Effectiveness: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𝑐𝑜𝑚𝑝𝑙𝑒𝑡𝑒𝑑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𝑡𝑎𝑠𝑘𝑠</m:t>
                        </m:r>
                      </m:den>
                    </m:f>
                  </m:oMath>
                </a14:m>
                <a:endParaRPr lang="en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The success rate should be above 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sz="1600" dirty="0"/>
              </a:p>
              <a:p>
                <a:r>
                  <a:rPr lang="en-DE" sz="1600" dirty="0"/>
                  <a:t>Efficiency: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sz="1600" dirty="0"/>
                  <a:t>Time to perform tasks should be </a:t>
                </a:r>
                <a:br>
                  <a:rPr lang="en-DE" sz="1600" dirty="0"/>
                </a:br>
                <a:r>
                  <a:rPr lang="en-DE" sz="1600" dirty="0"/>
                  <a:t>&lt; 30 minutes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24EF3D0-4A12-3CB3-A597-765C545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5" y="2804502"/>
                <a:ext cx="2127233" cy="3288323"/>
              </a:xfrm>
              <a:prstGeom prst="roundRect">
                <a:avLst/>
              </a:prstGeom>
              <a:blipFill>
                <a:blip r:embed="rId2"/>
                <a:stretch>
                  <a:fillRect b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6A26B7-80D0-DA1C-216B-3F3E21111707}"/>
              </a:ext>
            </a:extLst>
          </p:cNvPr>
          <p:cNvSpPr/>
          <p:nvPr/>
        </p:nvSpPr>
        <p:spPr>
          <a:xfrm>
            <a:off x="1259279" y="1460091"/>
            <a:ext cx="2127231" cy="1468200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- </a:t>
            </a:r>
            <a:r>
              <a:rPr lang="de-DE" sz="1600" dirty="0" err="1"/>
              <a:t>Mimic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analog </a:t>
            </a:r>
            <a:r>
              <a:rPr lang="de-DE" sz="1600" dirty="0" err="1"/>
              <a:t>notebook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functions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ELN </a:t>
            </a:r>
          </a:p>
        </p:txBody>
      </p:sp>
    </p:spTree>
    <p:extLst>
      <p:ext uri="{BB962C8B-B14F-4D97-AF65-F5344CB8AC3E}">
        <p14:creationId xmlns:p14="http://schemas.microsoft.com/office/powerpoint/2010/main" val="25449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1190</Words>
  <Application>Microsoft Office PowerPoint</Application>
  <PresentationFormat>Breitbild</PresentationFormat>
  <Paragraphs>269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Wingdings</vt:lpstr>
      <vt:lpstr>Calibri</vt:lpstr>
      <vt:lpstr>Cambria Math</vt:lpstr>
      <vt:lpstr>Arial</vt:lpstr>
      <vt:lpstr>Office</vt:lpstr>
      <vt:lpstr>Usability evaluation of kadi4mat</vt:lpstr>
      <vt:lpstr>Content</vt:lpstr>
      <vt:lpstr>Task</vt:lpstr>
      <vt:lpstr>PowerPoint-Präsentation</vt:lpstr>
      <vt:lpstr>Background</vt:lpstr>
      <vt:lpstr>PowerPoint-Präsentation</vt:lpstr>
      <vt:lpstr>Methodology</vt:lpstr>
      <vt:lpstr>PowerPoint-Präsentation</vt:lpstr>
      <vt:lpstr>Methodology</vt:lpstr>
      <vt:lpstr>Methodology</vt:lpstr>
      <vt:lpstr>PowerPoint-Präsentation</vt:lpstr>
      <vt:lpstr>Methodology</vt:lpstr>
      <vt:lpstr>PowerPoint-Präsentation</vt:lpstr>
      <vt:lpstr>Methodology</vt:lpstr>
      <vt:lpstr>Methodology</vt:lpstr>
      <vt:lpstr>Methodology</vt:lpstr>
      <vt:lpstr>Methodology</vt:lpstr>
      <vt:lpstr>Methodology</vt:lpstr>
      <vt:lpstr>Results (Suitability)</vt:lpstr>
      <vt:lpstr>Results (Suitability)</vt:lpstr>
      <vt:lpstr>Results (Learnability)</vt:lpstr>
      <vt:lpstr>Results</vt:lpstr>
      <vt:lpstr>Recommendations</vt:lpstr>
      <vt:lpstr>Personal Reflection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Sophia Bernhöft</dc:creator>
  <cp:lastModifiedBy>Marco Joost</cp:lastModifiedBy>
  <cp:revision>72</cp:revision>
  <dcterms:created xsi:type="dcterms:W3CDTF">2023-01-31T13:16:58Z</dcterms:created>
  <dcterms:modified xsi:type="dcterms:W3CDTF">2024-01-18T08:07:26Z</dcterms:modified>
</cp:coreProperties>
</file>