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401" r:id="rId3"/>
    <p:sldId id="549" r:id="rId4"/>
    <p:sldId id="566" r:id="rId5"/>
    <p:sldId id="568" r:id="rId6"/>
    <p:sldId id="569" r:id="rId7"/>
    <p:sldId id="551" r:id="rId8"/>
    <p:sldId id="552" r:id="rId9"/>
    <p:sldId id="554" r:id="rId10"/>
    <p:sldId id="553" r:id="rId11"/>
    <p:sldId id="555" r:id="rId12"/>
    <p:sldId id="556" r:id="rId13"/>
    <p:sldId id="557" r:id="rId14"/>
    <p:sldId id="560" r:id="rId15"/>
    <p:sldId id="561" r:id="rId16"/>
    <p:sldId id="562" r:id="rId17"/>
    <p:sldId id="563" r:id="rId18"/>
    <p:sldId id="565" r:id="rId19"/>
    <p:sldId id="564" r:id="rId20"/>
    <p:sldId id="558" r:id="rId21"/>
    <p:sldId id="559" r:id="rId22"/>
    <p:sldId id="51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69CE-80B7-EE36-77BB-01609378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Randint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7AC7-D678-331F-4561-347BC900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35A57-2FF1-8DFA-063E-47B4CD1F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5B817-2FB3-84C0-49FD-750712B7C6A9}"/>
              </a:ext>
            </a:extLst>
          </p:cNvPr>
          <p:cNvSpPr txBox="1"/>
          <p:nvPr/>
        </p:nvSpPr>
        <p:spPr>
          <a:xfrm>
            <a:off x="1696569" y="2362217"/>
            <a:ext cx="71784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randint</a:t>
            </a:r>
            <a:r>
              <a:rPr lang="en-US" dirty="0"/>
              <a:t>(a, b) – to generate a random integer variable</a:t>
            </a:r>
          </a:p>
          <a:p>
            <a:endParaRPr lang="en-US" dirty="0"/>
          </a:p>
          <a:p>
            <a:r>
              <a:rPr lang="en-US" dirty="0"/>
              <a:t>Return random integer in range [a, b], including both end points.</a:t>
            </a:r>
          </a:p>
          <a:p>
            <a:endParaRPr lang="en-US" dirty="0"/>
          </a:p>
          <a:p>
            <a:r>
              <a:rPr lang="en-US" dirty="0" err="1"/>
              <a:t>Eaxmple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random</a:t>
            </a:r>
          </a:p>
          <a:p>
            <a:r>
              <a:rPr lang="en-US" dirty="0"/>
              <a:t>a=</a:t>
            </a:r>
            <a:r>
              <a:rPr lang="en-US" dirty="0" err="1"/>
              <a:t>random.randint</a:t>
            </a:r>
            <a:r>
              <a:rPr lang="en-US" dirty="0"/>
              <a:t>(1,10)</a:t>
            </a:r>
          </a:p>
          <a:p>
            <a:r>
              <a:rPr lang="en-US" dirty="0"/>
              <a:t>print(a)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60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878E-1366-75AF-12B0-FFFF6F64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Randrange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333C-5FC7-2D22-951F-64735388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generate a random number by considering three arguments</a:t>
            </a:r>
          </a:p>
          <a:p>
            <a:r>
              <a:rPr lang="en-IN" dirty="0"/>
              <a:t>Start, stop and step</a:t>
            </a:r>
          </a:p>
          <a:p>
            <a:r>
              <a:rPr lang="en-IN" dirty="0"/>
              <a:t>In </a:t>
            </a:r>
            <a:r>
              <a:rPr lang="en-IN" dirty="0" err="1"/>
              <a:t>randint</a:t>
            </a:r>
            <a:r>
              <a:rPr lang="en-IN" dirty="0"/>
              <a:t>() by default the step is always 1. </a:t>
            </a:r>
          </a:p>
          <a:p>
            <a:r>
              <a:rPr lang="en-IN" dirty="0" err="1"/>
              <a:t>randrange</a:t>
            </a:r>
            <a:r>
              <a:rPr lang="en-IN" dirty="0"/>
              <a:t>() eliminates this drawback</a:t>
            </a:r>
          </a:p>
          <a:p>
            <a:r>
              <a:rPr lang="en-IN" dirty="0"/>
              <a:t>Example </a:t>
            </a:r>
          </a:p>
          <a:p>
            <a:r>
              <a:rPr lang="en-IN" dirty="0"/>
              <a:t>P=</a:t>
            </a:r>
            <a:r>
              <a:rPr lang="en-IN" dirty="0" err="1"/>
              <a:t>randrange</a:t>
            </a:r>
            <a:r>
              <a:rPr lang="en-IN" dirty="0"/>
              <a:t>(1,100,10)</a:t>
            </a:r>
          </a:p>
          <a:p>
            <a:r>
              <a:rPr lang="en-IN" dirty="0"/>
              <a:t>print(P)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84CD4-B821-48D9-EAE7-4E97F601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BF96-45EA-BFB8-E7D0-AC876FED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D173-69E6-217B-84A6-624FAE6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randomly choose a variable from a given array of variables ( string, list or tuple)</a:t>
            </a:r>
          </a:p>
          <a:p>
            <a:r>
              <a:rPr lang="en-IN" dirty="0"/>
              <a:t>Example</a:t>
            </a:r>
          </a:p>
          <a:p>
            <a:pPr marL="0" indent="0">
              <a:buNone/>
            </a:pPr>
            <a:r>
              <a:rPr lang="en-IN" dirty="0"/>
              <a:t>from random import *</a:t>
            </a:r>
          </a:p>
          <a:p>
            <a:pPr marL="0" indent="0">
              <a:buNone/>
            </a:pPr>
            <a:r>
              <a:rPr lang="en-IN" dirty="0"/>
              <a:t>A=choice([11,3,4,7,9])</a:t>
            </a:r>
          </a:p>
          <a:p>
            <a:pPr marL="0" indent="0">
              <a:buNone/>
            </a:pPr>
            <a:r>
              <a:rPr lang="en-IN" dirty="0"/>
              <a:t>B=choice((1.3,3.4,5.6,7.8))</a:t>
            </a:r>
          </a:p>
          <a:p>
            <a:pPr marL="0" indent="0">
              <a:buNone/>
            </a:pPr>
            <a:r>
              <a:rPr lang="en-IN" dirty="0"/>
              <a:t>C=choice(“Ignited Minds”)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3FDED-18BF-B503-B014-D924016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1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E93B-8A8A-69B2-B938-17104681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shuffle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96AB-57AE-6377-A4A4-E15DDEAD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shuffle a given list of data</a:t>
            </a:r>
          </a:p>
          <a:p>
            <a:r>
              <a:rPr lang="en-IN" dirty="0"/>
              <a:t>Here the input argument cannot be a set , string or tuple</a:t>
            </a:r>
          </a:p>
          <a:p>
            <a:r>
              <a:rPr lang="en-IN" dirty="0"/>
              <a:t>The method shuffles the list in place and returns None</a:t>
            </a:r>
          </a:p>
          <a:p>
            <a:r>
              <a:rPr lang="en-IN" dirty="0"/>
              <a:t>Example</a:t>
            </a:r>
          </a:p>
          <a:p>
            <a:r>
              <a:rPr lang="en-IN" dirty="0"/>
              <a:t>L1=[12,19,24,35,45,57]</a:t>
            </a:r>
          </a:p>
          <a:p>
            <a:r>
              <a:rPr lang="en-IN" dirty="0" err="1"/>
              <a:t>random.shuffle</a:t>
            </a:r>
            <a:r>
              <a:rPr lang="en-IN" dirty="0"/>
              <a:t>(L1)</a:t>
            </a:r>
          </a:p>
          <a:p>
            <a:r>
              <a:rPr lang="en-IN" dirty="0"/>
              <a:t>print(L1)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45ECE-7165-A3C0-29AF-F4103F47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5E5E-680F-D405-30B2-AC295DC1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Datetime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9CA4-D9CD-2DB0-0F31-841B460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deal with dates and time of each date</a:t>
            </a:r>
          </a:p>
          <a:p>
            <a:r>
              <a:rPr lang="en-IN" dirty="0"/>
              <a:t>Has various classes and methods</a:t>
            </a:r>
          </a:p>
          <a:p>
            <a:r>
              <a:rPr lang="en-IN" dirty="0"/>
              <a:t>Important classes </a:t>
            </a:r>
            <a:r>
              <a:rPr lang="en-IN"/>
              <a:t>are datetime</a:t>
            </a:r>
            <a:r>
              <a:rPr lang="en-IN" dirty="0"/>
              <a:t>, date ,time and </a:t>
            </a:r>
            <a:r>
              <a:rPr lang="en-IN" dirty="0" err="1"/>
              <a:t>timedelta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B51B6-55F7-47A3-E961-6FF63D51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8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ED44-2F5A-7B08-7020-3139CC04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Datetime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AD29-344E-4B66-22CF-AB078B40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create instances of datetime class</a:t>
            </a:r>
          </a:p>
          <a:p>
            <a:r>
              <a:rPr lang="en-US" dirty="0"/>
              <a:t>from datetime import *</a:t>
            </a:r>
          </a:p>
          <a:p>
            <a:r>
              <a:rPr lang="en-US" dirty="0"/>
              <a:t>DateTime1=datetime(year=2023,month=11,day=6, hour =10, minute=5, second =50)</a:t>
            </a:r>
          </a:p>
          <a:p>
            <a:r>
              <a:rPr lang="en-US" dirty="0"/>
              <a:t>Print(DateTime1)</a:t>
            </a:r>
          </a:p>
          <a:p>
            <a:r>
              <a:rPr lang="en-IN" dirty="0"/>
              <a:t>DateTime2=</a:t>
            </a:r>
            <a:r>
              <a:rPr lang="en-IN" dirty="0" err="1"/>
              <a:t>datetime.now</a:t>
            </a:r>
            <a:r>
              <a:rPr lang="en-IN" dirty="0"/>
              <a:t>()</a:t>
            </a:r>
          </a:p>
          <a:p>
            <a:r>
              <a:rPr lang="en-IN" dirty="0"/>
              <a:t>Print(DateTime2)</a:t>
            </a:r>
          </a:p>
          <a:p>
            <a:r>
              <a:rPr lang="en-IN" dirty="0"/>
              <a:t>Date3=</a:t>
            </a:r>
            <a:r>
              <a:rPr lang="en-IN" dirty="0" err="1"/>
              <a:t>date.fromtimestamp</a:t>
            </a:r>
            <a:r>
              <a:rPr lang="en-IN" dirty="0"/>
              <a:t>(1000000)</a:t>
            </a:r>
          </a:p>
          <a:p>
            <a:r>
              <a:rPr lang="en-IN" dirty="0"/>
              <a:t>Print(Date3)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44F38-48D6-C8DF-2C6A-CDBBA448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98EC-2A55-5FF8-5A35-148CFD58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F9B6-BA89-0E28-BA71-D46F4A0A5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instances of date class can be created by  using the keyword date</a:t>
            </a:r>
          </a:p>
          <a:p>
            <a:r>
              <a:rPr lang="en-IN" dirty="0"/>
              <a:t>Date1=date(year=2023,month=11,day=6)</a:t>
            </a:r>
          </a:p>
          <a:p>
            <a:r>
              <a:rPr lang="en-IN" dirty="0"/>
              <a:t>print(Date1)</a:t>
            </a:r>
          </a:p>
          <a:p>
            <a:r>
              <a:rPr lang="en-IN" dirty="0"/>
              <a:t>Date2=</a:t>
            </a:r>
            <a:r>
              <a:rPr lang="en-IN" dirty="0" err="1"/>
              <a:t>date.today</a:t>
            </a:r>
            <a:r>
              <a:rPr lang="en-IN" dirty="0"/>
              <a:t>()</a:t>
            </a:r>
          </a:p>
          <a:p>
            <a:r>
              <a:rPr lang="en-IN" dirty="0"/>
              <a:t>print(date2)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D3F33-09F2-4F5C-1D8E-BAE948D7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ABF3-5714-D387-78C9-9D344D48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1BE0-807E-739E-6624-E04AD7F5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instance carries the details of certain time instant </a:t>
            </a:r>
          </a:p>
          <a:p>
            <a:r>
              <a:rPr lang="en-US" dirty="0"/>
              <a:t>Time object is created using the keyword time</a:t>
            </a:r>
          </a:p>
          <a:p>
            <a:r>
              <a:rPr lang="en-US" dirty="0"/>
              <a:t>Time1=time(hour=22,minute=24,second=10,microsecond=123456)</a:t>
            </a:r>
          </a:p>
          <a:p>
            <a:r>
              <a:rPr lang="en-US" dirty="0"/>
              <a:t>Print(Time1)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CE0A2-F38C-8C64-EC3D-20B7C440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D991-3B3F-96BC-431A-AB3E8E35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Strftime</a:t>
            </a:r>
            <a:r>
              <a:rPr lang="en-US" dirty="0"/>
              <a:t>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D7A0-AABB-775F-4A57-00F7A2A5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helps to return the string corresponding to the integer arguments present in the datetime object, date object or time object</a:t>
            </a:r>
          </a:p>
          <a:p>
            <a:r>
              <a:rPr lang="en-US" dirty="0"/>
              <a:t>Integer to string conversion is done with the help of various format specifiers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IN" dirty="0"/>
              <a:t>Date3=</a:t>
            </a:r>
            <a:r>
              <a:rPr lang="en-IN" dirty="0" err="1"/>
              <a:t>date.fromtimestamp</a:t>
            </a:r>
            <a:r>
              <a:rPr lang="en-IN" dirty="0"/>
              <a:t>(1000000)</a:t>
            </a:r>
          </a:p>
          <a:p>
            <a:pPr marL="0" indent="0">
              <a:buNone/>
            </a:pPr>
            <a:r>
              <a:rPr lang="en-IN" dirty="0"/>
              <a:t>print(Date3)</a:t>
            </a:r>
          </a:p>
          <a:p>
            <a:pPr marL="0" indent="0">
              <a:buNone/>
            </a:pPr>
            <a:r>
              <a:rPr lang="en-IN" dirty="0"/>
              <a:t>Date33=Date3.strftime(“%A,%B,%Y”)</a:t>
            </a:r>
          </a:p>
          <a:p>
            <a:pPr marL="0" indent="0">
              <a:buNone/>
            </a:pPr>
            <a:r>
              <a:rPr lang="en-IN" dirty="0"/>
              <a:t>print(Date33)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E2189-2291-3A3E-7757-19783413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3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7C88-0388-3F6D-7308-6EE46C25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time class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57DA80-5395-E5E1-A434-19D62831B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924963"/>
              </p:ext>
            </p:extLst>
          </p:nvPr>
        </p:nvGraphicFramePr>
        <p:xfrm>
          <a:off x="1450975" y="2144554"/>
          <a:ext cx="9604374" cy="3565966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3710073227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333386486"/>
                    </a:ext>
                  </a:extLst>
                </a:gridCol>
              </a:tblGrid>
              <a:tr h="40851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Function Name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253854"/>
                  </a:ext>
                </a:extLst>
              </a:tr>
              <a:tr h="4510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>
                          <a:effectLst/>
                        </a:rPr>
                        <a:t>dst()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Returns tzinfo.dst() is tzinfo is not None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17385"/>
                  </a:ext>
                </a:extLst>
              </a:tr>
              <a:tr h="4510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>
                          <a:effectLst/>
                        </a:rPr>
                        <a:t>fromisoformat()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Returns a time object from the string representation of the time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73413"/>
                  </a:ext>
                </a:extLst>
              </a:tr>
              <a:tr h="4510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dirty="0" err="1">
                          <a:effectLst/>
                        </a:rPr>
                        <a:t>isoformat</a:t>
                      </a:r>
                      <a:r>
                        <a:rPr lang="en-IN" sz="1200" b="0" dirty="0">
                          <a:effectLst/>
                        </a:rPr>
                        <a:t>()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Returns the string representation of time from the time object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62278"/>
                  </a:ext>
                </a:extLst>
              </a:tr>
              <a:tr h="4510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>
                          <a:effectLst/>
                        </a:rPr>
                        <a:t>replace()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Changes the value of the time object with the given parameter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010943"/>
                  </a:ext>
                </a:extLst>
              </a:tr>
              <a:tr h="4510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dirty="0" err="1">
                          <a:effectLst/>
                        </a:rPr>
                        <a:t>strftime</a:t>
                      </a:r>
                      <a:r>
                        <a:rPr lang="en-IN" sz="1200" b="0" dirty="0">
                          <a:effectLst/>
                        </a:rPr>
                        <a:t>()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Returns a string representation of the time with the given format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61292"/>
                  </a:ext>
                </a:extLst>
              </a:tr>
              <a:tr h="4510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>
                          <a:effectLst/>
                        </a:rPr>
                        <a:t>tzname()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Returns tzinfo.tzname() is tzinfo is not None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832174"/>
                  </a:ext>
                </a:extLst>
              </a:tr>
              <a:tr h="4510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>
                          <a:effectLst/>
                        </a:rPr>
                        <a:t>utcoffset()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Returns </a:t>
                      </a:r>
                      <a:r>
                        <a:rPr lang="en-US" sz="1200" b="0" dirty="0" err="1">
                          <a:effectLst/>
                        </a:rPr>
                        <a:t>tzinfo.utcffsets</a:t>
                      </a:r>
                      <a:r>
                        <a:rPr lang="en-US" sz="1200" b="0" dirty="0">
                          <a:effectLst/>
                        </a:rPr>
                        <a:t>() is </a:t>
                      </a:r>
                      <a:r>
                        <a:rPr lang="en-US" sz="1200" b="0" dirty="0" err="1">
                          <a:effectLst/>
                        </a:rPr>
                        <a:t>tzinfo</a:t>
                      </a:r>
                      <a:r>
                        <a:rPr lang="en-US" sz="1200" b="0" dirty="0">
                          <a:effectLst/>
                        </a:rPr>
                        <a:t> is not None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462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35FCA-3A55-9AC5-C3FF-C8CF03D6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8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Explore more about modules in python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F802-1361-26AF-59DC-C9F2F08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specifiers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8B06F-D811-6282-1167-2B3B23E4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C86C5-EBB3-3AEC-6F35-BCB5831F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478214"/>
            <a:ext cx="9603275" cy="46091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%d: Returns the day of the month, from 1 to 31.</a:t>
            </a:r>
          </a:p>
          <a:p>
            <a:r>
              <a:rPr lang="en-US" dirty="0"/>
              <a:t>%m: Returns the month of the year, from 1 to 12.</a:t>
            </a:r>
          </a:p>
          <a:p>
            <a:r>
              <a:rPr lang="en-US" dirty="0"/>
              <a:t>%Y: Returns the year in four-digit format (Year with century). like, 2021.</a:t>
            </a:r>
          </a:p>
          <a:p>
            <a:r>
              <a:rPr lang="en-US" dirty="0"/>
              <a:t>%y: </a:t>
            </a:r>
            <a:r>
              <a:rPr lang="en-US" dirty="0" err="1"/>
              <a:t>Reurns</a:t>
            </a:r>
            <a:r>
              <a:rPr lang="en-US" dirty="0"/>
              <a:t> year in two-digit format (year without century). like, 19, 20, 21</a:t>
            </a:r>
          </a:p>
          <a:p>
            <a:r>
              <a:rPr lang="en-US" dirty="0"/>
              <a:t>%A: Returns the full name of the weekday. Like, Monday, Tuesday</a:t>
            </a:r>
          </a:p>
          <a:p>
            <a:r>
              <a:rPr lang="en-US" dirty="0"/>
              <a:t>%a: Returns the short name of the weekday (First three character.). Like, Mon, Tue</a:t>
            </a:r>
          </a:p>
          <a:p>
            <a:r>
              <a:rPr lang="en-US" dirty="0"/>
              <a:t>%B: Returns the full name of the month. Like, June, March</a:t>
            </a:r>
          </a:p>
          <a:p>
            <a:r>
              <a:rPr lang="en-US" dirty="0"/>
              <a:t>%b: Returns the short name of the month (First three character.). Like, Mar, Jun</a:t>
            </a:r>
          </a:p>
          <a:p>
            <a:r>
              <a:rPr lang="en-US" dirty="0"/>
              <a:t>%H: Returns the hour. from 01 to 23.</a:t>
            </a:r>
          </a:p>
          <a:p>
            <a:r>
              <a:rPr lang="en-US" dirty="0"/>
              <a:t>%I: Returns the hour in 12-hours format. from 01 to 12.</a:t>
            </a:r>
          </a:p>
          <a:p>
            <a:r>
              <a:rPr lang="en-US" dirty="0"/>
              <a:t>%M: Returns the minute, from 00 to 59.</a:t>
            </a:r>
          </a:p>
          <a:p>
            <a:r>
              <a:rPr lang="en-US" dirty="0"/>
              <a:t>%S: Returns the second, from 00 to 59.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86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1A28-9F3E-27BD-E17E-45131100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specifiers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D520-B647-F6DA-5AE3-A6C643E6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7119"/>
            <a:ext cx="9603275" cy="43133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%f: Return the microseconds from 000000 to 999999</a:t>
            </a:r>
          </a:p>
          <a:p>
            <a:r>
              <a:rPr lang="en-US" dirty="0"/>
              <a:t>%p: Return time in AM/PM format</a:t>
            </a:r>
          </a:p>
          <a:p>
            <a:r>
              <a:rPr lang="en-US" dirty="0"/>
              <a:t>%c: Returns a locale’s appropriate date and time representation</a:t>
            </a:r>
          </a:p>
          <a:p>
            <a:r>
              <a:rPr lang="en-US" dirty="0"/>
              <a:t>%x: Returns a locale’s appropriate date representation</a:t>
            </a:r>
          </a:p>
          <a:p>
            <a:r>
              <a:rPr lang="en-US" dirty="0"/>
              <a:t>%X: Returns a locale’s appropriate time representation</a:t>
            </a:r>
          </a:p>
          <a:p>
            <a:r>
              <a:rPr lang="en-US" dirty="0"/>
              <a:t>%z: Return the UTC offset in the form ±HHMM[SS[.</a:t>
            </a:r>
            <a:r>
              <a:rPr lang="en-US" dirty="0" err="1"/>
              <a:t>ffffff</a:t>
            </a:r>
            <a:r>
              <a:rPr lang="en-US" dirty="0"/>
              <a:t>]] (empty string if the object is naive).</a:t>
            </a:r>
          </a:p>
          <a:p>
            <a:r>
              <a:rPr lang="en-US" dirty="0"/>
              <a:t>%Z: Return the Time zone name (empty string if the object is naive).</a:t>
            </a:r>
          </a:p>
          <a:p>
            <a:r>
              <a:rPr lang="en-US" dirty="0"/>
              <a:t>%j: Returns the day of the year from 01 to 366</a:t>
            </a:r>
          </a:p>
          <a:p>
            <a:r>
              <a:rPr lang="en-US" dirty="0"/>
              <a:t>%w: Returns weekday as a decimal number, where 0 is Sunday and 6 is Saturday.</a:t>
            </a:r>
          </a:p>
          <a:p>
            <a:r>
              <a:rPr lang="en-US" dirty="0"/>
              <a:t>%U: Returns the week number of the year (Sunday as the first day of the week) from 00 to 53</a:t>
            </a:r>
          </a:p>
          <a:p>
            <a:r>
              <a:rPr lang="en-US" dirty="0"/>
              <a:t>%W: Returns the week number of the year (Monday as the first day of the week) from 00 to 53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0BBD3-A41B-86BB-48F0-BD90B594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0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2EA9-699D-7FE2-B76D-2C8994F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B55D-6DBF-FC23-3C00-94CBD213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D85-5DC1-3DCC-909D-BFA8B38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3A366-F6AD-E256-BF6F-7AABEA8AF80A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74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E33D-7A97-9B7D-3476-D2416C3E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1A63-40DC-B8E1-5621-D517868F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module with name </a:t>
            </a:r>
            <a:r>
              <a:rPr lang="en-IN" dirty="0" err="1"/>
              <a:t>my_module</a:t>
            </a:r>
            <a:r>
              <a:rPr lang="en-IN" dirty="0"/>
              <a:t> to incorporate the following functions.</a:t>
            </a:r>
          </a:p>
          <a:p>
            <a:r>
              <a:rPr lang="en-IN" dirty="0"/>
              <a:t>To find the sum of all numbers in a list, set or tuple</a:t>
            </a:r>
          </a:p>
          <a:p>
            <a:r>
              <a:rPr lang="en-IN" dirty="0"/>
              <a:t>To find the maximum of all numbers in a list, set or tuple</a:t>
            </a:r>
          </a:p>
          <a:p>
            <a:r>
              <a:rPr lang="en-IN" dirty="0"/>
              <a:t>To find the minimum  numbers in a list, set or tuple</a:t>
            </a:r>
          </a:p>
          <a:p>
            <a:pPr marL="0" indent="0">
              <a:buNone/>
            </a:pPr>
            <a:r>
              <a:rPr lang="en-IN" dirty="0"/>
              <a:t>(If the module is run as standalone script, display “ </a:t>
            </a:r>
            <a:r>
              <a:rPr lang="en-IN" dirty="0" err="1"/>
              <a:t>my_module</a:t>
            </a:r>
            <a:r>
              <a:rPr lang="en-IN" dirty="0"/>
              <a:t> </a:t>
            </a:r>
            <a:r>
              <a:rPr lang="en-IN"/>
              <a:t>is now </a:t>
            </a:r>
            <a:r>
              <a:rPr lang="en-IN" dirty="0"/>
              <a:t>available”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3B94-B631-36FF-9656-3B11EC23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E604-7B02-9A71-0E68-C3940910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CCAA-8F50-FFDC-C1CF-38A83905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dictionary of identifiers with key as the name of the identifier and value as the data assigned to that identifier</a:t>
            </a:r>
          </a:p>
          <a:p>
            <a:r>
              <a:rPr lang="en-IN" dirty="0"/>
              <a:t>There can be global or local namespaces.</a:t>
            </a:r>
          </a:p>
          <a:p>
            <a:r>
              <a:rPr lang="en-IN" dirty="0"/>
              <a:t>Namespaces can be displayed onto the screen using the functions </a:t>
            </a:r>
            <a:r>
              <a:rPr lang="en-IN" dirty="0" err="1"/>
              <a:t>globals</a:t>
            </a:r>
            <a:r>
              <a:rPr lang="en-IN" dirty="0"/>
              <a:t>() and locals().</a:t>
            </a:r>
          </a:p>
          <a:p>
            <a:r>
              <a:rPr lang="en-IN" dirty="0"/>
              <a:t>For the main part of the code, local and global namespace has the same meaning.</a:t>
            </a:r>
          </a:p>
          <a:p>
            <a:r>
              <a:rPr lang="en-IN" dirty="0"/>
              <a:t>Within a function local and global namespaces will have different meaning.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94F4D-014D-38F1-0DB1-2A19C6CB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5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9D40-951A-CCEA-2C45-5912E061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and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3477-DBDD-78B9-A0A4-188E751C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identifiers used within a function are local to that function.</a:t>
            </a:r>
          </a:p>
          <a:p>
            <a:r>
              <a:rPr lang="en-IN" dirty="0"/>
              <a:t>The scope of these variables are confined to that function only.</a:t>
            </a:r>
          </a:p>
          <a:p>
            <a:r>
              <a:rPr lang="en-IN" dirty="0"/>
              <a:t>All the identifiers used in the main code are global </a:t>
            </a:r>
          </a:p>
          <a:p>
            <a:r>
              <a:rPr lang="en-IN" dirty="0"/>
              <a:t>Within a python file if a global identifier and local identifier are given with the same variable name, within the function, the local value will be taken.</a:t>
            </a:r>
          </a:p>
          <a:p>
            <a:r>
              <a:rPr lang="en-IN" dirty="0"/>
              <a:t>If the global value is to be taken, the variable name should be prefixed with keyword ‘global’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0FF1B-8513-54D9-3D93-720D8C06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3109-C9BA-5160-2BE3-ECD43D34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C7F0-FB48-E884-FAAC-DD4A3210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D3A9C-5DBB-1DF4-9AAE-75C7EBF1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BA21C-FBFD-1267-4335-45104BD03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501" t="-4269" r="-1118" b="13546"/>
          <a:stretch/>
        </p:blipFill>
        <p:spPr>
          <a:xfrm>
            <a:off x="885569" y="1697692"/>
            <a:ext cx="9370055" cy="44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42EE-A611-A258-E7BD-B7163A75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IMPORTANT MODULES INPYTHON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80D7-E534-BC15-4719-4A949F52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module</a:t>
            </a:r>
          </a:p>
          <a:p>
            <a:r>
              <a:rPr lang="en-IN" dirty="0"/>
              <a:t>‘datetime’ module</a:t>
            </a:r>
          </a:p>
          <a:p>
            <a:r>
              <a:rPr lang="en-IN" dirty="0"/>
              <a:t>‘time’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BBC28-4059-D9EC-F2C2-83655EFE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5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EFFD-4795-6908-7654-4B8307E6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5AB9-04D2-6127-B852-B9C984EE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Mainly applied in the analysis of random process</a:t>
            </a:r>
          </a:p>
          <a:p>
            <a:r>
              <a:rPr lang="en-IN" dirty="0"/>
              <a:t>Various methods are available</a:t>
            </a:r>
          </a:p>
          <a:p>
            <a:pPr lvl="1"/>
            <a:r>
              <a:rPr lang="en-IN" dirty="0"/>
              <a:t>random()</a:t>
            </a:r>
          </a:p>
          <a:p>
            <a:pPr lvl="1"/>
            <a:r>
              <a:rPr lang="en-IN" dirty="0" err="1"/>
              <a:t>randint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randrange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choice()</a:t>
            </a:r>
          </a:p>
          <a:p>
            <a:pPr lvl="1"/>
            <a:r>
              <a:rPr lang="en-IN" dirty="0"/>
              <a:t>shuffle()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E164-B595-484D-3061-96E7DA1F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9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72BC-0FF8-2ADA-9802-3DCA6EC7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9A86-13C3-CD7D-ADB6-CCDB04BD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random()</a:t>
            </a:r>
          </a:p>
          <a:p>
            <a:r>
              <a:rPr lang="en-IN" dirty="0"/>
              <a:t>Function without any arguments</a:t>
            </a:r>
          </a:p>
          <a:p>
            <a:r>
              <a:rPr lang="en-IN" dirty="0"/>
              <a:t>Returns a float value between 0 and 1</a:t>
            </a:r>
          </a:p>
          <a:p>
            <a:pPr marL="0" indent="0">
              <a:buNone/>
            </a:pPr>
            <a:r>
              <a:rPr lang="en-IN" dirty="0"/>
              <a:t>Example</a:t>
            </a:r>
          </a:p>
          <a:p>
            <a:pPr marL="0" indent="0">
              <a:buNone/>
            </a:pPr>
            <a:r>
              <a:rPr lang="en-IN" dirty="0"/>
              <a:t>import random</a:t>
            </a:r>
          </a:p>
          <a:p>
            <a:pPr marL="0" indent="0">
              <a:buNone/>
            </a:pPr>
            <a:r>
              <a:rPr lang="en-IN" dirty="0" err="1"/>
              <a:t>random.random</a:t>
            </a:r>
            <a:r>
              <a:rPr lang="en-IN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DA61-C559-D2D5-E416-C73E4494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514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15456</TotalTime>
  <Words>1219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Wingdings</vt:lpstr>
      <vt:lpstr>Gallery</vt:lpstr>
      <vt:lpstr>CS 2001 Python programming</vt:lpstr>
      <vt:lpstr>Lecture Objectives</vt:lpstr>
      <vt:lpstr>EXERCISE</vt:lpstr>
      <vt:lpstr>NAMESPACES</vt:lpstr>
      <vt:lpstr>Global and local</vt:lpstr>
      <vt:lpstr>EXAMPLE</vt:lpstr>
      <vt:lpstr>SOME IMPORTANT MODULES INPYTHON</vt:lpstr>
      <vt:lpstr>RANDOM MODULE</vt:lpstr>
      <vt:lpstr>Random()</vt:lpstr>
      <vt:lpstr>Randint()</vt:lpstr>
      <vt:lpstr>Randrange()</vt:lpstr>
      <vt:lpstr>choice</vt:lpstr>
      <vt:lpstr>shuffle</vt:lpstr>
      <vt:lpstr>Datetime module</vt:lpstr>
      <vt:lpstr>Datetime class</vt:lpstr>
      <vt:lpstr>DATE CLASS</vt:lpstr>
      <vt:lpstr>Time class</vt:lpstr>
      <vt:lpstr>Strftime function</vt:lpstr>
      <vt:lpstr>Functions of time class</vt:lpstr>
      <vt:lpstr>Format specifiers</vt:lpstr>
      <vt:lpstr>Format specifiers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343</cp:revision>
  <dcterms:created xsi:type="dcterms:W3CDTF">2021-10-07T02:26:26Z</dcterms:created>
  <dcterms:modified xsi:type="dcterms:W3CDTF">2023-11-13T17:32:17Z</dcterms:modified>
</cp:coreProperties>
</file>