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401" r:id="rId3"/>
    <p:sldId id="519" r:id="rId4"/>
    <p:sldId id="520" r:id="rId5"/>
    <p:sldId id="522" r:id="rId6"/>
    <p:sldId id="525" r:id="rId7"/>
    <p:sldId id="526" r:id="rId8"/>
    <p:sldId id="524" r:id="rId9"/>
    <p:sldId id="531" r:id="rId10"/>
    <p:sldId id="523" r:id="rId11"/>
    <p:sldId id="535" r:id="rId12"/>
    <p:sldId id="532" r:id="rId13"/>
    <p:sldId id="533" r:id="rId14"/>
    <p:sldId id="534" r:id="rId15"/>
    <p:sldId id="536" r:id="rId16"/>
    <p:sldId id="521" r:id="rId17"/>
    <p:sldId id="537" r:id="rId18"/>
    <p:sldId id="527" r:id="rId19"/>
    <p:sldId id="530" r:id="rId20"/>
    <p:sldId id="528" r:id="rId21"/>
    <p:sldId id="529" r:id="rId22"/>
    <p:sldId id="51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A456-59FA-78FE-E14B-F15BEF29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INDEXING and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4A91-24E1-F6EE-9011-D4D7B339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A1[0] </a:t>
            </a:r>
            <a:r>
              <a:rPr lang="en-IN" dirty="0">
                <a:sym typeface="Wingdings" panose="05000000000000000000" pitchFamily="2" charset="2"/>
              </a:rPr>
              <a:t> returns the first row of the 2D array as a I D array</a:t>
            </a:r>
          </a:p>
          <a:p>
            <a:r>
              <a:rPr lang="en-IN" dirty="0">
                <a:sym typeface="Wingdings" panose="05000000000000000000" pitchFamily="2" charset="2"/>
              </a:rPr>
              <a:t>In the case of 1D array ,A[0] will return the first element</a:t>
            </a:r>
          </a:p>
          <a:p>
            <a:r>
              <a:rPr lang="en-IN" dirty="0">
                <a:sym typeface="Wingdings" panose="05000000000000000000" pitchFamily="2" charset="2"/>
              </a:rPr>
              <a:t>A1[-1]   last row as 1D array of the 2D array</a:t>
            </a:r>
          </a:p>
          <a:p>
            <a:r>
              <a:rPr lang="en-IN" dirty="0">
                <a:sym typeface="Wingdings" panose="05000000000000000000" pitchFamily="2" charset="2"/>
              </a:rPr>
              <a:t>In the case of 1D array, A[-1] will return the last element</a:t>
            </a:r>
          </a:p>
          <a:p>
            <a:r>
              <a:rPr lang="en-IN" dirty="0">
                <a:sym typeface="Wingdings" panose="05000000000000000000" pitchFamily="2" charset="2"/>
              </a:rPr>
              <a:t>A1[:,0] returns the first column as 1D array</a:t>
            </a:r>
          </a:p>
          <a:p>
            <a:r>
              <a:rPr lang="en-IN" dirty="0">
                <a:sym typeface="Wingdings" panose="05000000000000000000" pitchFamily="2" charset="2"/>
              </a:rPr>
              <a:t>A1[:,-1]   last column</a:t>
            </a:r>
          </a:p>
          <a:p>
            <a:r>
              <a:rPr lang="en-IN" dirty="0">
                <a:sym typeface="Wingdings" panose="05000000000000000000" pitchFamily="2" charset="2"/>
              </a:rPr>
              <a:t>A1[0,0] returns the first element as a scalar value for a 2D array</a:t>
            </a:r>
          </a:p>
          <a:p>
            <a:r>
              <a:rPr lang="en-IN" dirty="0">
                <a:sym typeface="Wingdings" panose="05000000000000000000" pitchFamily="2" charset="2"/>
              </a:rPr>
              <a:t>A1[:,0:1]  try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5B68D-170B-F699-AC8F-065F7D5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F0B0-C23F-FAD0-F2EC-ECDE052E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0EA1-DDAA-229E-79B5-5F9145B3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Array is a mutable object.</a:t>
            </a:r>
          </a:p>
          <a:p>
            <a:r>
              <a:rPr lang="en-IN" dirty="0"/>
              <a:t>Modification can be done by subscripting or by built in methods/functions</a:t>
            </a:r>
          </a:p>
          <a:p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L=[0,1,2,3]</a:t>
            </a:r>
          </a:p>
          <a:p>
            <a:pPr marL="0" indent="0">
              <a:buNone/>
            </a:pPr>
            <a:r>
              <a:rPr lang="en-IN" dirty="0"/>
              <a:t>A=</a:t>
            </a:r>
            <a:r>
              <a:rPr lang="en-IN" dirty="0" err="1"/>
              <a:t>np.array</a:t>
            </a:r>
            <a:r>
              <a:rPr lang="en-IN" dirty="0"/>
              <a:t>(L)</a:t>
            </a:r>
          </a:p>
          <a:p>
            <a:pPr marL="0" indent="0">
              <a:buNone/>
            </a:pPr>
            <a:r>
              <a:rPr lang="en-IN" dirty="0"/>
              <a:t>print(A)</a:t>
            </a:r>
          </a:p>
          <a:p>
            <a:pPr marL="0" indent="0">
              <a:buNone/>
            </a:pPr>
            <a:r>
              <a:rPr lang="en-IN" dirty="0"/>
              <a:t>A[0]=5</a:t>
            </a:r>
          </a:p>
          <a:p>
            <a:pPr marL="0" indent="0">
              <a:buNone/>
            </a:pPr>
            <a:r>
              <a:rPr lang="en-IN" dirty="0"/>
              <a:t>print(A)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DAFB-4C93-BBDF-F711-79D731E4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6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2BD9-E0F6-8FC2-29F3-C6123BF6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D8E3-295E-37F4-45A4-87484A65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Unlike container types, </a:t>
            </a:r>
            <a:r>
              <a:rPr lang="en-IN" dirty="0" err="1"/>
              <a:t>numpy</a:t>
            </a:r>
            <a:r>
              <a:rPr lang="en-IN" dirty="0"/>
              <a:t> provides Boolean indexing of elements</a:t>
            </a:r>
          </a:p>
          <a:p>
            <a:r>
              <a:rPr lang="en-IN" dirty="0"/>
              <a:t>L=[1,4,7,11,15,20,32]</a:t>
            </a:r>
          </a:p>
          <a:p>
            <a:r>
              <a:rPr lang="en-IN" dirty="0"/>
              <a:t>A=</a:t>
            </a:r>
            <a:r>
              <a:rPr lang="en-IN" dirty="0" err="1"/>
              <a:t>np.array</a:t>
            </a:r>
            <a:r>
              <a:rPr lang="en-IN" dirty="0"/>
              <a:t>(L)</a:t>
            </a:r>
          </a:p>
          <a:p>
            <a:r>
              <a:rPr lang="en-IN" dirty="0"/>
              <a:t>A[A%4==0] will return the array[4,20,32], </a:t>
            </a:r>
          </a:p>
          <a:p>
            <a:r>
              <a:rPr lang="en-IN" dirty="0"/>
              <a:t>Conditional expressions can be combined using </a:t>
            </a:r>
            <a:r>
              <a:rPr lang="en-IN" dirty="0" err="1"/>
              <a:t>logical_and</a:t>
            </a:r>
            <a:r>
              <a:rPr lang="en-IN" dirty="0"/>
              <a:t>  or by using </a:t>
            </a:r>
            <a:r>
              <a:rPr lang="en-IN" dirty="0" err="1"/>
              <a:t>logical_or</a:t>
            </a:r>
            <a:endParaRPr lang="en-IN" dirty="0"/>
          </a:p>
          <a:p>
            <a:r>
              <a:rPr lang="en-IN" dirty="0"/>
              <a:t>A[</a:t>
            </a:r>
            <a:r>
              <a:rPr lang="en-IN" dirty="0" err="1"/>
              <a:t>np.logical_or</a:t>
            </a:r>
            <a:r>
              <a:rPr lang="en-IN" dirty="0"/>
              <a:t>(A%4==0, A%5==0)]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BF7B0-B9C4-9162-1FE7-EF04B09A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8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D9E5-EDEA-81FF-B21F-5A622713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expression using ‘where’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29A9-98A9-534C-D0A8-8FCA2492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function where() helps to modify the contents of specific locations of the array </a:t>
            </a:r>
          </a:p>
          <a:p>
            <a:r>
              <a:rPr lang="en-IN" dirty="0"/>
              <a:t>A=</a:t>
            </a:r>
            <a:r>
              <a:rPr lang="en-IN" dirty="0" err="1"/>
              <a:t>np.array</a:t>
            </a:r>
            <a:r>
              <a:rPr lang="en-IN" dirty="0"/>
              <a:t>([1,2,3,4,5,6,7,8],</a:t>
            </a:r>
            <a:r>
              <a:rPr lang="en-IN" dirty="0" err="1"/>
              <a:t>dtype</a:t>
            </a:r>
            <a:r>
              <a:rPr lang="en-IN" dirty="0"/>
              <a:t>=‘i4’)</a:t>
            </a:r>
          </a:p>
          <a:p>
            <a:r>
              <a:rPr lang="en-IN" dirty="0"/>
              <a:t>A=</a:t>
            </a:r>
            <a:r>
              <a:rPr lang="en-IN" dirty="0" err="1"/>
              <a:t>np.where</a:t>
            </a:r>
            <a:r>
              <a:rPr lang="en-IN" dirty="0"/>
              <a:t>(A%2==0,0,1)</a:t>
            </a:r>
          </a:p>
          <a:p>
            <a:r>
              <a:rPr lang="en-IN" dirty="0"/>
              <a:t>print(A)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41C0-C96D-B36D-FA04-14AC6762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2924-4591-DD7A-5D5D-BAA6A4D0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Fancy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2693-4C51-14B0-DC39-1E64394F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helps to give an easy indexing of arrays.</a:t>
            </a:r>
          </a:p>
          <a:p>
            <a:r>
              <a:rPr lang="en-IN" dirty="0"/>
              <a:t>The index can be a list , an array or a sequence of integers.</a:t>
            </a:r>
          </a:p>
          <a:p>
            <a:r>
              <a:rPr lang="en-IN" dirty="0"/>
              <a:t> Fancy indexing helps to return the correct dimensions of the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7D4F2-810D-43F2-0807-0ECCC4F3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916-692B-8563-919E-99863F92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AXES and their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8AAD-F77D-1768-8CBE-44BC0817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45974" cy="3450613"/>
          </a:xfrm>
        </p:spPr>
        <p:txBody>
          <a:bodyPr/>
          <a:lstStyle/>
          <a:p>
            <a:r>
              <a:rPr lang="en-IN" dirty="0"/>
              <a:t>For 1 D array, the axis taken as horizontal and is named as axis=0</a:t>
            </a:r>
          </a:p>
          <a:p>
            <a:r>
              <a:rPr lang="en-IN" dirty="0"/>
              <a:t>For 2 D array, there are two axes, horizontal is named as 1 and vertical as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BBC66-D609-014B-CB65-F7A2ADBA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51165A-4BF8-3AD5-3484-AB59C3F92D71}"/>
              </a:ext>
            </a:extLst>
          </p:cNvPr>
          <p:cNvCxnSpPr/>
          <p:nvPr/>
        </p:nvCxnSpPr>
        <p:spPr>
          <a:xfrm>
            <a:off x="1451579" y="3836895"/>
            <a:ext cx="1676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0A6245-CDD7-ED3C-9381-5821D8BFDCEB}"/>
              </a:ext>
            </a:extLst>
          </p:cNvPr>
          <p:cNvSpPr txBox="1"/>
          <p:nvPr/>
        </p:nvSpPr>
        <p:spPr>
          <a:xfrm>
            <a:off x="1541929" y="399887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Axis=0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9EEBE7-0864-916C-0FBC-03BD6FA5A695}"/>
              </a:ext>
            </a:extLst>
          </p:cNvPr>
          <p:cNvCxnSpPr/>
          <p:nvPr/>
        </p:nvCxnSpPr>
        <p:spPr>
          <a:xfrm>
            <a:off x="4935404" y="4849906"/>
            <a:ext cx="21784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EEC2F1-2480-9DE7-DC63-97B167B6C56A}"/>
              </a:ext>
            </a:extLst>
          </p:cNvPr>
          <p:cNvCxnSpPr/>
          <p:nvPr/>
        </p:nvCxnSpPr>
        <p:spPr>
          <a:xfrm flipV="1">
            <a:off x="4935404" y="3367752"/>
            <a:ext cx="0" cy="1497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FAC315-9681-D9F4-881B-A1D32D500C46}"/>
              </a:ext>
            </a:extLst>
          </p:cNvPr>
          <p:cNvSpPr txBox="1"/>
          <p:nvPr/>
        </p:nvSpPr>
        <p:spPr>
          <a:xfrm>
            <a:off x="5409715" y="491982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Axis=1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C0835-E107-D2C1-6D28-BAD962443384}"/>
              </a:ext>
            </a:extLst>
          </p:cNvPr>
          <p:cNvSpPr txBox="1"/>
          <p:nvPr/>
        </p:nvSpPr>
        <p:spPr>
          <a:xfrm>
            <a:off x="4116352" y="38142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Axis=0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B5A109-45B0-3174-3F32-3037BFA81025}"/>
              </a:ext>
            </a:extLst>
          </p:cNvPr>
          <p:cNvCxnSpPr>
            <a:cxnSpLocks/>
          </p:cNvCxnSpPr>
          <p:nvPr/>
        </p:nvCxnSpPr>
        <p:spPr>
          <a:xfrm>
            <a:off x="9816353" y="4189527"/>
            <a:ext cx="1981200" cy="12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24AA21-62E2-8D83-E6AF-AB8D29C7F91B}"/>
              </a:ext>
            </a:extLst>
          </p:cNvPr>
          <p:cNvCxnSpPr>
            <a:cxnSpLocks/>
          </p:cNvCxnSpPr>
          <p:nvPr/>
        </p:nvCxnSpPr>
        <p:spPr>
          <a:xfrm flipV="1">
            <a:off x="9816353" y="2268071"/>
            <a:ext cx="0" cy="1915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63AD4-C3A2-024F-1D10-0DFD13B4FAC7}"/>
              </a:ext>
            </a:extLst>
          </p:cNvPr>
          <p:cNvCxnSpPr>
            <a:cxnSpLocks/>
          </p:cNvCxnSpPr>
          <p:nvPr/>
        </p:nvCxnSpPr>
        <p:spPr>
          <a:xfrm>
            <a:off x="9816352" y="4183540"/>
            <a:ext cx="663389" cy="1374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7C09C1-BC74-ED5B-D45F-54012626A500}"/>
              </a:ext>
            </a:extLst>
          </p:cNvPr>
          <p:cNvSpPr txBox="1"/>
          <p:nvPr/>
        </p:nvSpPr>
        <p:spPr>
          <a:xfrm>
            <a:off x="10385202" y="420225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Axis=2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2EB0C-4480-EF92-5B82-6D0981FC7660}"/>
              </a:ext>
            </a:extLst>
          </p:cNvPr>
          <p:cNvSpPr txBox="1"/>
          <p:nvPr/>
        </p:nvSpPr>
        <p:spPr>
          <a:xfrm>
            <a:off x="9214490" y="476920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Axis=0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0C37D-2377-957C-7F75-25E0941D92F6}"/>
              </a:ext>
            </a:extLst>
          </p:cNvPr>
          <p:cNvSpPr txBox="1"/>
          <p:nvPr/>
        </p:nvSpPr>
        <p:spPr>
          <a:xfrm>
            <a:off x="8948404" y="321528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Axis=1</a:t>
            </a:r>
          </a:p>
        </p:txBody>
      </p:sp>
    </p:spTree>
    <p:extLst>
      <p:ext uri="{BB962C8B-B14F-4D97-AF65-F5344CB8AC3E}">
        <p14:creationId xmlns:p14="http://schemas.microsoft.com/office/powerpoint/2010/main" val="148261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E884-CB74-787E-7A0B-DBD3B800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C1D5-4A54-4A7A-D8AD-7359B9AE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24163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A1.size </a:t>
            </a:r>
            <a:r>
              <a:rPr lang="en-IN" dirty="0">
                <a:sym typeface="Wingdings" panose="05000000000000000000" pitchFamily="2" charset="2"/>
              </a:rPr>
              <a:t> returns the number of elements</a:t>
            </a:r>
          </a:p>
          <a:p>
            <a:r>
              <a:rPr lang="en-IN" dirty="0">
                <a:sym typeface="Wingdings" panose="05000000000000000000" pitchFamily="2" charset="2"/>
              </a:rPr>
              <a:t>A1.ndim  returns the number of dimensions</a:t>
            </a:r>
          </a:p>
          <a:p>
            <a:r>
              <a:rPr lang="en-IN" dirty="0">
                <a:sym typeface="Wingdings" panose="05000000000000000000" pitchFamily="2" charset="2"/>
              </a:rPr>
              <a:t>A1.shape returns the length of the array along each axes as a tuple</a:t>
            </a:r>
            <a:endParaRPr lang="en-IN" dirty="0"/>
          </a:p>
          <a:p>
            <a:r>
              <a:rPr lang="en-IN" dirty="0"/>
              <a:t>A1.reshape</a:t>
            </a:r>
            <a:r>
              <a:rPr lang="en-IN" dirty="0">
                <a:sym typeface="Wingdings" panose="05000000000000000000" pitchFamily="2" charset="2"/>
              </a:rPr>
              <a:t> to change the dimensions according to user’s preference</a:t>
            </a:r>
          </a:p>
          <a:p>
            <a:r>
              <a:rPr lang="en-IN" dirty="0">
                <a:sym typeface="Wingdings" panose="05000000000000000000" pitchFamily="2" charset="2"/>
              </a:rPr>
              <a:t>A1.ravel to make the array into 1 dimensional (linear sequence)</a:t>
            </a:r>
          </a:p>
          <a:p>
            <a:r>
              <a:rPr lang="en-IN" dirty="0">
                <a:sym typeface="Wingdings" panose="05000000000000000000" pitchFamily="2" charset="2"/>
              </a:rPr>
              <a:t>A1.sum()    find the sum of all elements( can be applied axis wise)</a:t>
            </a:r>
          </a:p>
          <a:p>
            <a:r>
              <a:rPr lang="en-IN" dirty="0">
                <a:sym typeface="Wingdings" panose="05000000000000000000" pitchFamily="2" charset="2"/>
              </a:rPr>
              <a:t>A1.sort() to sort the elements, by default sorts on axis 1 (sorting of individual rows)</a:t>
            </a:r>
          </a:p>
          <a:p>
            <a:r>
              <a:rPr lang="en-IN" dirty="0">
                <a:sym typeface="Wingdings" panose="05000000000000000000" pitchFamily="2" charset="2"/>
              </a:rPr>
              <a:t>A1.copy()  to make a deep copy</a:t>
            </a:r>
          </a:p>
          <a:p>
            <a:r>
              <a:rPr lang="en-IN" dirty="0">
                <a:sym typeface="Wingdings" panose="05000000000000000000" pitchFamily="2" charset="2"/>
              </a:rPr>
              <a:t>A1.view()  to make a shallow copy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1B16C-AB1D-A393-A229-7B425E43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39F3-DCDB-D7B2-A7F8-3C7C303B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Iterating the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B12A-F2A7-FD92-C5CA-4081B9B1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 1D array</a:t>
            </a:r>
          </a:p>
          <a:p>
            <a:pPr marL="0" indent="0">
              <a:buNone/>
            </a:pPr>
            <a:r>
              <a:rPr lang="en-IN" dirty="0"/>
              <a:t>for j in A:</a:t>
            </a:r>
          </a:p>
          <a:p>
            <a:pPr marL="0" indent="0">
              <a:buNone/>
            </a:pPr>
            <a:r>
              <a:rPr lang="en-IN" dirty="0"/>
              <a:t>	print(j)</a:t>
            </a:r>
          </a:p>
          <a:p>
            <a:r>
              <a:rPr lang="en-IN" dirty="0"/>
              <a:t>2D array</a:t>
            </a:r>
          </a:p>
          <a:p>
            <a:pPr marL="0" indent="0">
              <a:buNone/>
            </a:pPr>
            <a:r>
              <a:rPr lang="en-IN" dirty="0"/>
              <a:t>for j in </a:t>
            </a:r>
            <a:r>
              <a:rPr lang="en-IN" dirty="0" err="1"/>
              <a:t>A.shape</a:t>
            </a:r>
            <a:r>
              <a:rPr lang="en-IN" dirty="0"/>
              <a:t>[0]:</a:t>
            </a:r>
          </a:p>
          <a:p>
            <a:pPr marL="0" indent="0">
              <a:buNone/>
            </a:pPr>
            <a:r>
              <a:rPr lang="en-IN" dirty="0"/>
              <a:t>	for k in </a:t>
            </a:r>
            <a:r>
              <a:rPr lang="en-IN" dirty="0" err="1"/>
              <a:t>A.shape</a:t>
            </a:r>
            <a:r>
              <a:rPr lang="en-IN" dirty="0"/>
              <a:t>[1]:</a:t>
            </a:r>
          </a:p>
          <a:p>
            <a:pPr marL="0" indent="0">
              <a:buNone/>
            </a:pPr>
            <a:r>
              <a:rPr lang="en-IN" dirty="0"/>
              <a:t>		print(A[</a:t>
            </a:r>
            <a:r>
              <a:rPr lang="en-IN" dirty="0" err="1"/>
              <a:t>i</a:t>
            </a:r>
            <a:r>
              <a:rPr lang="en-IN" dirty="0"/>
              <a:t>][j])</a:t>
            </a:r>
          </a:p>
          <a:p>
            <a:pPr marL="0" indent="0">
              <a:buNone/>
            </a:pPr>
            <a:r>
              <a:rPr lang="en-IN" dirty="0"/>
              <a:t>Note: modify the nested for loop to access each element of 2D array without using shape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1CA8F-7453-E3CA-8C3F-F71987D4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4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5AB2-D57F-B623-74A7-B78367EB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UNARY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CD07-0382-BC6F-97DF-B93F17C9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sum</a:t>
            </a:r>
          </a:p>
          <a:p>
            <a:r>
              <a:rPr lang="en-IN" dirty="0"/>
              <a:t>sqrt</a:t>
            </a:r>
          </a:p>
          <a:p>
            <a:r>
              <a:rPr lang="en-IN" dirty="0"/>
              <a:t>abs, ceil, floor</a:t>
            </a:r>
          </a:p>
          <a:p>
            <a:r>
              <a:rPr lang="en-IN" dirty="0" err="1"/>
              <a:t>modf</a:t>
            </a:r>
            <a:endParaRPr lang="en-IN" dirty="0"/>
          </a:p>
          <a:p>
            <a:r>
              <a:rPr lang="en-IN" dirty="0"/>
              <a:t>sign</a:t>
            </a:r>
          </a:p>
          <a:p>
            <a:r>
              <a:rPr lang="en-IN" dirty="0"/>
              <a:t>trace</a:t>
            </a:r>
          </a:p>
          <a:p>
            <a:r>
              <a:rPr lang="en-IN" dirty="0"/>
              <a:t>sort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3CA1-5052-1D62-DBB3-34AE5481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BD4E-5EB4-D411-4C81-B9C68495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</a:t>
            </a:r>
            <a:r>
              <a:rPr lang="en-IN" dirty="0" err="1"/>
              <a:t>BINary</a:t>
            </a:r>
            <a:r>
              <a:rPr lang="en-IN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D7B1-6CFC-9C92-51BF-9474FB1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np.add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np.subtract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np.matmul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np.divide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np.concatenate</a:t>
            </a:r>
            <a:r>
              <a:rPr lang="en-IN" dirty="0"/>
              <a:t>, </a:t>
            </a:r>
            <a:r>
              <a:rPr lang="en-IN" dirty="0" err="1"/>
              <a:t>np.vstack</a:t>
            </a:r>
            <a:r>
              <a:rPr lang="en-IN" dirty="0"/>
              <a:t>, </a:t>
            </a:r>
            <a:r>
              <a:rPr lang="en-IN" dirty="0" err="1"/>
              <a:t>np.hstack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10EAC-E4C9-FA3E-F10C-9BAD9A43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8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Explore </a:t>
            </a:r>
            <a:r>
              <a:rPr lang="en-US" sz="2400" dirty="0" err="1"/>
              <a:t>numpy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950B-9C80-36C9-B582-31E7125D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BC22-F0FD-78D3-A1DF-A783CDA4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transpose of a matrix  </a:t>
            </a:r>
            <a:r>
              <a:rPr lang="en-US" dirty="0">
                <a:sym typeface="Wingdings" panose="05000000000000000000" pitchFamily="2" charset="2"/>
              </a:rPr>
              <a:t> A.T will return the transpose of A</a:t>
            </a:r>
          </a:p>
          <a:p>
            <a:r>
              <a:rPr lang="en-US" dirty="0">
                <a:sym typeface="Wingdings" panose="05000000000000000000" pitchFamily="2" charset="2"/>
              </a:rPr>
              <a:t>To perform addition use ‘+’ operator</a:t>
            </a:r>
          </a:p>
          <a:p>
            <a:r>
              <a:rPr lang="en-US" dirty="0">
                <a:sym typeface="Wingdings" panose="05000000000000000000" pitchFamily="2" charset="2"/>
              </a:rPr>
              <a:t>To perform subtraction use ‘-’ operator</a:t>
            </a:r>
          </a:p>
          <a:p>
            <a:r>
              <a:rPr lang="en-US" dirty="0">
                <a:sym typeface="Wingdings" panose="05000000000000000000" pitchFamily="2" charset="2"/>
              </a:rPr>
              <a:t>To perform multiplication, use ‘@’ operator</a:t>
            </a:r>
          </a:p>
          <a:p>
            <a:r>
              <a:rPr lang="en-US" dirty="0">
                <a:sym typeface="Wingdings" panose="05000000000000000000" pitchFamily="2" charset="2"/>
              </a:rPr>
              <a:t>To perform division , use  ‘/’ operator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0BEB-68DF-230B-18DC-60F4FBA3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97DA-7274-6F63-F756-CC7A14B4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and inverse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A15E-8FBB-2A72-59F3-9D9A53F8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subpackage ‘</a:t>
            </a:r>
            <a:r>
              <a:rPr lang="en-US" dirty="0" err="1"/>
              <a:t>linalg</a:t>
            </a:r>
            <a:r>
              <a:rPr lang="en-US" dirty="0"/>
              <a:t>’ provides functions to find the determinant and inverse</a:t>
            </a:r>
          </a:p>
          <a:p>
            <a:r>
              <a:rPr lang="en-US" dirty="0" err="1"/>
              <a:t>np.linalg.det</a:t>
            </a:r>
            <a:r>
              <a:rPr lang="en-US" dirty="0"/>
              <a:t>(A1) will return the determinant</a:t>
            </a:r>
          </a:p>
          <a:p>
            <a:r>
              <a:rPr lang="en-US" dirty="0" err="1"/>
              <a:t>np.linalg.inv</a:t>
            </a:r>
            <a:r>
              <a:rPr lang="en-US" dirty="0"/>
              <a:t>(A1) will return the inverse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2EA6-613A-BE2A-D237-8993308A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4A6A-3909-59C1-9CEC-D0590716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2C50-1299-4461-8189-9354394F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Numerical Python</a:t>
            </a:r>
          </a:p>
          <a:p>
            <a:r>
              <a:rPr lang="en-IN" dirty="0"/>
              <a:t>One among the fundamental packages in python</a:t>
            </a:r>
          </a:p>
          <a:p>
            <a:r>
              <a:rPr lang="en-IN" dirty="0"/>
              <a:t>Deals with single and multidimensional numerical arrays</a:t>
            </a:r>
          </a:p>
          <a:p>
            <a:r>
              <a:rPr lang="en-IN" dirty="0"/>
              <a:t>Has variety of subpackages like random, </a:t>
            </a:r>
            <a:r>
              <a:rPr lang="en-IN" dirty="0" err="1"/>
              <a:t>fft</a:t>
            </a:r>
            <a:r>
              <a:rPr lang="en-IN" dirty="0"/>
              <a:t>, </a:t>
            </a:r>
            <a:r>
              <a:rPr lang="en-IN" dirty="0" err="1"/>
              <a:t>linalg</a:t>
            </a:r>
            <a:r>
              <a:rPr lang="en-IN" dirty="0"/>
              <a:t> etc</a:t>
            </a:r>
          </a:p>
          <a:p>
            <a:r>
              <a:rPr lang="en-IN" dirty="0"/>
              <a:t>Provides a number of classes and methods that makes numerical data processing handy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D80B-5B29-7F1E-D183-49BE2159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1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277C-401F-9F4B-BFE8-78FDE5E6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FAA0-97A8-E28C-C73D-5D5E0EC6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One of the most important class in </a:t>
            </a:r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Helps to convert any input into  ‘n’ dimensional numerical array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r>
              <a:rPr lang="en-IN" dirty="0"/>
              <a:t>L1=[1,2,3,4]</a:t>
            </a:r>
          </a:p>
          <a:p>
            <a:pPr marL="0" indent="0">
              <a:buNone/>
            </a:pPr>
            <a:r>
              <a:rPr lang="en-IN" dirty="0"/>
              <a:t>A1=</a:t>
            </a:r>
            <a:r>
              <a:rPr lang="en-IN" dirty="0" err="1"/>
              <a:t>np.array</a:t>
            </a:r>
            <a:r>
              <a:rPr lang="en-IN" dirty="0"/>
              <a:t>(L1)</a:t>
            </a:r>
          </a:p>
          <a:p>
            <a:pPr marL="0" indent="0">
              <a:buNone/>
            </a:pPr>
            <a:r>
              <a:rPr lang="en-IN" dirty="0"/>
              <a:t>print(A1)  </a:t>
            </a:r>
            <a:r>
              <a:rPr lang="en-IN" dirty="0">
                <a:sym typeface="Wingdings" panose="05000000000000000000" pitchFamily="2" charset="2"/>
              </a:rPr>
              <a:t> see what is displayed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print(type(A1)) </a:t>
            </a:r>
            <a:r>
              <a:rPr lang="en-IN" dirty="0">
                <a:sym typeface="Wingdings" panose="05000000000000000000" pitchFamily="2" charset="2"/>
              </a:rPr>
              <a:t> see what is displayed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40A7-A920-E335-D9F2-A8B6689F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AB8CE-0DE9-B361-AE7E-21FD7B56DA58}"/>
              </a:ext>
            </a:extLst>
          </p:cNvPr>
          <p:cNvSpPr txBox="1"/>
          <p:nvPr/>
        </p:nvSpPr>
        <p:spPr>
          <a:xfrm>
            <a:off x="2602006" y="6305781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https://numpy.org/doc/stable/reference/arrays.html</a:t>
            </a:r>
          </a:p>
        </p:txBody>
      </p:sp>
    </p:spTree>
    <p:extLst>
      <p:ext uri="{BB962C8B-B14F-4D97-AF65-F5344CB8AC3E}">
        <p14:creationId xmlns:p14="http://schemas.microsoft.com/office/powerpoint/2010/main" val="352755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317F-A7FD-3FF0-5C94-CA0297CB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 </a:t>
            </a:r>
            <a:r>
              <a:rPr lang="en-IN" dirty="0" err="1"/>
              <a:t>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2459-0A9C-D9B4-6658-910CB5D6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17119"/>
            <a:ext cx="9603275" cy="431335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Array can take integer(signed or unsigned), float, complex, Boolean and string data.</a:t>
            </a:r>
          </a:p>
          <a:p>
            <a:r>
              <a:rPr lang="en-IN" dirty="0"/>
              <a:t>If the datatype is not mentioned, </a:t>
            </a:r>
            <a:r>
              <a:rPr lang="en-IN" dirty="0" err="1"/>
              <a:t>numpy</a:t>
            </a:r>
            <a:r>
              <a:rPr lang="en-IN" dirty="0"/>
              <a:t> assigns the default datatypes </a:t>
            </a:r>
          </a:p>
          <a:p>
            <a:r>
              <a:rPr lang="en-IN" dirty="0"/>
              <a:t>We can customize the datatype by adding the attribute ‘</a:t>
            </a:r>
            <a:r>
              <a:rPr lang="en-IN" dirty="0" err="1"/>
              <a:t>dtype</a:t>
            </a:r>
            <a:r>
              <a:rPr lang="en-IN" dirty="0"/>
              <a:t>’ along with array()</a:t>
            </a:r>
          </a:p>
          <a:p>
            <a:r>
              <a:rPr lang="en-IN" dirty="0"/>
              <a:t>A=</a:t>
            </a:r>
            <a:r>
              <a:rPr lang="en-IN" dirty="0" err="1"/>
              <a:t>np.array</a:t>
            </a:r>
            <a:r>
              <a:rPr lang="en-IN" dirty="0"/>
              <a:t>(L1,dtype=‘</a:t>
            </a:r>
            <a:r>
              <a:rPr lang="en-IN" dirty="0" err="1"/>
              <a:t>i</a:t>
            </a:r>
            <a:r>
              <a:rPr lang="en-IN" dirty="0"/>
              <a:t>’) </a:t>
            </a:r>
          </a:p>
          <a:p>
            <a:r>
              <a:rPr lang="en-IN" dirty="0"/>
              <a:t>print(A)</a:t>
            </a:r>
          </a:p>
          <a:p>
            <a:r>
              <a:rPr lang="en-IN" dirty="0"/>
              <a:t>Integer datatype can be of 2 bytes, 4 bytes, 8 bytes etc. So </a:t>
            </a:r>
            <a:r>
              <a:rPr lang="en-IN" dirty="0" err="1"/>
              <a:t>dtype</a:t>
            </a:r>
            <a:r>
              <a:rPr lang="en-IN" dirty="0"/>
              <a:t> can be ‘i2’, ‘i4’ or ‘</a:t>
            </a:r>
            <a:r>
              <a:rPr lang="en-IN" dirty="0" err="1"/>
              <a:t>i</a:t>
            </a:r>
            <a:r>
              <a:rPr lang="en-IN" dirty="0"/>
              <a:t>’ , ‘i8’</a:t>
            </a:r>
          </a:p>
          <a:p>
            <a:r>
              <a:rPr lang="en-IN" dirty="0"/>
              <a:t>Unsigned can be of 2 bytes, 4 bytes, 8 bytes etc. That means </a:t>
            </a:r>
            <a:r>
              <a:rPr lang="en-IN" dirty="0" err="1"/>
              <a:t>dtype</a:t>
            </a:r>
            <a:r>
              <a:rPr lang="en-IN" dirty="0"/>
              <a:t> can be ‘u2’, ‘u4’ or u8’</a:t>
            </a:r>
          </a:p>
          <a:p>
            <a:r>
              <a:rPr lang="en-IN" dirty="0"/>
              <a:t>Similarly, float can be ‘f2’, ‘f4’ or ‘f8’</a:t>
            </a:r>
          </a:p>
          <a:p>
            <a:r>
              <a:rPr lang="en-IN" dirty="0"/>
              <a:t>Complex can  be either ‘c8’ ,or ‘c16’ 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6EFA6-1045-26D0-E4C5-D2F8941A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CA1D-FA73-0809-02D6-E9D6DB6E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C60-A433-3CBF-C1C7-166E4B43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/>
          </a:bodyPr>
          <a:lstStyle/>
          <a:p>
            <a:r>
              <a:rPr lang="en-IN" dirty="0"/>
              <a:t>For Boolean , simply give </a:t>
            </a:r>
            <a:r>
              <a:rPr lang="en-IN" dirty="0" err="1"/>
              <a:t>dtype</a:t>
            </a:r>
            <a:r>
              <a:rPr lang="en-IN" dirty="0"/>
              <a:t>=‘?’ or </a:t>
            </a:r>
            <a:r>
              <a:rPr lang="en-IN" dirty="0" err="1"/>
              <a:t>dtype</a:t>
            </a:r>
            <a:r>
              <a:rPr lang="en-IN" dirty="0"/>
              <a:t>=bool</a:t>
            </a:r>
          </a:p>
          <a:p>
            <a:pPr marL="0" indent="0">
              <a:buNone/>
            </a:pPr>
            <a:r>
              <a:rPr lang="en-IN" b="1" dirty="0"/>
              <a:t>Example: </a:t>
            </a:r>
          </a:p>
          <a:p>
            <a:pPr marL="0" indent="0">
              <a:buNone/>
            </a:pPr>
            <a:r>
              <a:rPr lang="en-IN" dirty="0"/>
              <a:t>L=[0,1,2,3]</a:t>
            </a:r>
          </a:p>
          <a:p>
            <a:pPr marL="0" indent="0">
              <a:buNone/>
            </a:pPr>
            <a:r>
              <a:rPr lang="en-IN" dirty="0"/>
              <a:t>A=</a:t>
            </a:r>
            <a:r>
              <a:rPr lang="en-IN" dirty="0" err="1"/>
              <a:t>np.array</a:t>
            </a:r>
            <a:r>
              <a:rPr lang="en-IN" dirty="0"/>
              <a:t>(L, </a:t>
            </a:r>
            <a:r>
              <a:rPr lang="en-IN" dirty="0" err="1"/>
              <a:t>dtype</a:t>
            </a:r>
            <a:r>
              <a:rPr lang="en-IN" dirty="0"/>
              <a:t>=‘?’]</a:t>
            </a:r>
          </a:p>
          <a:p>
            <a:pPr marL="0" indent="0">
              <a:buNone/>
            </a:pPr>
            <a:r>
              <a:rPr lang="en-IN" dirty="0"/>
              <a:t>print(A)</a:t>
            </a:r>
          </a:p>
          <a:p>
            <a:pPr marL="0" indent="0">
              <a:buNone/>
            </a:pPr>
            <a:r>
              <a:rPr lang="en-IN" dirty="0"/>
              <a:t>The output will be like</a:t>
            </a:r>
          </a:p>
          <a:p>
            <a:pPr marL="0" indent="0">
              <a:buNone/>
            </a:pPr>
            <a:r>
              <a:rPr lang="en-IN" dirty="0"/>
              <a:t>array[</a:t>
            </a:r>
            <a:r>
              <a:rPr lang="en-IN" dirty="0" err="1"/>
              <a:t>False,True,True,True</a:t>
            </a:r>
            <a:r>
              <a:rPr lang="en-IN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855F5-D571-ABA9-5CCD-2A997ED0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3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CA1D-FA73-0809-02D6-E9D6DB6E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8" y="777933"/>
            <a:ext cx="9603275" cy="1049235"/>
          </a:xfrm>
        </p:spPr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C60-A433-3CBF-C1C7-166E4B43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24163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Even though NumPy is primarily used for numerical data, it supports ‘strings’ too</a:t>
            </a:r>
          </a:p>
          <a:p>
            <a:r>
              <a:rPr lang="en-IN" dirty="0"/>
              <a:t>In </a:t>
            </a:r>
            <a:r>
              <a:rPr lang="en-IN" dirty="0" err="1"/>
              <a:t>Numpy</a:t>
            </a:r>
            <a:r>
              <a:rPr lang="en-IN" dirty="0"/>
              <a:t> , strings are characterized by Unicode values</a:t>
            </a:r>
          </a:p>
          <a:p>
            <a:r>
              <a:rPr lang="en-IN" dirty="0"/>
              <a:t>So array of strings can be created by setting </a:t>
            </a:r>
            <a:r>
              <a:rPr lang="en-IN" dirty="0" err="1"/>
              <a:t>dtype</a:t>
            </a:r>
            <a:r>
              <a:rPr lang="en-IN" dirty="0"/>
              <a:t>=‘Un’ or by passing a list of strings into the array class</a:t>
            </a:r>
          </a:p>
          <a:p>
            <a:r>
              <a:rPr lang="en-IN" dirty="0"/>
              <a:t>‘U’ indicates Unicode and ‘n’ indicates the number of characters present in the string.</a:t>
            </a:r>
          </a:p>
          <a:p>
            <a:pPr marL="0" indent="0">
              <a:buNone/>
            </a:pPr>
            <a:r>
              <a:rPr lang="en-IN" b="1" dirty="0"/>
              <a:t>Example</a:t>
            </a:r>
          </a:p>
          <a:p>
            <a:pPr marL="0" indent="0">
              <a:buNone/>
            </a:pPr>
            <a:r>
              <a:rPr lang="en-IN" dirty="0"/>
              <a:t>L=[“Narendra”,  “Damodar”, “Das”, “Modi”]</a:t>
            </a:r>
          </a:p>
          <a:p>
            <a:pPr marL="0" indent="0">
              <a:buNone/>
            </a:pPr>
            <a:r>
              <a:rPr lang="en-IN" dirty="0"/>
              <a:t>A=array(L)</a:t>
            </a:r>
          </a:p>
          <a:p>
            <a:pPr marL="0" indent="0">
              <a:buNone/>
            </a:pPr>
            <a:r>
              <a:rPr lang="en-IN" dirty="0"/>
              <a:t>print(A)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855F5-D571-ABA9-5CCD-2A997ED0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FE07-00FF-F64C-77DA-A1A12831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4987-634E-9A10-17A2-C68826D9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6833"/>
          </a:xfrm>
        </p:spPr>
        <p:txBody>
          <a:bodyPr>
            <a:normAutofit/>
          </a:bodyPr>
          <a:lstStyle/>
          <a:p>
            <a:r>
              <a:rPr lang="en-IN" dirty="0"/>
              <a:t>The function </a:t>
            </a:r>
            <a:r>
              <a:rPr lang="en-IN" dirty="0" err="1"/>
              <a:t>arange</a:t>
            </a:r>
            <a:r>
              <a:rPr lang="en-IN" dirty="0"/>
              <a:t>() helps to create an integer array object </a:t>
            </a:r>
          </a:p>
          <a:p>
            <a:r>
              <a:rPr lang="en-IN" dirty="0"/>
              <a:t>A1=</a:t>
            </a:r>
            <a:r>
              <a:rPr lang="en-IN" dirty="0" err="1"/>
              <a:t>np.arange</a:t>
            </a:r>
            <a:r>
              <a:rPr lang="en-IN" dirty="0"/>
              <a:t>(1,10,2)</a:t>
            </a:r>
          </a:p>
          <a:p>
            <a:r>
              <a:rPr lang="en-IN" dirty="0"/>
              <a:t>print(A1)  </a:t>
            </a:r>
          </a:p>
          <a:p>
            <a:r>
              <a:rPr lang="en-IN" dirty="0"/>
              <a:t>The output will be array([1,3,5,7,9])</a:t>
            </a:r>
          </a:p>
          <a:p>
            <a:r>
              <a:rPr lang="en-IN" dirty="0"/>
              <a:t>print(type(A1))</a:t>
            </a:r>
          </a:p>
          <a:p>
            <a:r>
              <a:rPr lang="en-IN" dirty="0"/>
              <a:t>The output will be &lt;class </a:t>
            </a:r>
            <a:r>
              <a:rPr lang="en-IN" dirty="0" err="1"/>
              <a:t>numpy</a:t>
            </a:r>
            <a:r>
              <a:rPr lang="en-IN" dirty="0"/>
              <a:t>. </a:t>
            </a:r>
            <a:r>
              <a:rPr lang="en-IN" dirty="0" err="1"/>
              <a:t>ndarray</a:t>
            </a:r>
            <a:r>
              <a:rPr lang="en-IN" dirty="0"/>
              <a:t>&gt;</a:t>
            </a:r>
          </a:p>
          <a:p>
            <a:r>
              <a:rPr lang="en-IN" dirty="0"/>
              <a:t>Here by default datatype is ‘int’</a:t>
            </a:r>
          </a:p>
          <a:p>
            <a:r>
              <a:rPr lang="en-IN" dirty="0"/>
              <a:t>A1.np.arrange(1,10,2,dtype=‘f’) </a:t>
            </a:r>
            <a:r>
              <a:rPr lang="en-IN" dirty="0">
                <a:sym typeface="Wingdings" panose="05000000000000000000" pitchFamily="2" charset="2"/>
              </a:rPr>
              <a:t> try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1FB3E-F7B7-C4C7-CC62-09790A4E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6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5A2C-CCC9-A2B7-4A19-7A594EC6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Zeros, ones and identity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B29C-3773-95D2-5499-F81EBCF2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A0=</a:t>
            </a:r>
            <a:r>
              <a:rPr lang="en-IN" dirty="0" err="1"/>
              <a:t>np.zeros</a:t>
            </a:r>
            <a:r>
              <a:rPr lang="en-IN" dirty="0"/>
              <a:t>((3,3),dtype=‘i8’)</a:t>
            </a:r>
          </a:p>
          <a:p>
            <a:r>
              <a:rPr lang="en-IN" dirty="0"/>
              <a:t>A1=</a:t>
            </a:r>
            <a:r>
              <a:rPr lang="en-IN" dirty="0" err="1"/>
              <a:t>np.ones</a:t>
            </a:r>
            <a:r>
              <a:rPr lang="en-IN" dirty="0"/>
              <a:t>((3,3),dtype=‘f8’)</a:t>
            </a:r>
          </a:p>
          <a:p>
            <a:r>
              <a:rPr lang="en-IN" dirty="0"/>
              <a:t>Aid=</a:t>
            </a:r>
            <a:r>
              <a:rPr lang="en-IN" dirty="0" err="1"/>
              <a:t>np.eye</a:t>
            </a:r>
            <a:r>
              <a:rPr lang="en-IN" dirty="0"/>
              <a:t>(3)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49B9E-6AFF-FDF1-2CA0-2418EF57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62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17999</TotalTime>
  <Words>1235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numpy</vt:lpstr>
      <vt:lpstr>array</vt:lpstr>
      <vt:lpstr>Array  DATAtypes</vt:lpstr>
      <vt:lpstr>Boolean</vt:lpstr>
      <vt:lpstr>string</vt:lpstr>
      <vt:lpstr>ARANGE</vt:lpstr>
      <vt:lpstr>Zeros, ones and identity matrices</vt:lpstr>
      <vt:lpstr>Basic INDEXING and slicing</vt:lpstr>
      <vt:lpstr>mutability</vt:lpstr>
      <vt:lpstr>Boolean indexing</vt:lpstr>
      <vt:lpstr>Conditional expression using ‘where’</vt:lpstr>
      <vt:lpstr>Fancy indexing</vt:lpstr>
      <vt:lpstr>AXES and their naming convention</vt:lpstr>
      <vt:lpstr>Array methods</vt:lpstr>
      <vt:lpstr>Iterating the elements</vt:lpstr>
      <vt:lpstr>Important UNARY functions</vt:lpstr>
      <vt:lpstr>Important BINary functions</vt:lpstr>
      <vt:lpstr>Matrix operations</vt:lpstr>
      <vt:lpstr>Determinant and inverse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389</cp:revision>
  <dcterms:created xsi:type="dcterms:W3CDTF">2021-10-07T02:26:26Z</dcterms:created>
  <dcterms:modified xsi:type="dcterms:W3CDTF">2023-11-20T04:00:39Z</dcterms:modified>
</cp:coreProperties>
</file>