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401" r:id="rId3"/>
    <p:sldId id="495" r:id="rId4"/>
    <p:sldId id="502" r:id="rId5"/>
    <p:sldId id="482" r:id="rId6"/>
    <p:sldId id="496" r:id="rId7"/>
    <p:sldId id="499" r:id="rId8"/>
    <p:sldId id="503" r:id="rId9"/>
    <p:sldId id="501" r:id="rId10"/>
    <p:sldId id="498" r:id="rId11"/>
    <p:sldId id="519" r:id="rId12"/>
    <p:sldId id="504" r:id="rId13"/>
    <p:sldId id="508" r:id="rId14"/>
    <p:sldId id="509" r:id="rId15"/>
    <p:sldId id="505" r:id="rId16"/>
    <p:sldId id="507" r:id="rId17"/>
    <p:sldId id="506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872B-F633-5F3A-D919-198BFD4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learn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AEB2-9F9A-5A2D-9A20-784F169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365" y="2219599"/>
            <a:ext cx="9448799" cy="3833882"/>
          </a:xfrm>
        </p:spPr>
        <p:txBody>
          <a:bodyPr>
            <a:normAutofit/>
          </a:bodyPr>
          <a:lstStyle/>
          <a:p>
            <a:r>
              <a:rPr lang="en-IN" dirty="0"/>
              <a:t>Learn the alphabet  - Keyboard of the programming language</a:t>
            </a:r>
          </a:p>
          <a:p>
            <a:r>
              <a:rPr lang="en-IN" dirty="0"/>
              <a:t>Learn to use words – Keywords , identifiers, operators</a:t>
            </a:r>
          </a:p>
          <a:p>
            <a:r>
              <a:rPr lang="en-IN" dirty="0"/>
              <a:t>Learn to make a sentence – Use keywords, identifiers, operators etc to make a meaningful program statement</a:t>
            </a:r>
          </a:p>
          <a:p>
            <a:r>
              <a:rPr lang="en-IN" dirty="0"/>
              <a:t>Learn to prepare a paragraph – A block of code (decision control, loop control, function)</a:t>
            </a:r>
          </a:p>
          <a:p>
            <a:r>
              <a:rPr lang="en-IN" dirty="0"/>
              <a:t>Learn to prepare an article – Write a complete program</a:t>
            </a:r>
          </a:p>
          <a:p>
            <a:r>
              <a:rPr lang="en-IN" dirty="0"/>
              <a:t>Learn to write a book – Write codes for specific applications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4F967-A35A-3D9F-D9FE-897213E6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65E1-5C1D-6D12-1520-6117B1BF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 writing 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EF61-1BC5-C749-041C-D255B46F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Writing code/ program is analogous to script writing</a:t>
            </a:r>
          </a:p>
          <a:p>
            <a:r>
              <a:rPr lang="en-IN" dirty="0"/>
              <a:t>An eye on details</a:t>
            </a:r>
          </a:p>
          <a:p>
            <a:r>
              <a:rPr lang="en-IN" dirty="0"/>
              <a:t>An eye on continuity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70D37-4AB8-8A06-215F-DE2F0F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FF1D-E46B-286E-7653-6CD48E8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REVISITING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C16B-F296-D6D4-5197-70FC7712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Character Set</a:t>
            </a:r>
          </a:p>
          <a:p>
            <a:r>
              <a:rPr lang="en-IN" dirty="0"/>
              <a:t>Keywords and identifiers</a:t>
            </a:r>
          </a:p>
          <a:p>
            <a:r>
              <a:rPr lang="en-IN" dirty="0"/>
              <a:t>Datatypes</a:t>
            </a:r>
          </a:p>
          <a:p>
            <a:r>
              <a:rPr lang="en-IN" dirty="0"/>
              <a:t>Operators </a:t>
            </a:r>
          </a:p>
          <a:p>
            <a:r>
              <a:rPr lang="en-IN" dirty="0"/>
              <a:t>Control Statements</a:t>
            </a:r>
          </a:p>
          <a:p>
            <a:r>
              <a:rPr lang="en-IN" dirty="0"/>
              <a:t>Function and recursion</a:t>
            </a:r>
          </a:p>
          <a:p>
            <a:r>
              <a:rPr lang="en-IN" dirty="0"/>
              <a:t>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8D1B-DF6D-88D6-32EF-BE82F985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3513-E4F9-B0E8-E303-2970ACD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CCAC-3ED6-B3D6-DE11-6F5A9F05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Alphabet of C</a:t>
            </a:r>
          </a:p>
          <a:p>
            <a:pPr marL="0" indent="0">
              <a:buNone/>
            </a:pPr>
            <a:r>
              <a:rPr lang="en-US" dirty="0"/>
              <a:t>To write programs in C, we can use</a:t>
            </a:r>
          </a:p>
          <a:p>
            <a:pPr marL="0" indent="0">
              <a:buNone/>
            </a:pPr>
            <a:r>
              <a:rPr lang="en-US" dirty="0"/>
              <a:t>English alphabet – both uppercase and lowercase</a:t>
            </a:r>
          </a:p>
          <a:p>
            <a:pPr marL="0" indent="0">
              <a:buNone/>
            </a:pPr>
            <a:r>
              <a:rPr lang="en-US" dirty="0"/>
              <a:t>Digits – 0 to 9</a:t>
            </a:r>
          </a:p>
          <a:p>
            <a:pPr marL="0" indent="0">
              <a:buNone/>
            </a:pPr>
            <a:r>
              <a:rPr lang="en-US" dirty="0"/>
              <a:t>Operators – Arithmetic, Logical, Comparison, bitwise</a:t>
            </a:r>
          </a:p>
          <a:p>
            <a:pPr marL="0" indent="0">
              <a:buNone/>
            </a:pPr>
            <a:r>
              <a:rPr lang="en-US" dirty="0"/>
              <a:t>Special Symbols – From ~ to  _ </a:t>
            </a:r>
          </a:p>
          <a:p>
            <a:pPr marL="0" indent="0">
              <a:buNone/>
            </a:pPr>
            <a:r>
              <a:rPr lang="en-US" dirty="0"/>
              <a:t>		comma, column, single quote, double quote</a:t>
            </a:r>
          </a:p>
          <a:p>
            <a:pPr marL="0" indent="0">
              <a:buNone/>
            </a:pPr>
            <a:r>
              <a:rPr lang="en-US" dirty="0"/>
              <a:t>		 parenthesis, braces, square brackets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FCE6-C425-FCFF-6366-51A3965D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8F2-6A9B-A851-6B88-1824AF1E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and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855-B446-3D23-EE54-1C7AD3B4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Keywords – Reserved set of words that are provided by the C compiler having predefined meaning and specific purpose</a:t>
            </a:r>
          </a:p>
          <a:p>
            <a:pPr marL="0" indent="0">
              <a:buNone/>
            </a:pPr>
            <a:r>
              <a:rPr lang="en-IN" dirty="0"/>
              <a:t> Keywords are case sensitive and are always in lowercase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: int, float, break, for, switch</a:t>
            </a:r>
          </a:p>
          <a:p>
            <a:pPr marL="0" indent="0">
              <a:buNone/>
            </a:pPr>
            <a:r>
              <a:rPr lang="en-IN" dirty="0"/>
              <a:t>  Identifiers – names given by the programmer for  variables, functions, structures etc</a:t>
            </a:r>
          </a:p>
          <a:p>
            <a:pPr marL="0" indent="0">
              <a:buNone/>
            </a:pPr>
            <a:r>
              <a:rPr lang="en-IN" dirty="0"/>
              <a:t>  Identifiers shall adhere to the rules provided by C compiler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E4AC-39ED-976E-422D-36695C6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AE91-7C3B-AAF4-E0C0-974FCB4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67CE-B4B1-79CD-5F60-A64C31A7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datatype assignment in C</a:t>
            </a:r>
          </a:p>
          <a:p>
            <a:r>
              <a:rPr lang="en-IN" dirty="0"/>
              <a:t>To be assigned at the time of variable declaration or initialization</a:t>
            </a:r>
          </a:p>
          <a:p>
            <a:r>
              <a:rPr lang="en-IN" dirty="0"/>
              <a:t>Datatype defines the memory requirement of the variable</a:t>
            </a:r>
          </a:p>
          <a:p>
            <a:r>
              <a:rPr lang="en-IN" dirty="0"/>
              <a:t>Datatype can be</a:t>
            </a:r>
          </a:p>
          <a:p>
            <a:pPr lvl="1"/>
            <a:r>
              <a:rPr lang="en-IN" dirty="0"/>
              <a:t>Primary – int, float, char</a:t>
            </a:r>
          </a:p>
          <a:p>
            <a:pPr lvl="1"/>
            <a:r>
              <a:rPr lang="en-IN" dirty="0"/>
              <a:t>Secondary or derived – array , matrix, string</a:t>
            </a:r>
          </a:p>
          <a:p>
            <a:pPr lvl="1"/>
            <a:r>
              <a:rPr lang="en-IN" dirty="0"/>
              <a:t>User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0D1B-03DA-B1AC-5C6C-D9340DDE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640-B25A-4B82-FAD9-7E58AF6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43D-0793-C52F-43E2-9753B9FA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Conditional operators</a:t>
            </a:r>
          </a:p>
          <a:p>
            <a:r>
              <a:rPr lang="en-IN" dirty="0"/>
              <a:t>Bitwise Operators</a:t>
            </a:r>
          </a:p>
          <a:p>
            <a:r>
              <a:rPr lang="en-IN" dirty="0"/>
              <a:t>Assignment operator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8E92-56A2-E2B7-38AA-367DB84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9589-6CCE-6B8D-FE5D-5B4A9FDA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2ED8-E255-FCE9-35ED-001A53BE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Sequential Control Statements</a:t>
            </a:r>
          </a:p>
          <a:p>
            <a:r>
              <a:rPr lang="en-IN" dirty="0"/>
              <a:t>Decision Control Statements</a:t>
            </a:r>
          </a:p>
          <a:p>
            <a:r>
              <a:rPr lang="en-IN" dirty="0"/>
              <a:t>Loop Control Statements</a:t>
            </a:r>
          </a:p>
          <a:p>
            <a:r>
              <a:rPr lang="en-IN" dirty="0"/>
              <a:t>Case Control Statements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EDE1-03F3-D81E-00E8-E97D9D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40E-FE2D-5A5A-725A-927A9464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6D18-DAF6-BCFF-30A6-BE8526FE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495164"/>
            <a:ext cx="9603275" cy="526422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Different formats</a:t>
            </a:r>
          </a:p>
          <a:p>
            <a:pPr marL="0" indent="0">
              <a:buNone/>
            </a:pPr>
            <a:r>
              <a:rPr lang="en-IN" dirty="0"/>
              <a:t> if(condition)            if ( condition) 		if(condition)  </a:t>
            </a:r>
          </a:p>
          <a:p>
            <a:pPr marL="0" indent="0">
              <a:buNone/>
            </a:pPr>
            <a:r>
              <a:rPr lang="en-IN" dirty="0"/>
              <a:t>{		{			{</a:t>
            </a:r>
          </a:p>
          <a:p>
            <a:pPr marL="0" indent="0">
              <a:buNone/>
            </a:pPr>
            <a:r>
              <a:rPr lang="en-IN" dirty="0"/>
              <a:t>Do this ;		   do this;		 	  do this;</a:t>
            </a:r>
          </a:p>
          <a:p>
            <a:pPr marL="0" indent="0">
              <a:buNone/>
            </a:pPr>
            <a:r>
              <a:rPr lang="en-IN" dirty="0"/>
              <a:t>} 		}			}</a:t>
            </a:r>
          </a:p>
          <a:p>
            <a:pPr marL="0" indent="0">
              <a:buNone/>
            </a:pPr>
            <a:r>
              <a:rPr lang="en-IN" dirty="0"/>
              <a:t>		else			 else if(condition)</a:t>
            </a:r>
          </a:p>
          <a:p>
            <a:pPr marL="0" indent="0">
              <a:buNone/>
            </a:pPr>
            <a:r>
              <a:rPr lang="en-IN" dirty="0"/>
              <a:t>		{			{</a:t>
            </a:r>
          </a:p>
          <a:p>
            <a:pPr marL="0" indent="0">
              <a:buNone/>
            </a:pPr>
            <a:r>
              <a:rPr lang="en-IN" dirty="0"/>
              <a:t>		do this;			do this;			</a:t>
            </a:r>
          </a:p>
          <a:p>
            <a:pPr marL="0" indent="0">
              <a:buNone/>
            </a:pPr>
            <a:r>
              <a:rPr lang="en-IN" dirty="0"/>
              <a:t>		}			}</a:t>
            </a:r>
          </a:p>
          <a:p>
            <a:pPr marL="0" indent="0">
              <a:buNone/>
            </a:pPr>
            <a:r>
              <a:rPr lang="en-IN" dirty="0"/>
              <a:t>					else</a:t>
            </a:r>
          </a:p>
          <a:p>
            <a:pPr marL="0" indent="0">
              <a:buNone/>
            </a:pPr>
            <a:r>
              <a:rPr lang="en-IN" dirty="0"/>
              <a:t>					{</a:t>
            </a:r>
          </a:p>
          <a:p>
            <a:pPr marL="0" indent="0">
              <a:buNone/>
            </a:pPr>
            <a:r>
              <a:rPr lang="en-IN" dirty="0"/>
              <a:t>					do this;</a:t>
            </a:r>
          </a:p>
          <a:p>
            <a:pPr marL="0" indent="0">
              <a:buNone/>
            </a:pPr>
            <a:r>
              <a:rPr lang="en-IN" dirty="0"/>
              <a:t>					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9F8F-0F91-CF52-072A-8D633BB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BB5-B08F-90C2-B7FA-89B041D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DAAC-360F-224F-28BF-4C6510D1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2250845" cy="3450615"/>
          </a:xfrm>
          <a:ln w="19050"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while(TRUE)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do this;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5E2B1-7D59-8E93-41FA-B1FF01FD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259F14-AE01-C1CF-AAD7-72A8C32E14F3}"/>
              </a:ext>
            </a:extLst>
          </p:cNvPr>
          <p:cNvSpPr txBox="1">
            <a:spLocks/>
          </p:cNvSpPr>
          <p:nvPr/>
        </p:nvSpPr>
        <p:spPr>
          <a:xfrm>
            <a:off x="4420304" y="2015730"/>
            <a:ext cx="2250845" cy="33775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 do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do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while (TRUE);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85B3F5-348A-B420-B87E-FBF2F47B678B}"/>
              </a:ext>
            </a:extLst>
          </p:cNvPr>
          <p:cNvSpPr txBox="1">
            <a:spLocks/>
          </p:cNvSpPr>
          <p:nvPr/>
        </p:nvSpPr>
        <p:spPr>
          <a:xfrm>
            <a:off x="7771698" y="2015728"/>
            <a:ext cx="2421174" cy="325206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do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9731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Outline the general instructions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course objectives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Discuss the course syllabus and course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Brief the concept of programming Languages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2C32-59DC-5AB3-8CCF-61015DEB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29E7-6317-9F11-F105-46D77423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564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switch(choice)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case 1: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do;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case 2: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do;</a:t>
            </a:r>
          </a:p>
          <a:p>
            <a:pPr marL="0" indent="0">
              <a:buNone/>
            </a:pPr>
            <a:r>
              <a:rPr lang="en-IN" dirty="0"/>
              <a:t> break: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C72C-CFB3-D07F-13CA-8EAFEF52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1D8-2264-EFAF-BFD4-5A26D31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FED3-8AA1-15A8-F785-836B06FC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 is an example of functional programming</a:t>
            </a:r>
          </a:p>
          <a:p>
            <a:r>
              <a:rPr lang="en-IN" dirty="0"/>
              <a:t>Each C program will have at least one function</a:t>
            </a:r>
          </a:p>
          <a:p>
            <a:r>
              <a:rPr lang="en-IN" dirty="0"/>
              <a:t>By default function is main()</a:t>
            </a:r>
          </a:p>
          <a:p>
            <a:r>
              <a:rPr lang="en-IN" dirty="0"/>
              <a:t>Execution of C program begins from main() function</a:t>
            </a:r>
          </a:p>
          <a:p>
            <a:r>
              <a:rPr lang="en-IN" dirty="0"/>
              <a:t>There can be n number of user defined functions</a:t>
            </a:r>
          </a:p>
          <a:p>
            <a:r>
              <a:rPr lang="en-IN" dirty="0"/>
              <a:t>Function is a self contained block of program statements to fulfil a certain task</a:t>
            </a:r>
          </a:p>
          <a:p>
            <a:r>
              <a:rPr lang="en-IN" dirty="0"/>
              <a:t>In C, each function should have declaration, definition and function call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89ED3-E2BD-8194-54DC-3BBB0A49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E13-6665-68CB-EBD5-4B6D0F4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C628-65A3-C5E4-B6BC-18F75303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Normally a function is called within main()</a:t>
            </a:r>
          </a:p>
          <a:p>
            <a:r>
              <a:rPr lang="en-IN" dirty="0"/>
              <a:t>When a function is called within its definition it is called recursion</a:t>
            </a:r>
          </a:p>
          <a:p>
            <a:r>
              <a:rPr lang="en-IN" dirty="0"/>
              <a:t>Recursion can create infinite loop if not set a proper condition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0343A-8E27-A290-D97F-711FDDE8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4A8C-8751-57E0-4BBB-E51F344E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B1D2-82A6-C44E-0F16-15225D61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defined datatype to accommodate multiple datatypes</a:t>
            </a:r>
          </a:p>
          <a:p>
            <a:r>
              <a:rPr lang="en-IN" dirty="0"/>
              <a:t>Each variable within a structure is called structure member</a:t>
            </a:r>
          </a:p>
          <a:p>
            <a:r>
              <a:rPr lang="en-IN" dirty="0"/>
              <a:t>Struct variable can access all these members using  ‘dot’ operator</a:t>
            </a:r>
          </a:p>
          <a:p>
            <a:r>
              <a:rPr lang="en-IN" dirty="0"/>
              <a:t>Struct enables to write more sophisticated programs having data manipulation.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22738-EDAB-2A05-1E23-2AF9EA8A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1F3D-DA4F-E08E-0E64-8324F2E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E655-16A6-702E-B3C8-10829A0F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can’t define a function within a structure</a:t>
            </a:r>
          </a:p>
          <a:p>
            <a:r>
              <a:rPr lang="en-IN" dirty="0"/>
              <a:t>It does not support object oriented programming (OOP)</a:t>
            </a:r>
          </a:p>
          <a:p>
            <a:r>
              <a:rPr lang="en-IN" dirty="0"/>
              <a:t>Most of the real world problems can be easily solved with the help of 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1E63A-8281-C7A6-BE32-FF412E0D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700-69C3-75DA-0A77-F46AC76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76E5-2306-3ACE-60B3-7EF42BAE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Write a program to find the equivalent resistance of two resistances connected in parallel. Enter the value of R1 and R2 at run time.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program to check whether the given number is prime or not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program to sort the numbers of a given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Rewrite the previous program  (Q. 4)using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Write a program to find the factorial of a number.</a:t>
            </a:r>
          </a:p>
          <a:p>
            <a:pPr lvl="1"/>
            <a:r>
              <a:rPr lang="en-IN" dirty="0"/>
              <a:t> by using function.</a:t>
            </a:r>
          </a:p>
          <a:p>
            <a:pPr lvl="1"/>
            <a:r>
              <a:rPr lang="en-IN" dirty="0"/>
              <a:t>without using function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D9B7-F84F-BF48-BC29-55F3ACF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F7D-7BE6-9EF6-438F-74C24A8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General instructions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24DC-F920-F382-7650-35C2C7C4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No need to greet the teacher outside the class</a:t>
            </a:r>
          </a:p>
          <a:p>
            <a:r>
              <a:rPr lang="en-IN" dirty="0"/>
              <a:t>     Be punctual for the class or lab</a:t>
            </a:r>
          </a:p>
          <a:p>
            <a:r>
              <a:rPr lang="en-IN" dirty="0"/>
              <a:t>     Strictly,  no use of mobile phones during class</a:t>
            </a:r>
          </a:p>
          <a:p>
            <a:r>
              <a:rPr lang="en-IN" dirty="0"/>
              <a:t>     Keep the decorum of the class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F552-943F-FE57-E98F-DE0C619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235-0B26-08B9-3058-5CB00CC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BE2E-37DA-53F0-ADDA-06B86E33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 minutes – introduction and explanation of a concept</a:t>
            </a:r>
          </a:p>
          <a:p>
            <a:r>
              <a:rPr lang="en-IN" dirty="0"/>
              <a:t>20 minutes – interactive and hands on session</a:t>
            </a:r>
          </a:p>
          <a:p>
            <a:r>
              <a:rPr lang="en-IN" dirty="0"/>
              <a:t>10 minutes -  student’s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2C2D-A501-B8D6-6143-26BB7D39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10E7-29AB-4DDD-B72A-4ED2925A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course assessment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B1B4-FF53-4026-B4E3-6A80850D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 of 100 marks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50 for End Sem Exam, 30 for Mid Sem Exam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10 marks for group assignment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10 marks for attendance ( If total attendance is &gt;= 80%)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3 bonus marks for participation in the student’s choice session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1841-36A2-4C38-93CE-F6672DA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89CB-9663-C4C0-8EEF-BC4BBFD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40BF-059D-5D38-C491-257B0868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UNIT 1		:  Basics of Python</a:t>
            </a:r>
          </a:p>
          <a:p>
            <a:pPr marL="0" indent="0">
              <a:buNone/>
            </a:pPr>
            <a:r>
              <a:rPr lang="en-IN" dirty="0"/>
              <a:t>UNIT II 		:  Control Statements in Python</a:t>
            </a:r>
          </a:p>
          <a:p>
            <a:pPr marL="0" indent="0">
              <a:buNone/>
            </a:pPr>
            <a:r>
              <a:rPr lang="en-IN" dirty="0"/>
              <a:t>UNIT III 	: List, Tuple, Sets and Dictionary</a:t>
            </a:r>
          </a:p>
          <a:p>
            <a:pPr marL="0" indent="0">
              <a:buNone/>
            </a:pPr>
            <a:r>
              <a:rPr lang="en-IN" dirty="0"/>
              <a:t>UNIT IV		: Functions and Modules in Python</a:t>
            </a:r>
          </a:p>
          <a:p>
            <a:pPr marL="0" indent="0">
              <a:buNone/>
            </a:pPr>
            <a:r>
              <a:rPr lang="en-IN" dirty="0"/>
              <a:t>UNIT V 		: File Management</a:t>
            </a:r>
          </a:p>
          <a:p>
            <a:pPr marL="0" indent="0">
              <a:buNone/>
            </a:pPr>
            <a:r>
              <a:rPr lang="en-IN" dirty="0"/>
              <a:t>UNIT VI 	: Matplotlib, </a:t>
            </a:r>
            <a:r>
              <a:rPr lang="en-IN" dirty="0" err="1"/>
              <a:t>numpy</a:t>
            </a:r>
            <a:r>
              <a:rPr lang="en-IN" dirty="0"/>
              <a:t> and pandas</a:t>
            </a:r>
          </a:p>
          <a:p>
            <a:pPr marL="0" indent="0">
              <a:buNone/>
            </a:pPr>
            <a:r>
              <a:rPr lang="en-IN" dirty="0"/>
              <a:t>UNIT VII 	:  Machine Learning and IoT using Python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F76-1D52-F128-7B4B-F5ABDA7D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F3DA-D86B-2FFD-7BD2-FE2A96BB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plan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7A4D-938D-8540-9650-A685A102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Week 1 : Revision of C and Installation of Python</a:t>
            </a:r>
          </a:p>
          <a:p>
            <a:r>
              <a:rPr lang="en-IN" dirty="0"/>
              <a:t>Week 2 : Introduction to Python – Datatypes, operators and expressions</a:t>
            </a:r>
          </a:p>
          <a:p>
            <a:r>
              <a:rPr lang="en-IN" dirty="0"/>
              <a:t>Week 3 : Control Statements in Python</a:t>
            </a:r>
          </a:p>
          <a:p>
            <a:r>
              <a:rPr lang="en-IN" dirty="0"/>
              <a:t>Week 4 and 5 : List, tuple, set, dictionary</a:t>
            </a:r>
          </a:p>
          <a:p>
            <a:r>
              <a:rPr lang="en-IN" dirty="0"/>
              <a:t>Week 6 : Functions and Modules</a:t>
            </a:r>
          </a:p>
          <a:p>
            <a:r>
              <a:rPr lang="en-IN" dirty="0"/>
              <a:t>Week 7 : Review of first 6 weeks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5558-ABCB-BA4E-D47A-629BEBC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5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F348-4A59-5F32-C542-070B0A4F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plan –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C0C5-5A04-C7D7-9B7D-F4F5EA67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Week 8 : File management in Python</a:t>
            </a:r>
          </a:p>
          <a:p>
            <a:r>
              <a:rPr lang="en-IN" dirty="0"/>
              <a:t>Week 9 : Plotting data using matplotlib</a:t>
            </a:r>
          </a:p>
          <a:p>
            <a:r>
              <a:rPr lang="en-IN" dirty="0"/>
              <a:t>Week 10 : Basics of </a:t>
            </a:r>
            <a:r>
              <a:rPr lang="en-IN" dirty="0">
                <a:solidFill>
                  <a:srgbClr val="FF0000"/>
                </a:solidFill>
              </a:rPr>
              <a:t>Num</a:t>
            </a:r>
            <a:r>
              <a:rPr lang="en-IN" dirty="0"/>
              <a:t>erical </a:t>
            </a:r>
            <a:r>
              <a:rPr lang="en-IN" dirty="0">
                <a:solidFill>
                  <a:srgbClr val="FF0000"/>
                </a:solidFill>
              </a:rPr>
              <a:t>Py</a:t>
            </a:r>
            <a:r>
              <a:rPr lang="en-IN" dirty="0"/>
              <a:t>thon – </a:t>
            </a:r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Week 11: </a:t>
            </a:r>
            <a:r>
              <a:rPr lang="en-IN" dirty="0">
                <a:solidFill>
                  <a:srgbClr val="FF0000"/>
                </a:solidFill>
              </a:rPr>
              <a:t>Pan</a:t>
            </a:r>
            <a:r>
              <a:rPr lang="en-IN" dirty="0"/>
              <a:t>el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ata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nalysi</a:t>
            </a: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 – Pandas</a:t>
            </a:r>
          </a:p>
          <a:p>
            <a:r>
              <a:rPr lang="en-IN" dirty="0"/>
              <a:t>Week 12 : Machine learning and Python</a:t>
            </a:r>
          </a:p>
          <a:p>
            <a:r>
              <a:rPr lang="en-IN" dirty="0"/>
              <a:t>Week 13 : IoT and Python</a:t>
            </a:r>
          </a:p>
          <a:p>
            <a:r>
              <a:rPr lang="en-IN" dirty="0"/>
              <a:t>Week 14 : Final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B76F-405B-2AE9-107D-35A056C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3D25-A617-BE2B-B3F9-A708DCF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FBF7-0261-D548-94D2-F99C5B97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Program - Medium to invoke a computer for the fulfilment of certain task</a:t>
            </a:r>
          </a:p>
          <a:p>
            <a:r>
              <a:rPr lang="en-IN" dirty="0"/>
              <a:t>Etymology – Greek words ‘pro’  ( before) and ‘</a:t>
            </a:r>
            <a:r>
              <a:rPr lang="en-IN" dirty="0" err="1"/>
              <a:t>graphein</a:t>
            </a:r>
            <a:r>
              <a:rPr lang="en-IN" dirty="0"/>
              <a:t>’(to write)</a:t>
            </a:r>
          </a:p>
          <a:p>
            <a:r>
              <a:rPr lang="en-IN" dirty="0"/>
              <a:t>Various types of programming languages are available at present</a:t>
            </a:r>
          </a:p>
          <a:p>
            <a:r>
              <a:rPr lang="en-IN" dirty="0"/>
              <a:t>Based on its closeness to hardware, classified as LOW, MEDIUM and HIGH</a:t>
            </a:r>
          </a:p>
          <a:p>
            <a:r>
              <a:rPr lang="en-IN" dirty="0"/>
              <a:t>Based on code orientation, classified as</a:t>
            </a:r>
          </a:p>
          <a:p>
            <a:pPr lvl="1"/>
            <a:r>
              <a:rPr lang="en-IN" dirty="0"/>
              <a:t>Functional Programming</a:t>
            </a:r>
          </a:p>
          <a:p>
            <a:pPr lvl="1"/>
            <a:r>
              <a:rPr lang="en-IN" dirty="0"/>
              <a:t>Procedural Programming</a:t>
            </a:r>
          </a:p>
          <a:p>
            <a:pPr lvl="1"/>
            <a:r>
              <a:rPr lang="en-IN" dirty="0"/>
              <a:t>Object Oriented</a:t>
            </a:r>
          </a:p>
          <a:p>
            <a:pPr lvl="1"/>
            <a:r>
              <a:rPr lang="en-IN" dirty="0"/>
              <a:t>Even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62E91-DF82-BDD9-75F6-67511456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6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7864</TotalTime>
  <Words>1201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General instructions  </vt:lpstr>
      <vt:lpstr>Lecture pattern</vt:lpstr>
      <vt:lpstr>Theory course assessment criteria</vt:lpstr>
      <vt:lpstr>Course Syllabus</vt:lpstr>
      <vt:lpstr>Course plan – Phase 1</vt:lpstr>
      <vt:lpstr>Course plan – Phase 2</vt:lpstr>
      <vt:lpstr>Programming Languages</vt:lpstr>
      <vt:lpstr>STEPS to learn programming</vt:lpstr>
      <vt:lpstr>Script writing and coding</vt:lpstr>
      <vt:lpstr>REVISITING C</vt:lpstr>
      <vt:lpstr>Character SET in C</vt:lpstr>
      <vt:lpstr>Keywords and identifiers</vt:lpstr>
      <vt:lpstr>Datatypes in C</vt:lpstr>
      <vt:lpstr>Operators</vt:lpstr>
      <vt:lpstr>Control statements in c</vt:lpstr>
      <vt:lpstr>Decision control statements</vt:lpstr>
      <vt:lpstr>Loop CONTROL STATEMENTS</vt:lpstr>
      <vt:lpstr>Case control statements</vt:lpstr>
      <vt:lpstr>Functions</vt:lpstr>
      <vt:lpstr>recursion</vt:lpstr>
      <vt:lpstr>Structure in C</vt:lpstr>
      <vt:lpstr>Drawback of structure</vt:lpstr>
      <vt:lpstr>REVISION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175</cp:revision>
  <dcterms:created xsi:type="dcterms:W3CDTF">2021-10-07T02:26:26Z</dcterms:created>
  <dcterms:modified xsi:type="dcterms:W3CDTF">2023-09-04T10:46:06Z</dcterms:modified>
</cp:coreProperties>
</file>