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401" r:id="rId3"/>
    <p:sldId id="495" r:id="rId4"/>
    <p:sldId id="502" r:id="rId5"/>
    <p:sldId id="482" r:id="rId6"/>
    <p:sldId id="496" r:id="rId7"/>
    <p:sldId id="517" r:id="rId8"/>
    <p:sldId id="518" r:id="rId9"/>
    <p:sldId id="519" r:id="rId10"/>
    <p:sldId id="499" r:id="rId11"/>
    <p:sldId id="520" r:id="rId12"/>
    <p:sldId id="503" r:id="rId13"/>
    <p:sldId id="501" r:id="rId14"/>
    <p:sldId id="521" r:id="rId15"/>
    <p:sldId id="522" r:id="rId16"/>
    <p:sldId id="5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F3DA-D86B-2FFD-7BD2-FE2A96BB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7A4D-938D-8540-9650-A685A102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 level, object oriented,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Developed by Dutch scientist Guido Van Rossum in 1991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Named after a popular TV show 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'Monty Python's Flying Circus’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One of the most popular programming language of 21</a:t>
            </a:r>
            <a:r>
              <a:rPr lang="en-IN" baseline="30000" dirty="0"/>
              <a:t>st</a:t>
            </a:r>
            <a:r>
              <a:rPr lang="en-IN" dirty="0"/>
              <a:t> century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Scripting Language ( Line by line execution)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5558-ABCB-BA4E-D47A-629BEBC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5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4EBF-AC7A-F4FF-89B9-23350616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F29C-FE8C-0EA9-F3E6-8085016E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en-IN" dirty="0"/>
              <a:t>Open Source</a:t>
            </a:r>
          </a:p>
          <a:p>
            <a:r>
              <a:rPr lang="en-IN" dirty="0"/>
              <a:t>Support of packages or libraries</a:t>
            </a:r>
          </a:p>
          <a:p>
            <a:r>
              <a:rPr lang="en-IN" dirty="0"/>
              <a:t>Software quality </a:t>
            </a:r>
          </a:p>
          <a:p>
            <a:r>
              <a:rPr lang="en-IN" dirty="0"/>
              <a:t>Developer productivity</a:t>
            </a:r>
          </a:p>
          <a:p>
            <a:r>
              <a:rPr lang="en-IN" dirty="0"/>
              <a:t>Program portability</a:t>
            </a:r>
          </a:p>
          <a:p>
            <a:r>
              <a:rPr lang="en-IN" dirty="0"/>
              <a:t>Component integration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4506-97B5-E092-9788-7EE60B3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F348-4A59-5F32-C542-070B0A4F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C0C5-5A04-C7D7-9B7D-F4F5EA67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Scientific Programming  		- NASA, Fermi Lab</a:t>
            </a:r>
          </a:p>
          <a:p>
            <a:pPr marL="0" indent="0">
              <a:buNone/>
            </a:pPr>
            <a:r>
              <a:rPr lang="en-IN" dirty="0"/>
              <a:t>Movie Animation			- Pixar, Industrial light and magic</a:t>
            </a:r>
          </a:p>
          <a:p>
            <a:pPr marL="0" indent="0">
              <a:buNone/>
            </a:pPr>
            <a:r>
              <a:rPr lang="en-IN" dirty="0"/>
              <a:t>Financial market forecasting	- JP Morgan</a:t>
            </a:r>
          </a:p>
          <a:p>
            <a:pPr marL="0" indent="0">
              <a:buNone/>
            </a:pPr>
            <a:r>
              <a:rPr lang="en-IN" dirty="0"/>
              <a:t>Hardware Testing			- Qualcomm, IBM, HP</a:t>
            </a:r>
          </a:p>
          <a:p>
            <a:pPr marL="0" indent="0">
              <a:buNone/>
            </a:pPr>
            <a:r>
              <a:rPr lang="en-IN" dirty="0"/>
              <a:t>Video Sharing			- YouTube</a:t>
            </a:r>
          </a:p>
          <a:p>
            <a:pPr marL="0" indent="0">
              <a:buNone/>
            </a:pPr>
            <a:r>
              <a:rPr lang="en-IN" dirty="0"/>
              <a:t>…..many more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B76F-405B-2AE9-107D-35A056C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3D25-A617-BE2B-B3F9-A708DCF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FBF7-0261-D548-94D2-F99C5B97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Scripting mode:</a:t>
            </a:r>
          </a:p>
          <a:p>
            <a:pPr lvl="1"/>
            <a:r>
              <a:rPr lang="en-IN" dirty="0"/>
              <a:t>Write a complete program in an editor, save it and run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Not for beginners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Interactive mode:</a:t>
            </a:r>
          </a:p>
          <a:p>
            <a:pPr lvl="1"/>
            <a:r>
              <a:rPr lang="en-IN" dirty="0"/>
              <a:t>Write the code line by line and execute in a python shell</a:t>
            </a:r>
          </a:p>
          <a:p>
            <a:pPr lvl="1"/>
            <a:r>
              <a:rPr lang="en-IN" dirty="0"/>
              <a:t>Good for beginners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62E91-DF82-BDD9-75F6-67511456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38A8-8C0C-032F-4F25-7822425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81A-30D0-8C87-3A57-E0F0642A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www.python.org</a:t>
            </a:r>
            <a:endParaRPr lang="en-IN" dirty="0"/>
          </a:p>
          <a:p>
            <a:r>
              <a:rPr lang="en-IN" dirty="0"/>
              <a:t>Click on downloads</a:t>
            </a:r>
          </a:p>
          <a:p>
            <a:r>
              <a:rPr lang="en-IN" dirty="0"/>
              <a:t>Choose the appropriate version</a:t>
            </a:r>
          </a:p>
          <a:p>
            <a:r>
              <a:rPr lang="en-IN" dirty="0"/>
              <a:t>Download it and run the .exe file</a:t>
            </a:r>
          </a:p>
          <a:p>
            <a:r>
              <a:rPr lang="en-IN" dirty="0"/>
              <a:t> tick  ‘Add to the path’ dialog box and install</a:t>
            </a:r>
          </a:p>
          <a:p>
            <a:r>
              <a:rPr lang="en-IN" dirty="0"/>
              <a:t>Go to the command window and type python –version</a:t>
            </a:r>
          </a:p>
          <a:p>
            <a:r>
              <a:rPr lang="en-IN" dirty="0"/>
              <a:t>If the installation is complete, the version of python will be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E53C-E89C-61B9-0F8C-8321F4A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3DDC-4B0F-3702-64E9-F6D9761A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7C05-951F-2FC2-04C3-E3481212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Go to windows power shell ( command window)</a:t>
            </a:r>
          </a:p>
          <a:p>
            <a:r>
              <a:rPr lang="en-US" dirty="0"/>
              <a:t>Type pip install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Create a folder in your preferred location</a:t>
            </a:r>
          </a:p>
          <a:p>
            <a:r>
              <a:rPr lang="en-US" dirty="0"/>
              <a:t>Open the folder, right click, select open in terminal</a:t>
            </a:r>
          </a:p>
          <a:p>
            <a:r>
              <a:rPr lang="en-US" dirty="0"/>
              <a:t>Terminal with folder name as directory will appear</a:t>
            </a:r>
          </a:p>
          <a:p>
            <a:r>
              <a:rPr lang="en-US" dirty="0"/>
              <a:t>Type jupyter notebook</a:t>
            </a:r>
          </a:p>
          <a:p>
            <a:r>
              <a:rPr lang="en-US" dirty="0"/>
              <a:t>Jupyter notebook tab will be opened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5A5D-4979-1B6E-A22A-84B242AB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B469F-1611-E72D-7D2E-6751E9A034E5}"/>
              </a:ext>
            </a:extLst>
          </p:cNvPr>
          <p:cNvSpPr txBox="1"/>
          <p:nvPr/>
        </p:nvSpPr>
        <p:spPr>
          <a:xfrm>
            <a:off x="3045759" y="6225099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https://www.youtube.com/watch?v=ClTWPoDHY_s</a:t>
            </a:r>
          </a:p>
        </p:txBody>
      </p:sp>
    </p:spTree>
    <p:extLst>
      <p:ext uri="{BB962C8B-B14F-4D97-AF65-F5344CB8AC3E}">
        <p14:creationId xmlns:p14="http://schemas.microsoft.com/office/powerpoint/2010/main" val="366595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4D8A-C2A7-C9DE-E297-08D98882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4EFB-A570-B007-42BA-3CE9C7FD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https://realpython.com/jupyter-notebook-introduction/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454CE-5856-9C21-1678-D6D2F1D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concept of Object Oriented 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Brief the salient features of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guidance regarding the installation of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F7D-7BE6-9EF6-438F-74C24A8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 oriented programming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24DC-F920-F382-7650-35C2C7C4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761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  A programming concept that was developed in the modern era.</a:t>
            </a:r>
          </a:p>
          <a:p>
            <a:r>
              <a:rPr lang="en-IN" dirty="0"/>
              <a:t>    A different perspective towards real world problems that include large amount of data</a:t>
            </a:r>
          </a:p>
          <a:p>
            <a:r>
              <a:rPr lang="en-IN" dirty="0"/>
              <a:t>    The concept of structure was modified and a new datatype called class was defined.</a:t>
            </a:r>
          </a:p>
          <a:p>
            <a:r>
              <a:rPr lang="en-IN" dirty="0"/>
              <a:t>    Class can be user defined or can be built in, similar to that of function.</a:t>
            </a:r>
          </a:p>
          <a:p>
            <a:r>
              <a:rPr lang="en-IN" dirty="0"/>
              <a:t>    Within a class, there can be finite number of dissimilar datatypes</a:t>
            </a:r>
          </a:p>
          <a:p>
            <a:r>
              <a:rPr lang="en-IN" dirty="0"/>
              <a:t>   Classes will have the provision to define their own functions (methods)</a:t>
            </a:r>
          </a:p>
          <a:p>
            <a:r>
              <a:rPr lang="en-IN" dirty="0"/>
              <a:t>    Variables of a class are called instances of that class or objects of that class</a:t>
            </a:r>
          </a:p>
          <a:p>
            <a:r>
              <a:rPr lang="en-IN" dirty="0"/>
              <a:t>   There can be constructor functions within which the instance of the class can passed as</a:t>
            </a:r>
          </a:p>
          <a:p>
            <a:pPr marL="0" indent="0">
              <a:buNone/>
            </a:pPr>
            <a:r>
              <a:rPr lang="en-IN" dirty="0"/>
              <a:t>       argument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F552-943F-FE57-E98F-DE0C619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235-0B26-08B9-3058-5CB00CC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BE2E-37DA-53F0-ADDA-06B86E33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56" y="2261411"/>
            <a:ext cx="3693297" cy="379207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class train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{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// characteristics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int </a:t>
            </a:r>
            <a:r>
              <a:rPr lang="en-IN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train_no</a:t>
            </a: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char destination;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char </a:t>
            </a:r>
            <a:r>
              <a:rPr lang="en-IN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train_type</a:t>
            </a: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int </a:t>
            </a:r>
            <a:r>
              <a:rPr lang="en-IN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arrival_time</a:t>
            </a: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int </a:t>
            </a:r>
            <a:r>
              <a:rPr lang="en-IN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departure_time</a:t>
            </a:r>
            <a:r>
              <a:rPr lang="en-IN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2C2D-A501-B8D6-6143-26BB7D39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3FB319-1B19-A12A-72B1-616BF1D54751}"/>
              </a:ext>
            </a:extLst>
          </p:cNvPr>
          <p:cNvSpPr txBox="1">
            <a:spLocks/>
          </p:cNvSpPr>
          <p:nvPr/>
        </p:nvSpPr>
        <p:spPr>
          <a:xfrm>
            <a:off x="6409926" y="1853754"/>
            <a:ext cx="4805428" cy="574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int arrival(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delayed_time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arrival_time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+=   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delayed_time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return 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arr_time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}    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int departure(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delayed_time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{        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departure_time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+= 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delayed_time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return </a:t>
            </a:r>
            <a:r>
              <a:rPr lang="en-US" sz="16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departure_time</a:t>
            </a: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}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} </a:t>
            </a:r>
          </a:p>
          <a:p>
            <a:endParaRPr lang="en-IN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4256E-C0E5-2942-9256-A2EF50F37A12}"/>
              </a:ext>
            </a:extLst>
          </p:cNvPr>
          <p:cNvSpPr txBox="1"/>
          <p:nvPr/>
        </p:nvSpPr>
        <p:spPr>
          <a:xfrm>
            <a:off x="2548299" y="6162363"/>
            <a:ext cx="808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https://www.simplilearn.com/tutorials/cpp-tutorial/class-and-object-in-cpp</a:t>
            </a:r>
          </a:p>
        </p:txBody>
      </p:sp>
    </p:spTree>
    <p:extLst>
      <p:ext uri="{BB962C8B-B14F-4D97-AF65-F5344CB8AC3E}">
        <p14:creationId xmlns:p14="http://schemas.microsoft.com/office/powerpoint/2010/main" val="10921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10E7-29AB-4DDD-B72A-4ED2925A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B1B4-FF53-4026-B4E3-6A80850D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Data 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Inheritance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1841-36A2-4C38-93CE-F6672DA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89CB-9663-C4C0-8EEF-BC4BBFD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40BF-059D-5D38-C491-257B0868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291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object oriented programming we can define ‘class’ to bind related attributes and functions Into a single unit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members of the class can be accessed outside the class by creating an object of that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Binding dissimilar datatypes and functions into a single unit is called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F76-1D52-F128-7B4B-F5ABDA7D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938FB-5A7C-12A3-84F5-0EA95627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/>
          <a:stretch/>
        </p:blipFill>
        <p:spPr>
          <a:xfrm>
            <a:off x="3418113" y="4216079"/>
            <a:ext cx="4456742" cy="18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338-69EA-A84B-5540-82438A9B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D96A-2939-BA75-4E8D-030C832F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abstraction comes along with encapsulation.</a:t>
            </a:r>
          </a:p>
          <a:p>
            <a:r>
              <a:rPr lang="en-IN" dirty="0"/>
              <a:t>It can be called as data hiding also</a:t>
            </a:r>
          </a:p>
          <a:p>
            <a:r>
              <a:rPr lang="en-IN" dirty="0"/>
              <a:t>Functions or variables within a class can be hidden from other part of the program.</a:t>
            </a:r>
          </a:p>
          <a:p>
            <a:r>
              <a:rPr lang="en-IN" dirty="0"/>
              <a:t>In C++, data abstraction is done with the help pf access priority</a:t>
            </a:r>
          </a:p>
          <a:p>
            <a:r>
              <a:rPr lang="en-IN" dirty="0"/>
              <a:t> Three types of access specifiers are used in C++- public, private and protected.</a:t>
            </a:r>
          </a:p>
          <a:p>
            <a:r>
              <a:rPr lang="en-IN" dirty="0"/>
              <a:t>Python supports abstract class and abstract methods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1A57-B789-2371-3277-2E63EF90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1F9E-3852-889D-62F4-6E4F3C5B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31EC-EFDE-E6D4-DBAE-280BB451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literal meaning of this word is adopted to describe the property of classes</a:t>
            </a:r>
          </a:p>
          <a:p>
            <a:r>
              <a:rPr lang="en-IN" dirty="0"/>
              <a:t>In OOPs, any class can have its derived class or subclass.</a:t>
            </a:r>
          </a:p>
          <a:p>
            <a:r>
              <a:rPr lang="en-IN" dirty="0"/>
              <a:t>Derived class can inherit the features of the parent class.</a:t>
            </a:r>
          </a:p>
          <a:p>
            <a:r>
              <a:rPr lang="en-IN" dirty="0"/>
              <a:t>For Example, there can be a parent class ‘Employee’  within which we can define derived classes like “Manager”, “Accountant”, “Front officer” etc.</a:t>
            </a:r>
          </a:p>
          <a:p>
            <a:r>
              <a:rPr lang="en-IN" dirty="0"/>
              <a:t>Inheritance enables to have better codes with fewer 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5158-E563-A3B1-3DDB-291E4C4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7C0E-2540-6AEC-C656-74FA458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86A2-3FA7-392C-7032-9C76754C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Polymorphism implies same name- different tasks</a:t>
            </a:r>
          </a:p>
          <a:p>
            <a:r>
              <a:rPr lang="en-IN" dirty="0"/>
              <a:t>C++ supports functional polymorphism and operator overloading</a:t>
            </a:r>
          </a:p>
          <a:p>
            <a:r>
              <a:rPr lang="en-IN" dirty="0"/>
              <a:t>Functional polymorphism – Within a single program we can have many functions with the same name but difference in the type and number of arguments</a:t>
            </a:r>
          </a:p>
          <a:p>
            <a:pPr lvl="1"/>
            <a:r>
              <a:rPr lang="en-IN" dirty="0"/>
              <a:t>void Area( int, int):</a:t>
            </a:r>
          </a:p>
          <a:p>
            <a:pPr lvl="1"/>
            <a:r>
              <a:rPr lang="en-IN" dirty="0"/>
              <a:t>void Area(float, float);</a:t>
            </a:r>
          </a:p>
          <a:p>
            <a:pPr lvl="1"/>
            <a:r>
              <a:rPr lang="en-IN" dirty="0"/>
              <a:t>void Area(int, int, int);</a:t>
            </a:r>
          </a:p>
          <a:p>
            <a:r>
              <a:rPr lang="en-IN" dirty="0"/>
              <a:t>Operator overloading refers to the multiple use of the same operator.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2C5A-1DCA-D85C-2F36-496D5CF3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6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8296</TotalTime>
  <Words>858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Roboto</vt:lpstr>
      <vt:lpstr>Verdana</vt:lpstr>
      <vt:lpstr>Wingdings</vt:lpstr>
      <vt:lpstr>Gallery</vt:lpstr>
      <vt:lpstr>CS 2001 Python programming</vt:lpstr>
      <vt:lpstr>Lecture Objectives</vt:lpstr>
      <vt:lpstr>Object oriented programming  </vt:lpstr>
      <vt:lpstr>Example for a class</vt:lpstr>
      <vt:lpstr>Features of OOPs</vt:lpstr>
      <vt:lpstr>DATA Encapsulation</vt:lpstr>
      <vt:lpstr>Data abstraction</vt:lpstr>
      <vt:lpstr>inheritance</vt:lpstr>
      <vt:lpstr>polymorphism</vt:lpstr>
      <vt:lpstr>PYTHON</vt:lpstr>
      <vt:lpstr>Features of python</vt:lpstr>
      <vt:lpstr>Domains of application</vt:lpstr>
      <vt:lpstr>Working with python</vt:lpstr>
      <vt:lpstr>Installation of python</vt:lpstr>
      <vt:lpstr>Installation of jupyter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181</cp:revision>
  <dcterms:created xsi:type="dcterms:W3CDTF">2021-10-07T02:26:26Z</dcterms:created>
  <dcterms:modified xsi:type="dcterms:W3CDTF">2023-08-31T09:21:56Z</dcterms:modified>
</cp:coreProperties>
</file>