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401" r:id="rId3"/>
    <p:sldId id="508" r:id="rId4"/>
    <p:sldId id="509" r:id="rId5"/>
    <p:sldId id="519" r:id="rId6"/>
    <p:sldId id="505" r:id="rId7"/>
    <p:sldId id="520" r:id="rId8"/>
    <p:sldId id="523" r:id="rId9"/>
    <p:sldId id="528" r:id="rId10"/>
    <p:sldId id="529" r:id="rId11"/>
    <p:sldId id="522" r:id="rId12"/>
    <p:sldId id="521" r:id="rId13"/>
    <p:sldId id="530" r:id="rId14"/>
    <p:sldId id="524" r:id="rId15"/>
    <p:sldId id="507" r:id="rId16"/>
    <p:sldId id="525" r:id="rId17"/>
    <p:sldId id="527" r:id="rId18"/>
    <p:sldId id="526" r:id="rId19"/>
    <p:sldId id="531" r:id="rId20"/>
    <p:sldId id="532" r:id="rId21"/>
    <p:sldId id="533" r:id="rId22"/>
    <p:sldId id="53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C8D38-5396-411E-A4F3-94165AEAA4CA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4F21-099B-4A53-8907-A860BC1F1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CC33-66B2-410C-86B3-7B9BF816A581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5AC-473C-467B-A599-CC6970A2EAB2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D8E-D8C2-402D-A163-13B327B10810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E296-2083-4C9F-97B9-A18642184056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528-9588-4F96-BD36-DBEBA00BF90B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BEBF-403D-4B2D-BE41-FA4CA7EF752F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D172-6462-48CB-A0ED-B88B96CF189D}" type="datetime1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AEB9-F565-44B5-B510-49C65B91C226}" type="datetime1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8E91-CA5F-4D04-A51C-6AACBBAF26CE}" type="datetime1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0BE4-936A-4F1D-B495-2D375B5A761F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D19A07-6110-49C3-ACBB-3B0D9C7320FE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71B6-21A3-4F82-A351-25CA415370EB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973-3311-4A89-BBF1-FC0CCE2E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9714596" cy="3551275"/>
          </a:xfrm>
        </p:spPr>
        <p:txBody>
          <a:bodyPr>
            <a:normAutofit/>
          </a:bodyPr>
          <a:lstStyle/>
          <a:p>
            <a:r>
              <a:rPr lang="en-US" sz="3600" dirty="0"/>
              <a:t>CS 2001 Python programming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0001-6039-49AC-94FD-964626F40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2225-EF01-4EA7-8169-2ECB693F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B1BA-C0DC-6720-F7B8-FC05FE0E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BINARy, octal and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B1DA7-DFFB-E10F-AC57-76018A66D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2797692" cy="3450613"/>
          </a:xfrm>
          <a:ln>
            <a:solidFill>
              <a:srgbClr val="C00000"/>
            </a:solidFill>
          </a:ln>
        </p:spPr>
        <p:txBody>
          <a:bodyPr/>
          <a:lstStyle/>
          <a:p>
            <a:r>
              <a:rPr lang="en-IN" dirty="0"/>
              <a:t>x = 0b11011000</a:t>
            </a:r>
          </a:p>
          <a:p>
            <a:r>
              <a:rPr lang="en-IN" dirty="0"/>
              <a:t>print(x)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x = 0b_1101_1000</a:t>
            </a:r>
          </a:p>
          <a:p>
            <a:r>
              <a:rPr lang="en-IN" dirty="0"/>
              <a:t>print(x)</a:t>
            </a:r>
          </a:p>
          <a:p>
            <a:r>
              <a:rPr lang="en-IN" dirty="0"/>
              <a:t>print(type(x))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ABCA8-E6AF-6462-5DDB-823CCF11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AF98F-84EC-6051-20DD-3913EDCF3E8B}"/>
              </a:ext>
            </a:extLst>
          </p:cNvPr>
          <p:cNvSpPr txBox="1">
            <a:spLocks/>
          </p:cNvSpPr>
          <p:nvPr/>
        </p:nvSpPr>
        <p:spPr>
          <a:xfrm>
            <a:off x="4768521" y="1987511"/>
            <a:ext cx="2797692" cy="34506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y = 0o123</a:t>
            </a:r>
          </a:p>
          <a:p>
            <a:r>
              <a:rPr lang="en-IN" dirty="0"/>
              <a:t>print(y)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r>
              <a:rPr lang="en-IN" dirty="0"/>
              <a:t>y = 0o_123</a:t>
            </a:r>
          </a:p>
          <a:p>
            <a:r>
              <a:rPr lang="en-IN" dirty="0"/>
              <a:t>print(y)</a:t>
            </a:r>
          </a:p>
          <a:p>
            <a:r>
              <a:rPr lang="en-IN" dirty="0"/>
              <a:t>print(type(y))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6F0C53-2BCA-68F0-85E6-A56EDD7B3084}"/>
              </a:ext>
            </a:extLst>
          </p:cNvPr>
          <p:cNvSpPr txBox="1">
            <a:spLocks/>
          </p:cNvSpPr>
          <p:nvPr/>
        </p:nvSpPr>
        <p:spPr>
          <a:xfrm>
            <a:off x="8085463" y="1987511"/>
            <a:ext cx="2797692" cy="34506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z = 0x19A</a:t>
            </a:r>
          </a:p>
          <a:p>
            <a:r>
              <a:rPr lang="en-IN" dirty="0"/>
              <a:t>print(z)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r>
              <a:rPr lang="en-IN" dirty="0"/>
              <a:t>z = 0x_19A</a:t>
            </a:r>
          </a:p>
          <a:p>
            <a:r>
              <a:rPr lang="en-IN" dirty="0"/>
              <a:t>print(z)</a:t>
            </a:r>
          </a:p>
          <a:p>
            <a:r>
              <a:rPr lang="en-IN" dirty="0"/>
              <a:t>print(type(z))</a:t>
            </a:r>
          </a:p>
        </p:txBody>
      </p:sp>
    </p:spTree>
    <p:extLst>
      <p:ext uri="{BB962C8B-B14F-4D97-AF65-F5344CB8AC3E}">
        <p14:creationId xmlns:p14="http://schemas.microsoft.com/office/powerpoint/2010/main" val="152602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1DDF-56CD-18C7-5101-614C380C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AS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49D9-D84D-0164-76FD-CD899246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72233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Objects are nameless and their address is stored in the variable.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Address of the object can be accessed using the function id()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A=30 will create a nameless object whose address is stored in 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If two variables are assigned with same constant value, instead of two objects, single object will be created by python.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Objects can be passed as arguments in a function.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BE701-3A67-59C9-4893-E675A86C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E37216-F7BA-9296-F3A7-B39D5451FB9A}"/>
              </a:ext>
            </a:extLst>
          </p:cNvPr>
          <p:cNvSpPr/>
          <p:nvPr/>
        </p:nvSpPr>
        <p:spPr>
          <a:xfrm>
            <a:off x="2510117" y="4713923"/>
            <a:ext cx="2680448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F96AC-7490-F9F2-212C-9FAD82825247}"/>
              </a:ext>
            </a:extLst>
          </p:cNvPr>
          <p:cNvSpPr txBox="1"/>
          <p:nvPr/>
        </p:nvSpPr>
        <p:spPr>
          <a:xfrm>
            <a:off x="3123219" y="49933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14770890034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D51AF-1FF9-446E-96CC-0D47536AC759}"/>
              </a:ext>
            </a:extLst>
          </p:cNvPr>
          <p:cNvSpPr txBox="1"/>
          <p:nvPr/>
        </p:nvSpPr>
        <p:spPr>
          <a:xfrm>
            <a:off x="2034289" y="49933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3A7FC1-6A9A-988E-90FF-C592E929101E}"/>
              </a:ext>
            </a:extLst>
          </p:cNvPr>
          <p:cNvSpPr/>
          <p:nvPr/>
        </p:nvSpPr>
        <p:spPr>
          <a:xfrm>
            <a:off x="7001435" y="4679844"/>
            <a:ext cx="2680448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0AE24-B8A8-0FF6-661F-0A823D4269AA}"/>
              </a:ext>
            </a:extLst>
          </p:cNvPr>
          <p:cNvSpPr txBox="1"/>
          <p:nvPr/>
        </p:nvSpPr>
        <p:spPr>
          <a:xfrm>
            <a:off x="7614537" y="56841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14770890034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FD995-D80C-1AE9-8122-213053C022BC}"/>
              </a:ext>
            </a:extLst>
          </p:cNvPr>
          <p:cNvSpPr txBox="1"/>
          <p:nvPr/>
        </p:nvSpPr>
        <p:spPr>
          <a:xfrm>
            <a:off x="8133910" y="49762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06742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137E-2B3B-0012-A66C-7F7D3E88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DB93-D23B-8C96-DB50-7CF494AC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supports wide variety of data types unlike C</a:t>
            </a:r>
          </a:p>
          <a:p>
            <a:r>
              <a:rPr lang="en-IN" dirty="0"/>
              <a:t>To perform complex number computing, python has a built in class ‘complex’</a:t>
            </a:r>
          </a:p>
          <a:p>
            <a:r>
              <a:rPr lang="en-IN" dirty="0"/>
              <a:t>Typing A=4+5j , creates an object A of type complex</a:t>
            </a:r>
          </a:p>
          <a:p>
            <a:r>
              <a:rPr lang="en-IN" dirty="0"/>
              <a:t>We can generate the number 4+5j by typing complex(4,5)</a:t>
            </a:r>
          </a:p>
          <a:p>
            <a:r>
              <a:rPr lang="en-IN" dirty="0"/>
              <a:t>There are a few built in functions that can operate on complex variables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F5C04-EFFF-F6CC-E3A9-25CB2DAD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0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04EF-31DC-A7E5-E523-A9F5D407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B357-A14A-2006-07A5-4F8EBC4B0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True and False data can be stored as bool objects.</a:t>
            </a:r>
          </a:p>
          <a:p>
            <a:r>
              <a:rPr lang="en-IN" dirty="0"/>
              <a:t>Arithmetic and logical operations are possible on bool objects</a:t>
            </a:r>
          </a:p>
          <a:p>
            <a:r>
              <a:rPr lang="en-IN" dirty="0"/>
              <a:t>All non zero numbers are treated as True</a:t>
            </a:r>
          </a:p>
          <a:p>
            <a:r>
              <a:rPr lang="en-IN" dirty="0"/>
              <a:t>Zero is treated as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1F972-A79E-8ABB-6B8F-05908B3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4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B082-2BD2-8861-FDFA-53AB73CC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CF8F-BC5E-91DB-DB71-581D28E18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using built in functions</a:t>
            </a:r>
          </a:p>
          <a:p>
            <a:r>
              <a:rPr lang="en-IN" dirty="0"/>
              <a:t>int(float) will yield the integer part of a floating point number</a:t>
            </a:r>
          </a:p>
          <a:p>
            <a:r>
              <a:rPr lang="en-IN" dirty="0"/>
              <a:t>complex(int) will yield a complex number with imaginary part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8FB19-6760-4311-CF40-7D4C825E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1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3640-B25A-4B82-FAD9-7E58AF67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1143D-0793-C52F-43E2-9753B9FA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provides numerous built in math functions to operate on basic datatypes</a:t>
            </a:r>
          </a:p>
          <a:p>
            <a:r>
              <a:rPr lang="en-IN" dirty="0"/>
              <a:t>List of math functions can be displayed onto the screen by typing</a:t>
            </a:r>
          </a:p>
          <a:p>
            <a:pPr marL="457200" lvl="1" indent="0">
              <a:buNone/>
            </a:pPr>
            <a:r>
              <a:rPr lang="en-IN" dirty="0"/>
              <a:t>import math</a:t>
            </a:r>
          </a:p>
          <a:p>
            <a:pPr marL="457200" lvl="1" indent="0">
              <a:buNone/>
            </a:pPr>
            <a:r>
              <a:rPr lang="en-IN" dirty="0" err="1"/>
              <a:t>dir</a:t>
            </a:r>
            <a:r>
              <a:rPr lang="en-IN" dirty="0"/>
              <a:t>(math)</a:t>
            </a:r>
          </a:p>
          <a:p>
            <a:r>
              <a:rPr lang="en-IN" dirty="0"/>
              <a:t>Required values can be obtained by passing object as argument to these functions</a:t>
            </a:r>
          </a:p>
          <a:p>
            <a:r>
              <a:rPr lang="en-IN" dirty="0" err="1"/>
              <a:t>Eg</a:t>
            </a:r>
            <a:r>
              <a:rPr lang="en-IN" dirty="0"/>
              <a:t> abs(x), pow(</a:t>
            </a:r>
            <a:r>
              <a:rPr lang="en-IN" dirty="0" err="1"/>
              <a:t>x,y</a:t>
            </a:r>
            <a:r>
              <a:rPr lang="en-IN" dirty="0"/>
              <a:t>),max(</a:t>
            </a:r>
            <a:r>
              <a:rPr lang="en-IN" dirty="0" err="1"/>
              <a:t>a,b,x</a:t>
            </a:r>
            <a:r>
              <a:rPr lang="en-IN" dirty="0"/>
              <a:t>),round(</a:t>
            </a:r>
            <a:r>
              <a:rPr lang="en-IN" dirty="0" err="1"/>
              <a:t>x,n</a:t>
            </a:r>
            <a:r>
              <a:rPr lang="en-IN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78E92-56A2-E2B7-38AA-367DB84F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8F66-0F3B-803C-6E9B-5020CB83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E0381-39EF-F650-6194-38A177C2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Unlike C, in python, the fundamental non numerical datatype is string</a:t>
            </a:r>
          </a:p>
          <a:p>
            <a:r>
              <a:rPr lang="en-IN" dirty="0"/>
              <a:t>Python has a built in class ’str’</a:t>
            </a:r>
          </a:p>
          <a:p>
            <a:r>
              <a:rPr lang="en-IN" dirty="0"/>
              <a:t>Text data can be stored to a string object in different ways</a:t>
            </a:r>
          </a:p>
          <a:p>
            <a:r>
              <a:rPr lang="en-IN" dirty="0"/>
              <a:t> name =‘Manju Mathew’</a:t>
            </a:r>
          </a:p>
          <a:p>
            <a:r>
              <a:rPr lang="en-IN" dirty="0"/>
              <a:t> name =‘’Manju Mathew”</a:t>
            </a:r>
          </a:p>
          <a:p>
            <a:r>
              <a:rPr lang="en-IN" dirty="0"/>
              <a:t>name =‘‘‘Manju Mathew’’’</a:t>
            </a:r>
          </a:p>
          <a:p>
            <a:r>
              <a:rPr lang="en-IN" dirty="0"/>
              <a:t>Name= input(“Enter your name”)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05CCE-2820-C72A-FCC1-283C5E91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3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E1B2-7A22-3B69-DC5A-F7E61F45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13E1-A6BD-8C20-91B7-B945F3C9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String is an ordered collection – </a:t>
            </a:r>
          </a:p>
          <a:p>
            <a:pPr lvl="1"/>
            <a:r>
              <a:rPr lang="en-IN" dirty="0"/>
              <a:t>Elements are stored in the order in which they are inserted</a:t>
            </a:r>
          </a:p>
          <a:p>
            <a:pPr lvl="1"/>
            <a:r>
              <a:rPr lang="en-IN" dirty="0"/>
              <a:t>Elements can be accessed using an index</a:t>
            </a:r>
          </a:p>
          <a:p>
            <a:r>
              <a:rPr lang="en-IN" dirty="0"/>
              <a:t>Strings are iterable –  </a:t>
            </a:r>
          </a:p>
          <a:p>
            <a:pPr lvl="1"/>
            <a:r>
              <a:rPr lang="en-IN" dirty="0"/>
              <a:t>string can be iterated within a loop, each member of the string has its own index</a:t>
            </a:r>
          </a:p>
          <a:p>
            <a:r>
              <a:rPr lang="en-IN" dirty="0"/>
              <a:t>Strings are  immutable –</a:t>
            </a:r>
          </a:p>
          <a:p>
            <a:pPr lvl="1"/>
            <a:r>
              <a:rPr lang="en-IN" dirty="0"/>
              <a:t>Once created, a string cannot be modified by changing any element within the string. </a:t>
            </a:r>
          </a:p>
          <a:p>
            <a:pPr lvl="1"/>
            <a:r>
              <a:rPr lang="en-IN" dirty="0"/>
              <a:t>We can create a new string with the same variable name.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FA788-136D-EE0D-4B0A-8505ABA6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84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0FA6-B143-1A78-2CC8-54A897CE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of string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7DF81B-0B0A-900D-EED4-8399213DD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003469"/>
              </p:ext>
            </p:extLst>
          </p:nvPr>
        </p:nvGraphicFramePr>
        <p:xfrm>
          <a:off x="1451579" y="2897654"/>
          <a:ext cx="6303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583">
                  <a:extLst>
                    <a:ext uri="{9D8B030D-6E8A-4147-A177-3AD203B41FA5}">
                      <a16:colId xmlns:a16="http://schemas.microsoft.com/office/drawing/2014/main" val="1229796153"/>
                    </a:ext>
                  </a:extLst>
                </a:gridCol>
                <a:gridCol w="1050583">
                  <a:extLst>
                    <a:ext uri="{9D8B030D-6E8A-4147-A177-3AD203B41FA5}">
                      <a16:colId xmlns:a16="http://schemas.microsoft.com/office/drawing/2014/main" val="147242823"/>
                    </a:ext>
                  </a:extLst>
                </a:gridCol>
                <a:gridCol w="1050583">
                  <a:extLst>
                    <a:ext uri="{9D8B030D-6E8A-4147-A177-3AD203B41FA5}">
                      <a16:colId xmlns:a16="http://schemas.microsoft.com/office/drawing/2014/main" val="164820893"/>
                    </a:ext>
                  </a:extLst>
                </a:gridCol>
                <a:gridCol w="1050583">
                  <a:extLst>
                    <a:ext uri="{9D8B030D-6E8A-4147-A177-3AD203B41FA5}">
                      <a16:colId xmlns:a16="http://schemas.microsoft.com/office/drawing/2014/main" val="3997019672"/>
                    </a:ext>
                  </a:extLst>
                </a:gridCol>
                <a:gridCol w="1050583">
                  <a:extLst>
                    <a:ext uri="{9D8B030D-6E8A-4147-A177-3AD203B41FA5}">
                      <a16:colId xmlns:a16="http://schemas.microsoft.com/office/drawing/2014/main" val="1319199598"/>
                    </a:ext>
                  </a:extLst>
                </a:gridCol>
                <a:gridCol w="1050583">
                  <a:extLst>
                    <a:ext uri="{9D8B030D-6E8A-4147-A177-3AD203B41FA5}">
                      <a16:colId xmlns:a16="http://schemas.microsoft.com/office/drawing/2014/main" val="3549784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1767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C2A43-D55C-6DDE-D230-59F17CD6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4BA6EF-DAC6-AF64-BF53-8D9759D8CCB0}"/>
              </a:ext>
            </a:extLst>
          </p:cNvPr>
          <p:cNvSpPr txBox="1"/>
          <p:nvPr/>
        </p:nvSpPr>
        <p:spPr>
          <a:xfrm>
            <a:off x="1667435" y="3585882"/>
            <a:ext cx="591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-6                -5               -4            -3               -2              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C435E-CF61-BA75-C747-FC6BED9AC058}"/>
              </a:ext>
            </a:extLst>
          </p:cNvPr>
          <p:cNvSpPr txBox="1"/>
          <p:nvPr/>
        </p:nvSpPr>
        <p:spPr>
          <a:xfrm>
            <a:off x="1667435" y="2390520"/>
            <a:ext cx="591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0                1               2            3                 4                  5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41108-332E-198F-40BC-52C568F97AD6}"/>
              </a:ext>
            </a:extLst>
          </p:cNvPr>
          <p:cNvSpPr txBox="1"/>
          <p:nvPr/>
        </p:nvSpPr>
        <p:spPr>
          <a:xfrm>
            <a:off x="1739153" y="4616824"/>
            <a:ext cx="78123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String indexing can be positive or negative</a:t>
            </a:r>
          </a:p>
          <a:p>
            <a:endParaRPr lang="en-IN" dirty="0"/>
          </a:p>
          <a:p>
            <a:r>
              <a:rPr lang="en-IN" dirty="0"/>
              <a:t>Positive indexing starts from the first letter of the string and begins with 0 index</a:t>
            </a:r>
          </a:p>
          <a:p>
            <a:endParaRPr lang="en-IN" dirty="0"/>
          </a:p>
          <a:p>
            <a:r>
              <a:rPr lang="en-IN" dirty="0"/>
              <a:t>Negative indexing starts from the last letter of the string and begins with -1 index</a:t>
            </a:r>
          </a:p>
        </p:txBody>
      </p:sp>
    </p:spTree>
    <p:extLst>
      <p:ext uri="{BB962C8B-B14F-4D97-AF65-F5344CB8AC3E}">
        <p14:creationId xmlns:p14="http://schemas.microsoft.com/office/powerpoint/2010/main" val="144433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8C13-ACBB-C735-B4D8-AD9F2A7F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DFBE-FA6F-93FF-D6B2-271A23110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Forming substrings – general format is string[</a:t>
            </a:r>
            <a:r>
              <a:rPr lang="en-IN" dirty="0" err="1"/>
              <a:t>start:stop:step</a:t>
            </a:r>
            <a:r>
              <a:rPr lang="en-IN" dirty="0"/>
              <a:t>]</a:t>
            </a:r>
          </a:p>
          <a:p>
            <a:pPr lvl="1"/>
            <a:r>
              <a:rPr lang="en-IN" dirty="0"/>
              <a:t>String1= “Shakespeare”</a:t>
            </a:r>
          </a:p>
          <a:p>
            <a:pPr lvl="1"/>
            <a:r>
              <a:rPr lang="en-IN" dirty="0"/>
              <a:t>sub1=String1[0:5] – if step is not mentioned , by default step is 1</a:t>
            </a:r>
          </a:p>
          <a:p>
            <a:pPr lvl="1"/>
            <a:r>
              <a:rPr lang="en-IN" dirty="0"/>
              <a:t>Sub2=String1[0:6:2]</a:t>
            </a:r>
          </a:p>
          <a:p>
            <a:pPr lvl="1"/>
            <a:r>
              <a:rPr lang="en-IN" dirty="0"/>
              <a:t>sub3 =String1[::1] – start at 0 end at the last letter with step 1 – replication of the string</a:t>
            </a:r>
          </a:p>
          <a:p>
            <a:pPr lvl="1"/>
            <a:r>
              <a:rPr lang="en-IN" dirty="0"/>
              <a:t>Sub4=String1[::-1] – try it</a:t>
            </a:r>
          </a:p>
          <a:p>
            <a:r>
              <a:rPr lang="en-IN" dirty="0"/>
              <a:t>Concatenation of strings</a:t>
            </a:r>
          </a:p>
          <a:p>
            <a:pPr lvl="1"/>
            <a:r>
              <a:rPr lang="en-IN" dirty="0"/>
              <a:t>S1=“Star”</a:t>
            </a:r>
          </a:p>
          <a:p>
            <a:pPr lvl="1"/>
            <a:r>
              <a:rPr lang="en-IN" dirty="0"/>
              <a:t>S2=“</a:t>
            </a:r>
            <a:r>
              <a:rPr lang="en-IN" dirty="0" err="1"/>
              <a:t>dom</a:t>
            </a:r>
            <a:r>
              <a:rPr lang="en-IN" dirty="0"/>
              <a:t>”</a:t>
            </a:r>
          </a:p>
          <a:p>
            <a:pPr lvl="1"/>
            <a:r>
              <a:rPr lang="en-IN" dirty="0"/>
              <a:t>S3=S1+S2</a:t>
            </a:r>
          </a:p>
          <a:p>
            <a:pPr lvl="1"/>
            <a:r>
              <a:rPr lang="en-IN" dirty="0"/>
              <a:t>S4 =S1*2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651CB-C815-6100-9D6A-92FC963B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8C92-8C55-4EB5-B3BD-839B05CE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0F79-69DE-4179-A562-7678222A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Discuss python basics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Character set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Keywords and identifiers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Basic datatypes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Built in functions useful for basic datatypes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Console input -output</a:t>
            </a:r>
          </a:p>
          <a:p>
            <a:pPr marL="914400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506E-2A53-4D72-84E3-4E3297B6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1506-4EF6-5209-EF2B-7F3855F2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2FF6-CFA4-AA65-9D6C-1B5699BF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dir</a:t>
            </a:r>
            <a:r>
              <a:rPr lang="en-IN" dirty="0"/>
              <a:t>(str) will display the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D48E0-FCD7-5869-73DB-3A615952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5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CFD8-301A-9B0B-661B-74EFD1D4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Console input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4031-3749-FE13-0952-4B33D63A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Display onto the screen</a:t>
            </a:r>
          </a:p>
          <a:p>
            <a:r>
              <a:rPr lang="en-IN" dirty="0"/>
              <a:t>We can display any variable, text or value using print() function</a:t>
            </a:r>
          </a:p>
          <a:p>
            <a:pPr lvl="1"/>
            <a:r>
              <a:rPr lang="en-IN" dirty="0"/>
              <a:t>print(“Python Programming”)</a:t>
            </a:r>
          </a:p>
          <a:p>
            <a:pPr lvl="1"/>
            <a:r>
              <a:rPr lang="en-IN" dirty="0"/>
              <a:t>print(45678)</a:t>
            </a:r>
          </a:p>
          <a:p>
            <a:pPr lvl="1"/>
            <a:r>
              <a:rPr lang="en-IN" dirty="0"/>
              <a:t>A=10</a:t>
            </a:r>
          </a:p>
          <a:p>
            <a:pPr lvl="1"/>
            <a:r>
              <a:rPr lang="en-IN" dirty="0"/>
              <a:t>print(A)</a:t>
            </a:r>
          </a:p>
          <a:p>
            <a:pPr lvl="1"/>
            <a:r>
              <a:rPr lang="en-IN" dirty="0"/>
              <a:t>print(“I guess ‘python’ is not that tough”)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2F0EE-2658-1AA4-EC2C-9B9558DA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92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C176-F8E9-090C-BB12-0D6825AC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DA1B-53F7-F1C4-F343-84964BD5B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 3 version by default supports entry of string through keyboard</a:t>
            </a:r>
          </a:p>
          <a:p>
            <a:pPr marL="0" indent="0">
              <a:buNone/>
            </a:pPr>
            <a:r>
              <a:rPr lang="en-IN" dirty="0"/>
              <a:t>Data=input(“Enter the number\n”)</a:t>
            </a:r>
          </a:p>
          <a:p>
            <a:pPr marL="0" indent="0">
              <a:buNone/>
            </a:pPr>
            <a:r>
              <a:rPr lang="en-IN" dirty="0"/>
              <a:t>12</a:t>
            </a:r>
          </a:p>
          <a:p>
            <a:pPr marL="0" indent="0">
              <a:buNone/>
            </a:pPr>
            <a:r>
              <a:rPr lang="en-IN" dirty="0"/>
              <a:t>print(Data)</a:t>
            </a:r>
          </a:p>
          <a:p>
            <a:pPr marL="0" indent="0">
              <a:buNone/>
            </a:pPr>
            <a:r>
              <a:rPr lang="en-IN" dirty="0"/>
              <a:t>Data=int(input(“enter the number\n”)</a:t>
            </a:r>
          </a:p>
          <a:p>
            <a:pPr marL="0" indent="0">
              <a:buNone/>
            </a:pPr>
            <a:r>
              <a:rPr lang="en-IN" dirty="0"/>
              <a:t>12</a:t>
            </a:r>
          </a:p>
          <a:p>
            <a:pPr marL="0" indent="0">
              <a:buNone/>
            </a:pPr>
            <a:r>
              <a:rPr lang="en-IN" dirty="0"/>
              <a:t> print(Data)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E2D23-9963-8FAA-BF66-DBF542A0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3513-E4F9-B0E8-E303-2970ACD8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CCAC-3ED6-B3D6-DE11-6F5A9F05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that of C</a:t>
            </a:r>
          </a:p>
          <a:p>
            <a:pPr marL="0" indent="0">
              <a:buNone/>
            </a:pPr>
            <a:r>
              <a:rPr lang="en-US" dirty="0"/>
              <a:t>English alphabet – both uppercase and lowercase</a:t>
            </a:r>
          </a:p>
          <a:p>
            <a:pPr marL="0" indent="0">
              <a:buNone/>
            </a:pPr>
            <a:r>
              <a:rPr lang="en-US" dirty="0"/>
              <a:t>Digits – 0 to 9</a:t>
            </a:r>
          </a:p>
          <a:p>
            <a:pPr marL="0" indent="0">
              <a:buNone/>
            </a:pPr>
            <a:r>
              <a:rPr lang="en-US" dirty="0"/>
              <a:t>Operators – Arithmetic, Logical, Comparison, bitwise</a:t>
            </a:r>
          </a:p>
          <a:p>
            <a:pPr marL="0" indent="0">
              <a:buNone/>
            </a:pPr>
            <a:r>
              <a:rPr lang="en-US" dirty="0"/>
              <a:t>Special Symbols – From ~ to  _ </a:t>
            </a:r>
          </a:p>
          <a:p>
            <a:pPr marL="0" indent="0">
              <a:buNone/>
            </a:pPr>
            <a:r>
              <a:rPr lang="en-US" dirty="0"/>
              <a:t>		comma, column, single quote, double quote</a:t>
            </a:r>
          </a:p>
          <a:p>
            <a:pPr marL="0" indent="0">
              <a:buNone/>
            </a:pPr>
            <a:r>
              <a:rPr lang="en-US" dirty="0"/>
              <a:t>		 parenthesis, braces, square brackets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7FCE6-C425-FCFF-6366-51A3965D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6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38F2-6A9B-A851-6B88-1824AF1E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4855-B446-3D23-EE54-1C7AD3B4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0438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Keywords – Reserved set of words that are provided by the python interpreter having predefined meaning and specific purpose</a:t>
            </a:r>
          </a:p>
          <a:p>
            <a:pPr marL="0" indent="0">
              <a:buNone/>
            </a:pPr>
            <a:r>
              <a:rPr lang="en-IN" dirty="0"/>
              <a:t>   Keywords are case sensitive and are always in lowercase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Eg</a:t>
            </a:r>
            <a:r>
              <a:rPr lang="en-IN" dirty="0"/>
              <a:t> : int, float, break, for, in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To see all keywords in python use the following commands</a:t>
            </a:r>
          </a:p>
          <a:p>
            <a:pPr marL="0" indent="0">
              <a:buNone/>
            </a:pPr>
            <a:r>
              <a:rPr lang="en-IN" dirty="0"/>
              <a:t> 	import keyword</a:t>
            </a:r>
          </a:p>
          <a:p>
            <a:pPr marL="0" indent="0">
              <a:buNone/>
            </a:pPr>
            <a:r>
              <a:rPr lang="en-IN" dirty="0"/>
              <a:t>	print(</a:t>
            </a:r>
            <a:r>
              <a:rPr lang="en-IN" dirty="0" err="1"/>
              <a:t>keyword.kwlist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8E4AC-39ED-976E-422D-36695C6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7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02C6-2FC0-86E9-6AA4-D9FD938D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2459-D4C5-CC53-1197-F0F2B228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 names</a:t>
            </a:r>
          </a:p>
          <a:p>
            <a:r>
              <a:rPr lang="en-IN" dirty="0"/>
              <a:t>names given by user/programmer</a:t>
            </a:r>
          </a:p>
          <a:p>
            <a:r>
              <a:rPr lang="en-IN" dirty="0"/>
              <a:t>Rules to remember</a:t>
            </a:r>
          </a:p>
          <a:p>
            <a:pPr lvl="1"/>
            <a:r>
              <a:rPr lang="en-IN" dirty="0"/>
              <a:t>Keywords should never be used as identifier</a:t>
            </a:r>
          </a:p>
          <a:p>
            <a:pPr lvl="1"/>
            <a:r>
              <a:rPr lang="en-IN" dirty="0"/>
              <a:t>Can start with either letter(lowercase or uppercase) or underscore only</a:t>
            </a:r>
          </a:p>
          <a:p>
            <a:pPr lvl="1"/>
            <a:r>
              <a:rPr lang="en-IN" dirty="0"/>
              <a:t>Can have any letter in the alphabet, digits,  and underscore</a:t>
            </a:r>
          </a:p>
          <a:p>
            <a:pPr lvl="1"/>
            <a:r>
              <a:rPr lang="en-IN" dirty="0"/>
              <a:t>Shall not use operators or special symbols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 : Num, </a:t>
            </a:r>
            <a:r>
              <a:rPr lang="en-IN" dirty="0" err="1"/>
              <a:t>num</a:t>
            </a:r>
            <a:r>
              <a:rPr lang="en-IN" dirty="0"/>
              <a:t>, NUm2, dataset, </a:t>
            </a:r>
            <a:r>
              <a:rPr lang="en-IN" dirty="0" err="1"/>
              <a:t>Data_Set</a:t>
            </a:r>
            <a:r>
              <a:rPr lang="en-IN" dirty="0"/>
              <a:t>, _Data are valid identifiers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ABBD3-A64F-079F-DA46-4F50A5F8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AE91-7C3B-AAF4-E0C0-974FCB45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C67CE-B4B1-79CD-5F60-A64C31A7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Dynamic datatype assignment in Python</a:t>
            </a:r>
          </a:p>
          <a:p>
            <a:r>
              <a:rPr lang="en-IN" dirty="0"/>
              <a:t>Type of the variable is determined at run time</a:t>
            </a:r>
          </a:p>
          <a:p>
            <a:r>
              <a:rPr lang="en-IN" dirty="0"/>
              <a:t>High flexibility for variable initialization</a:t>
            </a:r>
          </a:p>
          <a:p>
            <a:r>
              <a:rPr lang="en-IN" dirty="0"/>
              <a:t>Datatype defines the memory requirement of the variable</a:t>
            </a:r>
          </a:p>
          <a:p>
            <a:r>
              <a:rPr lang="en-IN" dirty="0"/>
              <a:t>Datatype can be</a:t>
            </a:r>
          </a:p>
          <a:p>
            <a:pPr lvl="1"/>
            <a:r>
              <a:rPr lang="en-IN" dirty="0"/>
              <a:t>Primary – int, float, complex, bool, str</a:t>
            </a:r>
          </a:p>
          <a:p>
            <a:pPr lvl="1"/>
            <a:r>
              <a:rPr lang="en-IN" dirty="0"/>
              <a:t>Secondary or container type – list, dictionary, tuple, set</a:t>
            </a:r>
          </a:p>
          <a:p>
            <a:pPr lvl="1"/>
            <a:r>
              <a:rPr lang="en-IN" dirty="0"/>
              <a:t>User defined -classes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F0D1B-03DA-B1AC-5C6C-D9340DDE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9AD2-B6B4-0EC5-9E76-94F12F8C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C734-5355-D64C-D2D3-9D8F0F4D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59103" cy="381132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In python all basic datatypes are built in classes defined by python</a:t>
            </a:r>
          </a:p>
          <a:p>
            <a:r>
              <a:rPr lang="en-IN" dirty="0"/>
              <a:t>All basic datatype variables are objects of that class</a:t>
            </a:r>
          </a:p>
          <a:p>
            <a:r>
              <a:rPr lang="en-IN" dirty="0"/>
              <a:t>Typing a=5 creates an object  of type class ‘int’, typing a=5.25 creates an object of type class ’float’</a:t>
            </a:r>
          </a:p>
          <a:p>
            <a:r>
              <a:rPr lang="en-IN" dirty="0"/>
              <a:t>Type of a variable can be determined by using the function type()</a:t>
            </a:r>
          </a:p>
          <a:p>
            <a:r>
              <a:rPr lang="en-IN" dirty="0"/>
              <a:t>Arbitrary precision of integers -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Rather than storing values as a fixed number of bits related to the size of the </a:t>
            </a:r>
            <a:r>
              <a:rPr lang="en-US" dirty="0">
                <a:solidFill>
                  <a:srgbClr val="3366CC"/>
                </a:solidFill>
              </a:rPr>
              <a:t>processor register</a:t>
            </a:r>
            <a:r>
              <a:rPr lang="en-US" b="0" i="0" dirty="0">
                <a:solidFill>
                  <a:srgbClr val="202122"/>
                </a:solidFill>
                <a:effectLst/>
              </a:rPr>
              <a:t>, these implementations typically use variable-length arrays of digits.</a:t>
            </a:r>
          </a:p>
          <a:p>
            <a:r>
              <a:rPr lang="en-US" dirty="0">
                <a:solidFill>
                  <a:srgbClr val="202122"/>
                </a:solidFill>
              </a:rPr>
              <a:t>Floating point objects -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Float values in Python are represented as </a:t>
            </a:r>
            <a:r>
              <a:rPr lang="en-US" b="0" i="0" dirty="0">
                <a:solidFill>
                  <a:srgbClr val="040C28"/>
                </a:solidFill>
                <a:effectLst/>
              </a:rPr>
              <a:t>64-bit double-precision values</a:t>
            </a:r>
            <a:r>
              <a:rPr lang="en-US" b="0" i="0" dirty="0">
                <a:solidFill>
                  <a:srgbClr val="202124"/>
                </a:solidFill>
                <a:effectLst/>
              </a:rPr>
              <a:t>. 1.8 x 10308 is the maximum value for any floating-point number. If the input value exceeds this max value, the Python program will return an error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8D7F7-EE2F-B72A-F09D-CC0277D2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0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FD63-21D8-D159-2215-0706BD5C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217A4-53A7-2A32-805E-F11BC5DF5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a=6</a:t>
            </a:r>
          </a:p>
          <a:p>
            <a:r>
              <a:rPr lang="en-IN" dirty="0"/>
              <a:t>Creating an object of any class is called instantiation. ( creating an instance of a class)</a:t>
            </a:r>
          </a:p>
          <a:p>
            <a:r>
              <a:rPr lang="en-IN" dirty="0"/>
              <a:t>We can do multiple instantiations by a single line of code</a:t>
            </a:r>
          </a:p>
          <a:p>
            <a:r>
              <a:rPr lang="en-IN" dirty="0"/>
              <a:t> a, b=6,7</a:t>
            </a:r>
          </a:p>
          <a:p>
            <a:r>
              <a:rPr lang="en-IN" dirty="0"/>
              <a:t> a=6;b=7</a:t>
            </a:r>
          </a:p>
          <a:p>
            <a:r>
              <a:rPr lang="en-IN" dirty="0"/>
              <a:t>a =b=7</a:t>
            </a:r>
          </a:p>
          <a:p>
            <a:r>
              <a:rPr lang="en-IN" dirty="0" err="1"/>
              <a:t>a,b</a:t>
            </a:r>
            <a:r>
              <a:rPr lang="en-IN" dirty="0"/>
              <a:t>=6,7.35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D16FA-8022-050B-6B87-9481C874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F52C-CC1B-CF43-32B8-466BA9E1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9B3F-F02D-55B3-0E97-4144C46B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Integer data should not start with zeros which will lead to syntax error</a:t>
            </a:r>
          </a:p>
          <a:p>
            <a:pPr marL="0" indent="0">
              <a:buNone/>
            </a:pPr>
            <a:r>
              <a:rPr lang="en-IN" dirty="0"/>
              <a:t> 	</a:t>
            </a:r>
            <a:r>
              <a:rPr lang="en-IN" dirty="0" err="1"/>
              <a:t>Eg</a:t>
            </a:r>
            <a:r>
              <a:rPr lang="en-IN" dirty="0"/>
              <a:t>  A= 00125 is invalid in Python</a:t>
            </a:r>
          </a:p>
          <a:p>
            <a:r>
              <a:rPr lang="en-IN" dirty="0"/>
              <a:t> Integer delimiter is not comma but underscore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   A =1,23,456 is invalid </a:t>
            </a:r>
          </a:p>
          <a:p>
            <a:pPr lvl="1"/>
            <a:r>
              <a:rPr lang="en-IN" dirty="0"/>
              <a:t>A =1_23_456 is valid and will be treated as 123456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8F885-E011-CB40-6A12-716C02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224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9532</TotalTime>
  <Words>1299</Words>
  <Application>Microsoft Office PowerPoint</Application>
  <PresentationFormat>Widescreen</PresentationFormat>
  <Paragraphs>199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Wingdings</vt:lpstr>
      <vt:lpstr>Gallery</vt:lpstr>
      <vt:lpstr>CS 2001 Python programming</vt:lpstr>
      <vt:lpstr>Lecture Objectives</vt:lpstr>
      <vt:lpstr>Character SET in Python</vt:lpstr>
      <vt:lpstr>Keywords</vt:lpstr>
      <vt:lpstr>identifiers</vt:lpstr>
      <vt:lpstr>Datatypes in Python</vt:lpstr>
      <vt:lpstr>Primary datatypes</vt:lpstr>
      <vt:lpstr>instantiation</vt:lpstr>
      <vt:lpstr>Tips</vt:lpstr>
      <vt:lpstr>BINARy, octal and hexadecimal</vt:lpstr>
      <vt:lpstr>Object AS variables</vt:lpstr>
      <vt:lpstr>Complex numbers</vt:lpstr>
      <vt:lpstr>BOOl</vt:lpstr>
      <vt:lpstr>Type conversions</vt:lpstr>
      <vt:lpstr>Math functions</vt:lpstr>
      <vt:lpstr>STRINGS</vt:lpstr>
      <vt:lpstr>Properties of strings</vt:lpstr>
      <vt:lpstr>Indexing of string</vt:lpstr>
      <vt:lpstr>Operations on strings</vt:lpstr>
      <vt:lpstr>Built in functions</vt:lpstr>
      <vt:lpstr>Console input output</vt:lpstr>
      <vt:lpstr>Data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</dc:title>
  <dc:creator>Manju Mathew</dc:creator>
  <cp:lastModifiedBy>Manju Mathew</cp:lastModifiedBy>
  <cp:revision>189</cp:revision>
  <dcterms:created xsi:type="dcterms:W3CDTF">2021-10-07T02:26:26Z</dcterms:created>
  <dcterms:modified xsi:type="dcterms:W3CDTF">2023-09-08T09:25:04Z</dcterms:modified>
</cp:coreProperties>
</file>