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401" r:id="rId3"/>
    <p:sldId id="507" r:id="rId4"/>
    <p:sldId id="519" r:id="rId5"/>
    <p:sldId id="520" r:id="rId6"/>
    <p:sldId id="521" r:id="rId7"/>
    <p:sldId id="522" r:id="rId8"/>
    <p:sldId id="523" r:id="rId9"/>
    <p:sldId id="525" r:id="rId10"/>
    <p:sldId id="524" r:id="rId11"/>
    <p:sldId id="526" r:id="rId12"/>
    <p:sldId id="527" r:id="rId13"/>
    <p:sldId id="528" r:id="rId14"/>
    <p:sldId id="530" r:id="rId15"/>
    <p:sldId id="51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C8D38-5396-411E-A4F3-94165AEAA4CA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C4F21-099B-4A53-8907-A860BC1F1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97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CC33-66B2-410C-86B3-7B9BF816A581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82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85AC-473C-467B-A599-CC6970A2EAB2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2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4D8E-D8C2-402D-A163-13B327B10810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52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E296-2083-4C9F-97B9-A18642184056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D528-9588-4F96-BD36-DBEBA00BF90B}" type="datetime1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55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BEBF-403D-4B2D-BE41-FA4CA7EF752F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45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D172-6462-48CB-A0ED-B88B96CF189D}" type="datetime1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66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AEB9-F565-44B5-B510-49C65B91C226}" type="datetime1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9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8E91-CA5F-4D04-A51C-6AACBBAF26CE}" type="datetime1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0BE4-936A-4F1D-B495-2D375B5A761F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58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6D19A07-6110-49C3-ACBB-3B0D9C7320FE}" type="datetime1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40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871B6-21A3-4F82-A351-25CA415370EB}" type="datetime1">
              <a:rPr lang="en-US" smtClean="0"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15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1973-3311-4A89-BBF1-FC0CCE2E4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9714596" cy="3551275"/>
          </a:xfrm>
        </p:spPr>
        <p:txBody>
          <a:bodyPr>
            <a:normAutofit/>
          </a:bodyPr>
          <a:lstStyle/>
          <a:p>
            <a:r>
              <a:rPr lang="en-US" sz="3600" dirty="0"/>
              <a:t>CS 2001 Python programming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50001-6039-49AC-94FD-964626F40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72225-EF01-4EA7-8169-2ECB693F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7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CC2F-137B-D87E-DD50-48653B9A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53E4C-B0AC-045E-AD9F-F9C3142AC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&gt;</a:t>
            </a:r>
          </a:p>
          <a:p>
            <a:r>
              <a:rPr lang="en-IN" dirty="0"/>
              <a:t>&gt;=</a:t>
            </a:r>
          </a:p>
          <a:p>
            <a:r>
              <a:rPr lang="en-IN" dirty="0"/>
              <a:t>&lt;</a:t>
            </a:r>
          </a:p>
          <a:p>
            <a:r>
              <a:rPr lang="en-IN" dirty="0"/>
              <a:t>&lt;=</a:t>
            </a:r>
          </a:p>
          <a:p>
            <a:r>
              <a:rPr lang="en-IN" dirty="0"/>
              <a:t>==</a:t>
            </a:r>
          </a:p>
          <a:p>
            <a:r>
              <a:rPr lang="en-IN" dirty="0"/>
              <a:t>!=</a:t>
            </a:r>
          </a:p>
          <a:p>
            <a:pPr marL="0" indent="0">
              <a:buNone/>
            </a:pPr>
            <a:r>
              <a:rPr lang="en-IN" dirty="0"/>
              <a:t>Comparison operations will yield Boolean variable as output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62443-062A-4EAA-D23D-910DE659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8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86E9-16E2-D612-E6E4-EBCEC400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46494-F369-1A01-136C-1577DC7FB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‘=‘ is called assignment operator</a:t>
            </a:r>
          </a:p>
          <a:p>
            <a:r>
              <a:rPr lang="en-IN" dirty="0"/>
              <a:t>Similar to C, assignment is from right to left</a:t>
            </a:r>
          </a:p>
          <a:p>
            <a:pPr marL="457200" lvl="1" indent="0">
              <a:buNone/>
            </a:pPr>
            <a:r>
              <a:rPr lang="en-IN" dirty="0"/>
              <a:t>A=5</a:t>
            </a:r>
          </a:p>
          <a:p>
            <a:pPr marL="457200" lvl="1" indent="0">
              <a:buNone/>
            </a:pPr>
            <a:r>
              <a:rPr lang="en-IN" dirty="0"/>
              <a:t>B=10</a:t>
            </a:r>
          </a:p>
          <a:p>
            <a:pPr marL="457200" lvl="1" indent="0">
              <a:buNone/>
            </a:pPr>
            <a:r>
              <a:rPr lang="en-IN" dirty="0"/>
              <a:t>A=B </a:t>
            </a:r>
          </a:p>
          <a:p>
            <a:pPr marL="457200" lvl="1" indent="0">
              <a:buNone/>
            </a:pPr>
            <a:r>
              <a:rPr lang="en-IN" dirty="0"/>
              <a:t>This statement will copy the content of B to A</a:t>
            </a:r>
          </a:p>
          <a:p>
            <a:pPr marL="457200" lvl="1" indent="0">
              <a:buNone/>
            </a:pPr>
            <a:r>
              <a:rPr lang="en-IN" dirty="0"/>
              <a:t>print(A)</a:t>
            </a: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710B8-64A8-66DB-3392-2FD7FDE2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9F60-CE94-3583-0689-D31CF7D7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 hand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2DF76-3D04-0223-2DC3-32A441DF7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A+=5  implies A = A+5</a:t>
            </a:r>
          </a:p>
          <a:p>
            <a:r>
              <a:rPr lang="en-IN" dirty="0"/>
              <a:t>A*=10 implies A =A *10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55328-D320-6ACD-C4A0-99784E5C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6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DBEE8-1620-166C-28BC-5D4AD60AB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Membership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58AAE-6749-AE32-C887-051D5E572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‘in’ and ‘not in’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ACD81-1D93-B4B0-EC4F-A1ABA3CF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E0B80A-1EF4-1D94-F2DB-1CB37864A919}"/>
              </a:ext>
            </a:extLst>
          </p:cNvPr>
          <p:cNvSpPr txBox="1"/>
          <p:nvPr/>
        </p:nvSpPr>
        <p:spPr>
          <a:xfrm>
            <a:off x="1624853" y="2817708"/>
            <a:ext cx="96032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membership test operators </a:t>
            </a:r>
            <a:r>
              <a:rPr lang="en-US" i="1" dirty="0">
                <a:solidFill>
                  <a:srgbClr val="C00000"/>
                </a:solidFill>
              </a:rPr>
              <a:t>in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rgbClr val="C00000"/>
                </a:solidFill>
              </a:rPr>
              <a:t>not in </a:t>
            </a:r>
            <a:r>
              <a:rPr lang="en-US" dirty="0"/>
              <a:t>test whether the sequence has a given item or not.</a:t>
            </a:r>
          </a:p>
          <a:p>
            <a:endParaRPr lang="en-US" dirty="0"/>
          </a:p>
          <a:p>
            <a:r>
              <a:rPr lang="en-US" dirty="0"/>
              <a:t> For  string type objects, x in y is True if and only if x is a substring of 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2695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3EBA6-092F-AABA-EAB2-764CDC78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Identity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143C-D548-39C7-04E8-55B1A8467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‘is’  and ‘is not’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26066-2AE3-1306-9BEE-2EAF593D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2EA9-699D-7FE2-B76D-2C8994FE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DB55D-6DBF-FC23-3C00-94CBD2139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ED85-5DC1-3DCC-909D-BFA8B38C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B3A366-F6AD-E256-BF6F-7AABEA8AF80A}"/>
              </a:ext>
            </a:extLst>
          </p:cNvPr>
          <p:cNvSpPr/>
          <p:nvPr/>
        </p:nvSpPr>
        <p:spPr>
          <a:xfrm>
            <a:off x="4335775" y="2967335"/>
            <a:ext cx="3520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474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8C92-8C55-4EB5-B3BD-839B05CE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0F79-69DE-4179-A562-7678222A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Discuss about the operators in Python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6506E-2A53-4D72-84E3-4E3297B6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0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73640-B25A-4B82-FAD9-7E58AF67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1143D-0793-C52F-43E2-9753B9FA7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</a:p>
          <a:p>
            <a:r>
              <a:rPr lang="en-IN" dirty="0"/>
              <a:t>Logical Operators</a:t>
            </a:r>
          </a:p>
          <a:p>
            <a:r>
              <a:rPr lang="en-IN" dirty="0"/>
              <a:t>Bitwise Operators</a:t>
            </a:r>
          </a:p>
          <a:p>
            <a:r>
              <a:rPr lang="en-IN" dirty="0"/>
              <a:t>Comparison operators</a:t>
            </a:r>
          </a:p>
          <a:p>
            <a:r>
              <a:rPr lang="en-IN" dirty="0"/>
              <a:t>Assignment operator</a:t>
            </a:r>
          </a:p>
          <a:p>
            <a:r>
              <a:rPr lang="en-IN" dirty="0"/>
              <a:t>Short hand Assignment operators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78E92-56A2-E2B7-38AA-367DB84F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6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5EF2-71AB-730F-1EAB-BA986A1B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3D12E-555F-FD95-5825-B8C00682E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Addition 		+</a:t>
            </a:r>
          </a:p>
          <a:p>
            <a:r>
              <a:rPr lang="en-IN" dirty="0"/>
              <a:t>Subtraction 		-</a:t>
            </a:r>
          </a:p>
          <a:p>
            <a:r>
              <a:rPr lang="en-IN" dirty="0"/>
              <a:t>Multiplication		*</a:t>
            </a:r>
          </a:p>
          <a:p>
            <a:r>
              <a:rPr lang="en-IN" dirty="0"/>
              <a:t>Fractional division	/</a:t>
            </a:r>
          </a:p>
          <a:p>
            <a:r>
              <a:rPr lang="en-IN" dirty="0"/>
              <a:t>Integer division		//</a:t>
            </a:r>
          </a:p>
          <a:p>
            <a:r>
              <a:rPr lang="en-IN" dirty="0"/>
              <a:t>Modulus		%</a:t>
            </a:r>
          </a:p>
          <a:p>
            <a:r>
              <a:rPr lang="en-IN" dirty="0"/>
              <a:t>Exponentiation		**  </a:t>
            </a:r>
          </a:p>
          <a:p>
            <a:pPr lvl="1"/>
            <a:r>
              <a:rPr lang="en-IN" dirty="0"/>
              <a:t>4**3 gives 4*4*4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B40EC-BB81-B111-D168-A7E43D44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52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BFDD-CC63-522A-7B48-EB592060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about ‘//’ and ‘%’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D8CC-D6B2-F939-A82A-B96E8B704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// is the floor division operator</a:t>
            </a:r>
          </a:p>
          <a:p>
            <a:pPr lvl="1"/>
            <a:r>
              <a:rPr lang="en-IN" dirty="0"/>
              <a:t>It returns the smaller value less than or equal to the quotient</a:t>
            </a:r>
          </a:p>
          <a:p>
            <a:pPr lvl="1"/>
            <a:r>
              <a:rPr lang="en-IN" dirty="0"/>
              <a:t>7//2 gives +3 ( actual quotient 3.5)</a:t>
            </a:r>
          </a:p>
          <a:p>
            <a:pPr lvl="1"/>
            <a:r>
              <a:rPr lang="en-IN" dirty="0"/>
              <a:t>-7//2 gives -4 (actual quotient -3.5)</a:t>
            </a:r>
          </a:p>
          <a:p>
            <a:r>
              <a:rPr lang="en-IN" dirty="0"/>
              <a:t>% is the modulus or remainder operator</a:t>
            </a:r>
          </a:p>
          <a:p>
            <a:pPr lvl="1"/>
            <a:r>
              <a:rPr lang="en-IN" dirty="0"/>
              <a:t>Operation </a:t>
            </a:r>
            <a:r>
              <a:rPr lang="en-IN" dirty="0" err="1"/>
              <a:t>a%b</a:t>
            </a:r>
            <a:r>
              <a:rPr lang="en-IN" dirty="0"/>
              <a:t> returns  a-(b*(a//b))</a:t>
            </a:r>
          </a:p>
          <a:p>
            <a:pPr lvl="1"/>
            <a:r>
              <a:rPr lang="en-IN" dirty="0"/>
              <a:t>7%2 returns </a:t>
            </a:r>
          </a:p>
          <a:p>
            <a:pPr lvl="1"/>
            <a:r>
              <a:rPr lang="en-IN" dirty="0"/>
              <a:t>-7%2 gives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FE83-159F-E9BA-31BE-E05028CD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B3F3-C1EF-F430-4024-D6C27541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B29C4-AD3F-BEEB-6CC8-4087F817D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Priority of operators</a:t>
            </a:r>
          </a:p>
          <a:p>
            <a:pPr marL="0" indent="0">
              <a:buNone/>
            </a:pPr>
            <a:r>
              <a:rPr lang="en-IN" dirty="0"/>
              <a:t>	()</a:t>
            </a:r>
          </a:p>
          <a:p>
            <a:pPr marL="0" indent="0">
              <a:buNone/>
            </a:pPr>
            <a:r>
              <a:rPr lang="en-IN" dirty="0"/>
              <a:t>	**</a:t>
            </a:r>
          </a:p>
          <a:p>
            <a:pPr marL="0" indent="0">
              <a:buNone/>
            </a:pPr>
            <a:r>
              <a:rPr lang="en-IN" dirty="0"/>
              <a:t>	*,/,//,%</a:t>
            </a:r>
          </a:p>
          <a:p>
            <a:pPr marL="0" indent="0">
              <a:buNone/>
            </a:pPr>
            <a:r>
              <a:rPr lang="en-IN" dirty="0"/>
              <a:t>	+,-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5FD09-4463-3B00-8718-62A96E5B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C440-FB6E-4CF6-2F0A-5C9711FA2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5AE4B-67F9-AB75-6094-7233967AC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there is a tie between operators, associativity plays the role</a:t>
            </a:r>
          </a:p>
          <a:p>
            <a:r>
              <a:rPr lang="en-IN" dirty="0"/>
              <a:t>Associativity can be either </a:t>
            </a:r>
            <a:r>
              <a:rPr lang="en-IN" dirty="0">
                <a:solidFill>
                  <a:srgbClr val="FF0000"/>
                </a:solidFill>
              </a:rPr>
              <a:t>left to right </a:t>
            </a:r>
            <a:r>
              <a:rPr lang="en-IN" dirty="0"/>
              <a:t>or </a:t>
            </a:r>
            <a:r>
              <a:rPr lang="en-IN" dirty="0">
                <a:solidFill>
                  <a:srgbClr val="FF0000"/>
                </a:solidFill>
              </a:rPr>
              <a:t>right to left</a:t>
            </a:r>
          </a:p>
          <a:p>
            <a:pPr lvl="1"/>
            <a:r>
              <a:rPr lang="en-IN" dirty="0"/>
              <a:t>A * B / C will do A * B first and then ‘/’  (Left to right)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A ** B ** C will do B ** C first and then ‘**A’ (Right to left)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A+B-C will do A+B first (left to right)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869A7-5AAE-5864-9848-5719E902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7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21271-795D-2C90-584D-E378216C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94D4D-7565-6C44-7CAC-FAF7FFCAD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Unlike C, python uses text to denote logical operations</a:t>
            </a:r>
          </a:p>
          <a:p>
            <a:r>
              <a:rPr lang="en-IN" dirty="0"/>
              <a:t>‘and’ for logical AND </a:t>
            </a:r>
          </a:p>
          <a:p>
            <a:r>
              <a:rPr lang="en-IN" dirty="0"/>
              <a:t>‘or’ for logical OR</a:t>
            </a:r>
          </a:p>
          <a:p>
            <a:r>
              <a:rPr lang="en-IN" dirty="0"/>
              <a:t>‘not’ for Logical NOT</a:t>
            </a:r>
          </a:p>
          <a:p>
            <a:pPr marL="0" indent="0">
              <a:buNone/>
            </a:pPr>
            <a:r>
              <a:rPr lang="en-IN" dirty="0"/>
              <a:t>Logical operations will yield Boolean value as output (True or False)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37BFF-A96D-389D-B16B-DB9ABAC4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32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960B-C6A9-A2BA-7A38-F3AAA10D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bItwise</a:t>
            </a:r>
            <a:r>
              <a:rPr lang="en-IN" dirty="0"/>
              <a:t>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C7473-A5F6-8393-A3A1-B91E285A1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~ for NOT</a:t>
            </a:r>
          </a:p>
          <a:p>
            <a:r>
              <a:rPr lang="en-IN" dirty="0"/>
              <a:t>&gt;&gt; and &lt;&lt;  for bitwise right and left</a:t>
            </a:r>
          </a:p>
          <a:p>
            <a:r>
              <a:rPr lang="en-IN" dirty="0"/>
              <a:t>&amp; for AND</a:t>
            </a:r>
          </a:p>
          <a:p>
            <a:r>
              <a:rPr lang="en-IN" dirty="0"/>
              <a:t>| for OR</a:t>
            </a:r>
          </a:p>
          <a:p>
            <a:r>
              <a:rPr lang="en-IN" dirty="0"/>
              <a:t>^ for bitwise Ex-OR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4EFC6-B88B-B40F-03EA-932C66FF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612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9829</TotalTime>
  <Words>446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Wingdings</vt:lpstr>
      <vt:lpstr>Gallery</vt:lpstr>
      <vt:lpstr>CS 2001 Python programming</vt:lpstr>
      <vt:lpstr>Lecture Objectives</vt:lpstr>
      <vt:lpstr>Operators</vt:lpstr>
      <vt:lpstr>Arithmetic operators</vt:lpstr>
      <vt:lpstr>More about ‘//’ and ‘%’</vt:lpstr>
      <vt:lpstr>Precedence</vt:lpstr>
      <vt:lpstr>Associativity</vt:lpstr>
      <vt:lpstr>Logical operators</vt:lpstr>
      <vt:lpstr>bItwise operators</vt:lpstr>
      <vt:lpstr>Comparison operators</vt:lpstr>
      <vt:lpstr>Assignment operator</vt:lpstr>
      <vt:lpstr>Short hand operators</vt:lpstr>
      <vt:lpstr>Membership operators</vt:lpstr>
      <vt:lpstr>Identity operators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&amp; Architecture</dc:title>
  <dc:creator>Manju Mathew</dc:creator>
  <cp:lastModifiedBy>Manju Mathew</cp:lastModifiedBy>
  <cp:revision>178</cp:revision>
  <dcterms:created xsi:type="dcterms:W3CDTF">2021-10-07T02:26:26Z</dcterms:created>
  <dcterms:modified xsi:type="dcterms:W3CDTF">2023-09-10T17:54:39Z</dcterms:modified>
</cp:coreProperties>
</file>