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8" r:id="rId3"/>
    <p:sldId id="257" r:id="rId4"/>
    <p:sldId id="305" r:id="rId5"/>
    <p:sldId id="308" r:id="rId6"/>
    <p:sldId id="309" r:id="rId7"/>
    <p:sldId id="300" r:id="rId8"/>
    <p:sldId id="301" r:id="rId9"/>
    <p:sldId id="302" r:id="rId10"/>
    <p:sldId id="310" r:id="rId11"/>
    <p:sldId id="303" r:id="rId12"/>
    <p:sldId id="312" r:id="rId13"/>
    <p:sldId id="280" r:id="rId14"/>
    <p:sldId id="304" r:id="rId15"/>
    <p:sldId id="271" r:id="rId16"/>
  </p:sldIdLst>
  <p:sldSz cx="9144000" cy="5143500" type="screen16x9"/>
  <p:notesSz cx="6858000" cy="9144000"/>
  <p:embeddedFontLst>
    <p:embeddedFont>
      <p:font typeface="Advent Pro SemiBold" pitchFamily="2" charset="77"/>
      <p:regular r:id="rId18"/>
      <p:bold r:id="rId19"/>
      <p:italic r:id="rId20"/>
      <p:boldItalic r:id="rId21"/>
    </p:embeddedFont>
    <p:embeddedFont>
      <p:font typeface="Fira Sans Extra Condensed Medium" panose="020B0603050000020004" pitchFamily="34" charset="0"/>
      <p:regular r:id="rId22"/>
      <p:bold r:id="rId23"/>
      <p:italic r:id="rId24"/>
      <p:boldItalic r:id="rId25"/>
    </p:embeddedFont>
    <p:embeddedFont>
      <p:font typeface="Livvic Light" panose="020F0302020204030204" pitchFamily="34" charset="0"/>
      <p:regular r:id="rId26"/>
      <p:italic r:id="rId27"/>
    </p:embeddedFont>
    <p:embeddedFont>
      <p:font typeface="Maven Pro" pitchFamily="2" charset="77"/>
      <p:regular r:id="rId28"/>
      <p:bold r:id="rId29"/>
    </p:embeddedFont>
    <p:embeddedFont>
      <p:font typeface="Nunito Light" panose="020F0302020204030204" pitchFamily="34" charset="0"/>
      <p:regular r:id="rId30"/>
      <p:italic r:id="rId31"/>
    </p:embeddedFont>
    <p:embeddedFont>
      <p:font typeface="Share Tech" pitchFamily="2" charset="77"/>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DC915C-DDE0-480E-AE53-E7F8C26EC30E}">
  <a:tblStyle styleId="{16DC915C-DDE0-480E-AE53-E7F8C26EC3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snapToObjects="1">
      <p:cViewPr varScale="1">
        <p:scale>
          <a:sx n="139" d="100"/>
          <a:sy n="139" d="100"/>
        </p:scale>
        <p:origin x="8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1A5C2-BC2A-4EC7-8C32-5D5D4A07A0D3}" type="doc">
      <dgm:prSet loTypeId="urn:microsoft.com/office/officeart/2018/2/layout/IconVerticalSolidList" loCatId="icon" qsTypeId="urn:microsoft.com/office/officeart/2005/8/quickstyle/simple3" qsCatId="simple" csTypeId="urn:microsoft.com/office/officeart/2005/8/colors/accent2_5" csCatId="accent2" phldr="1"/>
      <dgm:spPr/>
      <dgm:t>
        <a:bodyPr/>
        <a:lstStyle/>
        <a:p>
          <a:endParaRPr lang="en-US"/>
        </a:p>
      </dgm:t>
    </dgm:pt>
    <dgm:pt modelId="{8C51B14B-766E-4607-AB76-60B7B7901C3E}">
      <dgm:prSet/>
      <dgm:spPr/>
      <dgm:t>
        <a:bodyPr/>
        <a:lstStyle/>
        <a:p>
          <a:pPr>
            <a:lnSpc>
              <a:spcPct val="100000"/>
            </a:lnSpc>
          </a:pPr>
          <a:r>
            <a:rPr lang="en-IN" b="1" dirty="0"/>
            <a:t>Random Forest:</a:t>
          </a:r>
          <a:endParaRPr lang="en-US" dirty="0"/>
        </a:p>
      </dgm:t>
    </dgm:pt>
    <dgm:pt modelId="{8252806B-5C4D-4952-AF28-3DA47B7B16A3}" type="parTrans" cxnId="{74917A4E-05A3-4601-A705-8E16623C6645}">
      <dgm:prSet/>
      <dgm:spPr/>
      <dgm:t>
        <a:bodyPr/>
        <a:lstStyle/>
        <a:p>
          <a:endParaRPr lang="en-US"/>
        </a:p>
      </dgm:t>
    </dgm:pt>
    <dgm:pt modelId="{CFC81F79-B268-4E56-800D-00F32C92C089}" type="sibTrans" cxnId="{74917A4E-05A3-4601-A705-8E16623C6645}">
      <dgm:prSet/>
      <dgm:spPr/>
      <dgm:t>
        <a:bodyPr/>
        <a:lstStyle/>
        <a:p>
          <a:endParaRPr lang="en-US"/>
        </a:p>
      </dgm:t>
    </dgm:pt>
    <dgm:pt modelId="{8B61CA6E-66E4-4092-B790-A60AF6B4C57C}">
      <dgm:prSet/>
      <dgm:spPr/>
      <dgm:t>
        <a:bodyPr/>
        <a:lstStyle/>
        <a:p>
          <a:pPr>
            <a:lnSpc>
              <a:spcPct val="100000"/>
            </a:lnSpc>
          </a:pPr>
          <a:r>
            <a:rPr lang="en-IN" dirty="0"/>
            <a:t>Random Forest overcomes the overfitting problem of individual decision trees by training multiple trees on different subsets of the training data and averaging their predictions.</a:t>
          </a:r>
          <a:endParaRPr lang="en-US" dirty="0"/>
        </a:p>
      </dgm:t>
    </dgm:pt>
    <dgm:pt modelId="{42837F3B-0219-4D81-83B9-4790CA463E70}" type="parTrans" cxnId="{2AA63EC7-223B-47E3-9E3D-427C824A4F82}">
      <dgm:prSet/>
      <dgm:spPr/>
      <dgm:t>
        <a:bodyPr/>
        <a:lstStyle/>
        <a:p>
          <a:endParaRPr lang="en-US"/>
        </a:p>
      </dgm:t>
    </dgm:pt>
    <dgm:pt modelId="{0D004E4F-8C39-44C9-9B25-E5F1A4529D44}" type="sibTrans" cxnId="{2AA63EC7-223B-47E3-9E3D-427C824A4F82}">
      <dgm:prSet/>
      <dgm:spPr/>
      <dgm:t>
        <a:bodyPr/>
        <a:lstStyle/>
        <a:p>
          <a:endParaRPr lang="en-US"/>
        </a:p>
      </dgm:t>
    </dgm:pt>
    <dgm:pt modelId="{71E624E2-EF49-4865-B3CC-1250465B91CC}">
      <dgm:prSet/>
      <dgm:spPr/>
      <dgm:t>
        <a:bodyPr/>
        <a:lstStyle/>
        <a:p>
          <a:pPr>
            <a:lnSpc>
              <a:spcPct val="100000"/>
            </a:lnSpc>
          </a:pPr>
          <a:r>
            <a:rPr lang="en-IN" b="1" dirty="0"/>
            <a:t>Logistic Regression:</a:t>
          </a:r>
          <a:endParaRPr lang="en-US" dirty="0"/>
        </a:p>
      </dgm:t>
    </dgm:pt>
    <dgm:pt modelId="{9D678B5F-2E7D-40B1-AEF6-76A076591633}" type="parTrans" cxnId="{CBED2F46-0212-4FE8-B468-DC780CDAC01E}">
      <dgm:prSet/>
      <dgm:spPr/>
      <dgm:t>
        <a:bodyPr/>
        <a:lstStyle/>
        <a:p>
          <a:endParaRPr lang="en-US"/>
        </a:p>
      </dgm:t>
    </dgm:pt>
    <dgm:pt modelId="{18409C9F-72A6-4175-934C-D2C3A43DBF69}" type="sibTrans" cxnId="{CBED2F46-0212-4FE8-B468-DC780CDAC01E}">
      <dgm:prSet/>
      <dgm:spPr/>
      <dgm:t>
        <a:bodyPr/>
        <a:lstStyle/>
        <a:p>
          <a:endParaRPr lang="en-US"/>
        </a:p>
      </dgm:t>
    </dgm:pt>
    <dgm:pt modelId="{11DD366B-AA08-472D-97C3-EC6D4E4A4AED}">
      <dgm:prSet/>
      <dgm:spPr/>
      <dgm:t>
        <a:bodyPr/>
        <a:lstStyle/>
        <a:p>
          <a:pPr>
            <a:lnSpc>
              <a:spcPct val="100000"/>
            </a:lnSpc>
          </a:pPr>
          <a:r>
            <a:rPr lang="en-IN" dirty="0"/>
            <a:t>Logistic regression assumes a linear relationship between the input features and the log-odds of the response variable. </a:t>
          </a:r>
          <a:endParaRPr lang="en-US" dirty="0"/>
        </a:p>
      </dgm:t>
    </dgm:pt>
    <dgm:pt modelId="{3A3561C8-1C94-42AC-9831-D5DC278044B5}" type="parTrans" cxnId="{78380DD8-B080-4936-9680-2B911E8A865D}">
      <dgm:prSet/>
      <dgm:spPr/>
      <dgm:t>
        <a:bodyPr/>
        <a:lstStyle/>
        <a:p>
          <a:endParaRPr lang="en-US"/>
        </a:p>
      </dgm:t>
    </dgm:pt>
    <dgm:pt modelId="{89E122D5-E44B-4B84-8F23-2DD691063F0F}" type="sibTrans" cxnId="{78380DD8-B080-4936-9680-2B911E8A865D}">
      <dgm:prSet/>
      <dgm:spPr/>
      <dgm:t>
        <a:bodyPr/>
        <a:lstStyle/>
        <a:p>
          <a:endParaRPr lang="en-US"/>
        </a:p>
      </dgm:t>
    </dgm:pt>
    <dgm:pt modelId="{C69F4C00-177A-4579-A285-361237480469}">
      <dgm:prSet/>
      <dgm:spPr/>
      <dgm:t>
        <a:bodyPr/>
        <a:lstStyle/>
        <a:p>
          <a:pPr>
            <a:lnSpc>
              <a:spcPct val="100000"/>
            </a:lnSpc>
          </a:pPr>
          <a:r>
            <a:rPr lang="en-IN" b="1"/>
            <a:t>Support Vector Machine (SVM):</a:t>
          </a:r>
          <a:endParaRPr lang="en-US"/>
        </a:p>
      </dgm:t>
    </dgm:pt>
    <dgm:pt modelId="{9C1F09CD-D23E-4566-A023-CB7B9009F844}" type="parTrans" cxnId="{9195FB64-4F6A-4F9C-BB9D-4A773BBE7D22}">
      <dgm:prSet/>
      <dgm:spPr/>
      <dgm:t>
        <a:bodyPr/>
        <a:lstStyle/>
        <a:p>
          <a:endParaRPr lang="en-US"/>
        </a:p>
      </dgm:t>
    </dgm:pt>
    <dgm:pt modelId="{CC0061C8-5EDC-4136-B83F-D4E7F89073A2}" type="sibTrans" cxnId="{9195FB64-4F6A-4F9C-BB9D-4A773BBE7D22}">
      <dgm:prSet/>
      <dgm:spPr/>
      <dgm:t>
        <a:bodyPr/>
        <a:lstStyle/>
        <a:p>
          <a:endParaRPr lang="en-US"/>
        </a:p>
      </dgm:t>
    </dgm:pt>
    <dgm:pt modelId="{B2A47211-8D68-4198-9538-05F459B6FBAB}">
      <dgm:prSet/>
      <dgm:spPr/>
      <dgm:t>
        <a:bodyPr/>
        <a:lstStyle/>
        <a:p>
          <a:pPr>
            <a:lnSpc>
              <a:spcPct val="100000"/>
            </a:lnSpc>
          </a:pPr>
          <a:r>
            <a:rPr lang="en-IN" dirty="0"/>
            <a:t>SVM can utilize the same set of features to learn the decision boundary that best separates the two classes.</a:t>
          </a:r>
          <a:endParaRPr lang="en-US" dirty="0"/>
        </a:p>
      </dgm:t>
    </dgm:pt>
    <dgm:pt modelId="{F075972C-052B-4DDB-8312-B8CE92E207AB}" type="parTrans" cxnId="{3DFF5C21-09B5-46D8-A026-B1FDE3CD5879}">
      <dgm:prSet/>
      <dgm:spPr/>
      <dgm:t>
        <a:bodyPr/>
        <a:lstStyle/>
        <a:p>
          <a:endParaRPr lang="en-US"/>
        </a:p>
      </dgm:t>
    </dgm:pt>
    <dgm:pt modelId="{557999C6-6F7D-4E89-8770-1A78676A43C5}" type="sibTrans" cxnId="{3DFF5C21-09B5-46D8-A026-B1FDE3CD5879}">
      <dgm:prSet/>
      <dgm:spPr/>
      <dgm:t>
        <a:bodyPr/>
        <a:lstStyle/>
        <a:p>
          <a:endParaRPr lang="en-US"/>
        </a:p>
      </dgm:t>
    </dgm:pt>
    <dgm:pt modelId="{C33CB2FE-32CD-4D7A-8301-E048764A185C}">
      <dgm:prSet/>
      <dgm:spPr/>
      <dgm:t>
        <a:bodyPr/>
        <a:lstStyle/>
        <a:p>
          <a:pPr>
            <a:lnSpc>
              <a:spcPct val="100000"/>
            </a:lnSpc>
          </a:pPr>
          <a:r>
            <a:rPr lang="en-IN" b="1" dirty="0" err="1"/>
            <a:t>XGBoost</a:t>
          </a:r>
          <a:r>
            <a:rPr lang="en-IN" b="1" dirty="0"/>
            <a:t> (Extreme Gradient Boosting):</a:t>
          </a:r>
          <a:endParaRPr lang="en-US" dirty="0"/>
        </a:p>
      </dgm:t>
    </dgm:pt>
    <dgm:pt modelId="{90CBDF1E-0B38-4828-AA4E-D715BCF34D6B}" type="parTrans" cxnId="{5B3D4BC0-ADE3-4FCB-9FB1-F4B93860F57F}">
      <dgm:prSet/>
      <dgm:spPr/>
      <dgm:t>
        <a:bodyPr/>
        <a:lstStyle/>
        <a:p>
          <a:endParaRPr lang="en-US"/>
        </a:p>
      </dgm:t>
    </dgm:pt>
    <dgm:pt modelId="{FA41BA25-BEED-4FB0-ABAD-B7DDC51E949D}" type="sibTrans" cxnId="{5B3D4BC0-ADE3-4FCB-9FB1-F4B93860F57F}">
      <dgm:prSet/>
      <dgm:spPr/>
      <dgm:t>
        <a:bodyPr/>
        <a:lstStyle/>
        <a:p>
          <a:endParaRPr lang="en-US"/>
        </a:p>
      </dgm:t>
    </dgm:pt>
    <dgm:pt modelId="{184094C9-92C6-4A71-A5B5-27C786CBFA0B}">
      <dgm:prSet/>
      <dgm:spPr/>
      <dgm:t>
        <a:bodyPr/>
        <a:lstStyle/>
        <a:p>
          <a:pPr>
            <a:lnSpc>
              <a:spcPct val="100000"/>
            </a:lnSpc>
          </a:pPr>
          <a:r>
            <a:rPr lang="en-IN" dirty="0" err="1"/>
            <a:t>XGBoost</a:t>
          </a:r>
          <a:r>
            <a:rPr lang="en-IN" dirty="0"/>
            <a:t> can be used to build a decision tree ensemble that iteratively corrects the errors made by previous trees, ultimately improving the model's predictive performance.</a:t>
          </a:r>
          <a:endParaRPr lang="en-US" dirty="0"/>
        </a:p>
      </dgm:t>
    </dgm:pt>
    <dgm:pt modelId="{6AA2271F-AD2E-4490-A63E-AF42E07AA448}" type="parTrans" cxnId="{931FA8B3-48FE-4C3C-B457-F0FD34FCB017}">
      <dgm:prSet/>
      <dgm:spPr/>
      <dgm:t>
        <a:bodyPr/>
        <a:lstStyle/>
        <a:p>
          <a:endParaRPr lang="en-US"/>
        </a:p>
      </dgm:t>
    </dgm:pt>
    <dgm:pt modelId="{CBB5C8DA-7D66-44FE-A6CC-3F170A54FEEA}" type="sibTrans" cxnId="{931FA8B3-48FE-4C3C-B457-F0FD34FCB017}">
      <dgm:prSet/>
      <dgm:spPr/>
      <dgm:t>
        <a:bodyPr/>
        <a:lstStyle/>
        <a:p>
          <a:endParaRPr lang="en-US"/>
        </a:p>
      </dgm:t>
    </dgm:pt>
    <dgm:pt modelId="{ECA72FCF-1324-427F-B1C1-AF98261B63E7}" type="pres">
      <dgm:prSet presAssocID="{9B61A5C2-BC2A-4EC7-8C32-5D5D4A07A0D3}" presName="root" presStyleCnt="0">
        <dgm:presLayoutVars>
          <dgm:dir/>
          <dgm:resizeHandles val="exact"/>
        </dgm:presLayoutVars>
      </dgm:prSet>
      <dgm:spPr/>
    </dgm:pt>
    <dgm:pt modelId="{D8EA6FD6-CDC5-4179-82A2-285FA059005D}" type="pres">
      <dgm:prSet presAssocID="{8C51B14B-766E-4607-AB76-60B7B7901C3E}" presName="compNode" presStyleCnt="0"/>
      <dgm:spPr/>
    </dgm:pt>
    <dgm:pt modelId="{BD8C5E43-0083-477D-9600-B33DD5587AD0}" type="pres">
      <dgm:prSet presAssocID="{8C51B14B-766E-4607-AB76-60B7B7901C3E}" presName="bgRect" presStyleLbl="bgShp" presStyleIdx="0" presStyleCnt="4" custLinFactY="-4783" custLinFactNeighborX="-12480" custLinFactNeighborY="-100000"/>
      <dgm:spPr/>
    </dgm:pt>
    <dgm:pt modelId="{FBC4B88B-EB77-4218-AA30-754C1BFCCF71}" type="pres">
      <dgm:prSet presAssocID="{8C51B14B-766E-4607-AB76-60B7B7901C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D47E3D16-B2C3-46EE-A828-695416E579ED}" type="pres">
      <dgm:prSet presAssocID="{8C51B14B-766E-4607-AB76-60B7B7901C3E}" presName="spaceRect" presStyleCnt="0"/>
      <dgm:spPr/>
    </dgm:pt>
    <dgm:pt modelId="{588342E2-3248-40CE-BA61-D792FE193062}" type="pres">
      <dgm:prSet presAssocID="{8C51B14B-766E-4607-AB76-60B7B7901C3E}" presName="parTx" presStyleLbl="revTx" presStyleIdx="0" presStyleCnt="8">
        <dgm:presLayoutVars>
          <dgm:chMax val="0"/>
          <dgm:chPref val="0"/>
        </dgm:presLayoutVars>
      </dgm:prSet>
      <dgm:spPr/>
    </dgm:pt>
    <dgm:pt modelId="{1B60F9F7-5C4F-4D9B-8932-54B1E8C964AD}" type="pres">
      <dgm:prSet presAssocID="{8C51B14B-766E-4607-AB76-60B7B7901C3E}" presName="desTx" presStyleLbl="revTx" presStyleIdx="1" presStyleCnt="8">
        <dgm:presLayoutVars/>
      </dgm:prSet>
      <dgm:spPr/>
    </dgm:pt>
    <dgm:pt modelId="{F2368199-EC0C-4FE0-8FF8-5064BCC2336A}" type="pres">
      <dgm:prSet presAssocID="{CFC81F79-B268-4E56-800D-00F32C92C089}" presName="sibTrans" presStyleCnt="0"/>
      <dgm:spPr/>
    </dgm:pt>
    <dgm:pt modelId="{C871105A-C287-407F-BD6A-6DA55A2C29C1}" type="pres">
      <dgm:prSet presAssocID="{71E624E2-EF49-4865-B3CC-1250465B91CC}" presName="compNode" presStyleCnt="0"/>
      <dgm:spPr/>
    </dgm:pt>
    <dgm:pt modelId="{BB918CC9-4482-4D37-8710-2EF9D30D6A1A}" type="pres">
      <dgm:prSet presAssocID="{71E624E2-EF49-4865-B3CC-1250465B91CC}" presName="bgRect" presStyleLbl="bgShp" presStyleIdx="1" presStyleCnt="4"/>
      <dgm:spPr/>
    </dgm:pt>
    <dgm:pt modelId="{01AB31BA-3E16-46BE-8BBF-7057E8ADEB7C}" type="pres">
      <dgm:prSet presAssocID="{71E624E2-EF49-4865-B3CC-1250465B91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A4314956-DDC9-4447-A9DE-42D1CA6F9663}" type="pres">
      <dgm:prSet presAssocID="{71E624E2-EF49-4865-B3CC-1250465B91CC}" presName="spaceRect" presStyleCnt="0"/>
      <dgm:spPr/>
    </dgm:pt>
    <dgm:pt modelId="{7BF62448-7A90-4187-9436-D9EC96FA021C}" type="pres">
      <dgm:prSet presAssocID="{71E624E2-EF49-4865-B3CC-1250465B91CC}" presName="parTx" presStyleLbl="revTx" presStyleIdx="2" presStyleCnt="8">
        <dgm:presLayoutVars>
          <dgm:chMax val="0"/>
          <dgm:chPref val="0"/>
        </dgm:presLayoutVars>
      </dgm:prSet>
      <dgm:spPr/>
    </dgm:pt>
    <dgm:pt modelId="{B16EC5BB-ED74-4CA2-9099-E6D72F7DD43E}" type="pres">
      <dgm:prSet presAssocID="{71E624E2-EF49-4865-B3CC-1250465B91CC}" presName="desTx" presStyleLbl="revTx" presStyleIdx="3" presStyleCnt="8">
        <dgm:presLayoutVars/>
      </dgm:prSet>
      <dgm:spPr/>
    </dgm:pt>
    <dgm:pt modelId="{D1577136-C512-4785-8CE1-5D56DF04F506}" type="pres">
      <dgm:prSet presAssocID="{18409C9F-72A6-4175-934C-D2C3A43DBF69}" presName="sibTrans" presStyleCnt="0"/>
      <dgm:spPr/>
    </dgm:pt>
    <dgm:pt modelId="{DD2B8FB4-E1BA-47A2-ACF1-BD9CF379C36A}" type="pres">
      <dgm:prSet presAssocID="{C69F4C00-177A-4579-A285-361237480469}" presName="compNode" presStyleCnt="0"/>
      <dgm:spPr/>
    </dgm:pt>
    <dgm:pt modelId="{A2743931-1062-43BD-B8AF-A3967D672B97}" type="pres">
      <dgm:prSet presAssocID="{C69F4C00-177A-4579-A285-361237480469}" presName="bgRect" presStyleLbl="bgShp" presStyleIdx="2" presStyleCnt="4"/>
      <dgm:spPr/>
    </dgm:pt>
    <dgm:pt modelId="{69AF8E29-E79B-48D8-9BB3-C7A92ACC56DE}" type="pres">
      <dgm:prSet presAssocID="{C69F4C00-177A-4579-A285-3612374804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Diagram"/>
        </a:ext>
      </dgm:extLst>
    </dgm:pt>
    <dgm:pt modelId="{2FE5173C-2FCC-4DFC-B9F8-F3494ACBAABB}" type="pres">
      <dgm:prSet presAssocID="{C69F4C00-177A-4579-A285-361237480469}" presName="spaceRect" presStyleCnt="0"/>
      <dgm:spPr/>
    </dgm:pt>
    <dgm:pt modelId="{3F34AC55-0C66-4A05-8D72-6185E411CDCF}" type="pres">
      <dgm:prSet presAssocID="{C69F4C00-177A-4579-A285-361237480469}" presName="parTx" presStyleLbl="revTx" presStyleIdx="4" presStyleCnt="8">
        <dgm:presLayoutVars>
          <dgm:chMax val="0"/>
          <dgm:chPref val="0"/>
        </dgm:presLayoutVars>
      </dgm:prSet>
      <dgm:spPr/>
    </dgm:pt>
    <dgm:pt modelId="{E117E20D-F643-4990-91BA-08061F7AC5D7}" type="pres">
      <dgm:prSet presAssocID="{C69F4C00-177A-4579-A285-361237480469}" presName="desTx" presStyleLbl="revTx" presStyleIdx="5" presStyleCnt="8">
        <dgm:presLayoutVars/>
      </dgm:prSet>
      <dgm:spPr/>
    </dgm:pt>
    <dgm:pt modelId="{F62A7EA3-B9EA-4373-99AE-FDC96715628F}" type="pres">
      <dgm:prSet presAssocID="{CC0061C8-5EDC-4136-B83F-D4E7F89073A2}" presName="sibTrans" presStyleCnt="0"/>
      <dgm:spPr/>
    </dgm:pt>
    <dgm:pt modelId="{91B36FF3-C967-424D-B28C-BBB6E9D09D90}" type="pres">
      <dgm:prSet presAssocID="{C33CB2FE-32CD-4D7A-8301-E048764A185C}" presName="compNode" presStyleCnt="0"/>
      <dgm:spPr/>
    </dgm:pt>
    <dgm:pt modelId="{B4541287-D5E3-4D35-A11A-982C1A0A2EAC}" type="pres">
      <dgm:prSet presAssocID="{C33CB2FE-32CD-4D7A-8301-E048764A185C}" presName="bgRect" presStyleLbl="bgShp" presStyleIdx="3" presStyleCnt="4"/>
      <dgm:spPr/>
    </dgm:pt>
    <dgm:pt modelId="{C3381D9C-A80B-4D67-BCE2-122ABE58F930}" type="pres">
      <dgm:prSet presAssocID="{C33CB2FE-32CD-4D7A-8301-E048764A18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AFB9BAAD-8D05-4CAE-8B65-2D480FAC7EE3}" type="pres">
      <dgm:prSet presAssocID="{C33CB2FE-32CD-4D7A-8301-E048764A185C}" presName="spaceRect" presStyleCnt="0"/>
      <dgm:spPr/>
    </dgm:pt>
    <dgm:pt modelId="{C1FBF69C-36F8-46FE-A0CF-2081A1043ECB}" type="pres">
      <dgm:prSet presAssocID="{C33CB2FE-32CD-4D7A-8301-E048764A185C}" presName="parTx" presStyleLbl="revTx" presStyleIdx="6" presStyleCnt="8">
        <dgm:presLayoutVars>
          <dgm:chMax val="0"/>
          <dgm:chPref val="0"/>
        </dgm:presLayoutVars>
      </dgm:prSet>
      <dgm:spPr/>
    </dgm:pt>
    <dgm:pt modelId="{E0250618-5BA4-4013-82FF-0B3CF3398132}" type="pres">
      <dgm:prSet presAssocID="{C33CB2FE-32CD-4D7A-8301-E048764A185C}" presName="desTx" presStyleLbl="revTx" presStyleIdx="7" presStyleCnt="8">
        <dgm:presLayoutVars/>
      </dgm:prSet>
      <dgm:spPr/>
    </dgm:pt>
  </dgm:ptLst>
  <dgm:cxnLst>
    <dgm:cxn modelId="{DC2D8619-0F63-4E4B-A759-4B463C3A34C2}" type="presOf" srcId="{11DD366B-AA08-472D-97C3-EC6D4E4A4AED}" destId="{B16EC5BB-ED74-4CA2-9099-E6D72F7DD43E}" srcOrd="0" destOrd="0" presId="urn:microsoft.com/office/officeart/2018/2/layout/IconVerticalSolidList"/>
    <dgm:cxn modelId="{D6CC991E-D107-BD46-8D26-7D6D31605022}" type="presOf" srcId="{8B61CA6E-66E4-4092-B790-A60AF6B4C57C}" destId="{1B60F9F7-5C4F-4D9B-8932-54B1E8C964AD}" srcOrd="0" destOrd="0" presId="urn:microsoft.com/office/officeart/2018/2/layout/IconVerticalSolidList"/>
    <dgm:cxn modelId="{3DFF5C21-09B5-46D8-A026-B1FDE3CD5879}" srcId="{C69F4C00-177A-4579-A285-361237480469}" destId="{B2A47211-8D68-4198-9538-05F459B6FBAB}" srcOrd="0" destOrd="0" parTransId="{F075972C-052B-4DDB-8312-B8CE92E207AB}" sibTransId="{557999C6-6F7D-4E89-8770-1A78676A43C5}"/>
    <dgm:cxn modelId="{CBED2F46-0212-4FE8-B468-DC780CDAC01E}" srcId="{9B61A5C2-BC2A-4EC7-8C32-5D5D4A07A0D3}" destId="{71E624E2-EF49-4865-B3CC-1250465B91CC}" srcOrd="1" destOrd="0" parTransId="{9D678B5F-2E7D-40B1-AEF6-76A076591633}" sibTransId="{18409C9F-72A6-4175-934C-D2C3A43DBF69}"/>
    <dgm:cxn modelId="{74917A4E-05A3-4601-A705-8E16623C6645}" srcId="{9B61A5C2-BC2A-4EC7-8C32-5D5D4A07A0D3}" destId="{8C51B14B-766E-4607-AB76-60B7B7901C3E}" srcOrd="0" destOrd="0" parTransId="{8252806B-5C4D-4952-AF28-3DA47B7B16A3}" sibTransId="{CFC81F79-B268-4E56-800D-00F32C92C089}"/>
    <dgm:cxn modelId="{5CA45F4F-1321-E341-B5A1-3DD75E865540}" type="presOf" srcId="{184094C9-92C6-4A71-A5B5-27C786CBFA0B}" destId="{E0250618-5BA4-4013-82FF-0B3CF3398132}" srcOrd="0" destOrd="0" presId="urn:microsoft.com/office/officeart/2018/2/layout/IconVerticalSolidList"/>
    <dgm:cxn modelId="{9195FB64-4F6A-4F9C-BB9D-4A773BBE7D22}" srcId="{9B61A5C2-BC2A-4EC7-8C32-5D5D4A07A0D3}" destId="{C69F4C00-177A-4579-A285-361237480469}" srcOrd="2" destOrd="0" parTransId="{9C1F09CD-D23E-4566-A023-CB7B9009F844}" sibTransId="{CC0061C8-5EDC-4136-B83F-D4E7F89073A2}"/>
    <dgm:cxn modelId="{759D3394-1ADA-8147-B59A-A0498D4FC6E0}" type="presOf" srcId="{C69F4C00-177A-4579-A285-361237480469}" destId="{3F34AC55-0C66-4A05-8D72-6185E411CDCF}" srcOrd="0" destOrd="0" presId="urn:microsoft.com/office/officeart/2018/2/layout/IconVerticalSolidList"/>
    <dgm:cxn modelId="{3A468D97-F305-DF42-A70D-F415A0045F5F}" type="presOf" srcId="{71E624E2-EF49-4865-B3CC-1250465B91CC}" destId="{7BF62448-7A90-4187-9436-D9EC96FA021C}" srcOrd="0" destOrd="0" presId="urn:microsoft.com/office/officeart/2018/2/layout/IconVerticalSolidList"/>
    <dgm:cxn modelId="{F4A4E9A3-4C7A-AD41-A831-34D9E686E216}" type="presOf" srcId="{8C51B14B-766E-4607-AB76-60B7B7901C3E}" destId="{588342E2-3248-40CE-BA61-D792FE193062}" srcOrd="0" destOrd="0" presId="urn:microsoft.com/office/officeart/2018/2/layout/IconVerticalSolidList"/>
    <dgm:cxn modelId="{5A05DCA7-8128-A24E-B568-31247D1B0FD1}" type="presOf" srcId="{C33CB2FE-32CD-4D7A-8301-E048764A185C}" destId="{C1FBF69C-36F8-46FE-A0CF-2081A1043ECB}" srcOrd="0" destOrd="0" presId="urn:microsoft.com/office/officeart/2018/2/layout/IconVerticalSolidList"/>
    <dgm:cxn modelId="{7F3241AD-575D-AA4A-B02B-300614F972BB}" type="presOf" srcId="{B2A47211-8D68-4198-9538-05F459B6FBAB}" destId="{E117E20D-F643-4990-91BA-08061F7AC5D7}" srcOrd="0" destOrd="0" presId="urn:microsoft.com/office/officeart/2018/2/layout/IconVerticalSolidList"/>
    <dgm:cxn modelId="{931FA8B3-48FE-4C3C-B457-F0FD34FCB017}" srcId="{C33CB2FE-32CD-4D7A-8301-E048764A185C}" destId="{184094C9-92C6-4A71-A5B5-27C786CBFA0B}" srcOrd="0" destOrd="0" parTransId="{6AA2271F-AD2E-4490-A63E-AF42E07AA448}" sibTransId="{CBB5C8DA-7D66-44FE-A6CC-3F170A54FEEA}"/>
    <dgm:cxn modelId="{5B3D4BC0-ADE3-4FCB-9FB1-F4B93860F57F}" srcId="{9B61A5C2-BC2A-4EC7-8C32-5D5D4A07A0D3}" destId="{C33CB2FE-32CD-4D7A-8301-E048764A185C}" srcOrd="3" destOrd="0" parTransId="{90CBDF1E-0B38-4828-AA4E-D715BCF34D6B}" sibTransId="{FA41BA25-BEED-4FB0-ABAD-B7DDC51E949D}"/>
    <dgm:cxn modelId="{CE58DAC2-5018-F943-BF87-69550C777D3E}" type="presOf" srcId="{9B61A5C2-BC2A-4EC7-8C32-5D5D4A07A0D3}" destId="{ECA72FCF-1324-427F-B1C1-AF98261B63E7}" srcOrd="0" destOrd="0" presId="urn:microsoft.com/office/officeart/2018/2/layout/IconVerticalSolidList"/>
    <dgm:cxn modelId="{2AA63EC7-223B-47E3-9E3D-427C824A4F82}" srcId="{8C51B14B-766E-4607-AB76-60B7B7901C3E}" destId="{8B61CA6E-66E4-4092-B790-A60AF6B4C57C}" srcOrd="0" destOrd="0" parTransId="{42837F3B-0219-4D81-83B9-4790CA463E70}" sibTransId="{0D004E4F-8C39-44C9-9B25-E5F1A4529D44}"/>
    <dgm:cxn modelId="{78380DD8-B080-4936-9680-2B911E8A865D}" srcId="{71E624E2-EF49-4865-B3CC-1250465B91CC}" destId="{11DD366B-AA08-472D-97C3-EC6D4E4A4AED}" srcOrd="0" destOrd="0" parTransId="{3A3561C8-1C94-42AC-9831-D5DC278044B5}" sibTransId="{89E122D5-E44B-4B84-8F23-2DD691063F0F}"/>
    <dgm:cxn modelId="{982E22ED-F7B7-A342-B23E-C9B43883140E}" type="presParOf" srcId="{ECA72FCF-1324-427F-B1C1-AF98261B63E7}" destId="{D8EA6FD6-CDC5-4179-82A2-285FA059005D}" srcOrd="0" destOrd="0" presId="urn:microsoft.com/office/officeart/2018/2/layout/IconVerticalSolidList"/>
    <dgm:cxn modelId="{2C59A25C-6766-9C46-9EDE-36392EAAEC32}" type="presParOf" srcId="{D8EA6FD6-CDC5-4179-82A2-285FA059005D}" destId="{BD8C5E43-0083-477D-9600-B33DD5587AD0}" srcOrd="0" destOrd="0" presId="urn:microsoft.com/office/officeart/2018/2/layout/IconVerticalSolidList"/>
    <dgm:cxn modelId="{D447E8FC-BBF8-CE4B-8224-4C155D5673C9}" type="presParOf" srcId="{D8EA6FD6-CDC5-4179-82A2-285FA059005D}" destId="{FBC4B88B-EB77-4218-AA30-754C1BFCCF71}" srcOrd="1" destOrd="0" presId="urn:microsoft.com/office/officeart/2018/2/layout/IconVerticalSolidList"/>
    <dgm:cxn modelId="{3509D97A-9569-564A-916C-881E0777FBD8}" type="presParOf" srcId="{D8EA6FD6-CDC5-4179-82A2-285FA059005D}" destId="{D47E3D16-B2C3-46EE-A828-695416E579ED}" srcOrd="2" destOrd="0" presId="urn:microsoft.com/office/officeart/2018/2/layout/IconVerticalSolidList"/>
    <dgm:cxn modelId="{FD61B147-CE56-2C4F-8766-EF7FF567CAF2}" type="presParOf" srcId="{D8EA6FD6-CDC5-4179-82A2-285FA059005D}" destId="{588342E2-3248-40CE-BA61-D792FE193062}" srcOrd="3" destOrd="0" presId="urn:microsoft.com/office/officeart/2018/2/layout/IconVerticalSolidList"/>
    <dgm:cxn modelId="{C0A283EB-2221-2140-8904-6791C26619FE}" type="presParOf" srcId="{D8EA6FD6-CDC5-4179-82A2-285FA059005D}" destId="{1B60F9F7-5C4F-4D9B-8932-54B1E8C964AD}" srcOrd="4" destOrd="0" presId="urn:microsoft.com/office/officeart/2018/2/layout/IconVerticalSolidList"/>
    <dgm:cxn modelId="{FB504B7B-1581-5949-A69F-CFDFFDC0F38A}" type="presParOf" srcId="{ECA72FCF-1324-427F-B1C1-AF98261B63E7}" destId="{F2368199-EC0C-4FE0-8FF8-5064BCC2336A}" srcOrd="1" destOrd="0" presId="urn:microsoft.com/office/officeart/2018/2/layout/IconVerticalSolidList"/>
    <dgm:cxn modelId="{BFEF298F-6173-8648-8639-B66A1A852F2A}" type="presParOf" srcId="{ECA72FCF-1324-427F-B1C1-AF98261B63E7}" destId="{C871105A-C287-407F-BD6A-6DA55A2C29C1}" srcOrd="2" destOrd="0" presId="urn:microsoft.com/office/officeart/2018/2/layout/IconVerticalSolidList"/>
    <dgm:cxn modelId="{9751C372-0099-234A-9E6D-695ACE959103}" type="presParOf" srcId="{C871105A-C287-407F-BD6A-6DA55A2C29C1}" destId="{BB918CC9-4482-4D37-8710-2EF9D30D6A1A}" srcOrd="0" destOrd="0" presId="urn:microsoft.com/office/officeart/2018/2/layout/IconVerticalSolidList"/>
    <dgm:cxn modelId="{8C08C055-F084-CA45-B9DD-DB884646ED66}" type="presParOf" srcId="{C871105A-C287-407F-BD6A-6DA55A2C29C1}" destId="{01AB31BA-3E16-46BE-8BBF-7057E8ADEB7C}" srcOrd="1" destOrd="0" presId="urn:microsoft.com/office/officeart/2018/2/layout/IconVerticalSolidList"/>
    <dgm:cxn modelId="{5D1F47A3-954A-2C43-A70E-530F97A1303D}" type="presParOf" srcId="{C871105A-C287-407F-BD6A-6DA55A2C29C1}" destId="{A4314956-DDC9-4447-A9DE-42D1CA6F9663}" srcOrd="2" destOrd="0" presId="urn:microsoft.com/office/officeart/2018/2/layout/IconVerticalSolidList"/>
    <dgm:cxn modelId="{9F5A73B0-651F-174B-9FD8-F8903F13EE3E}" type="presParOf" srcId="{C871105A-C287-407F-BD6A-6DA55A2C29C1}" destId="{7BF62448-7A90-4187-9436-D9EC96FA021C}" srcOrd="3" destOrd="0" presId="urn:microsoft.com/office/officeart/2018/2/layout/IconVerticalSolidList"/>
    <dgm:cxn modelId="{7A9401C2-513E-544D-9AC9-B969BC031FB2}" type="presParOf" srcId="{C871105A-C287-407F-BD6A-6DA55A2C29C1}" destId="{B16EC5BB-ED74-4CA2-9099-E6D72F7DD43E}" srcOrd="4" destOrd="0" presId="urn:microsoft.com/office/officeart/2018/2/layout/IconVerticalSolidList"/>
    <dgm:cxn modelId="{E1C61066-B154-4448-944B-1E7AC97F6BBB}" type="presParOf" srcId="{ECA72FCF-1324-427F-B1C1-AF98261B63E7}" destId="{D1577136-C512-4785-8CE1-5D56DF04F506}" srcOrd="3" destOrd="0" presId="urn:microsoft.com/office/officeart/2018/2/layout/IconVerticalSolidList"/>
    <dgm:cxn modelId="{B2C5CC39-28BE-134D-A97D-622EA0E8868B}" type="presParOf" srcId="{ECA72FCF-1324-427F-B1C1-AF98261B63E7}" destId="{DD2B8FB4-E1BA-47A2-ACF1-BD9CF379C36A}" srcOrd="4" destOrd="0" presId="urn:microsoft.com/office/officeart/2018/2/layout/IconVerticalSolidList"/>
    <dgm:cxn modelId="{98C72F92-2865-7F40-99CB-1CF68AA3ACA1}" type="presParOf" srcId="{DD2B8FB4-E1BA-47A2-ACF1-BD9CF379C36A}" destId="{A2743931-1062-43BD-B8AF-A3967D672B97}" srcOrd="0" destOrd="0" presId="urn:microsoft.com/office/officeart/2018/2/layout/IconVerticalSolidList"/>
    <dgm:cxn modelId="{C6EE0DB4-B78A-AF45-B1BA-56CA791D9DAE}" type="presParOf" srcId="{DD2B8FB4-E1BA-47A2-ACF1-BD9CF379C36A}" destId="{69AF8E29-E79B-48D8-9BB3-C7A92ACC56DE}" srcOrd="1" destOrd="0" presId="urn:microsoft.com/office/officeart/2018/2/layout/IconVerticalSolidList"/>
    <dgm:cxn modelId="{A97A7C4B-8CFF-E845-B0FB-992030F2F714}" type="presParOf" srcId="{DD2B8FB4-E1BA-47A2-ACF1-BD9CF379C36A}" destId="{2FE5173C-2FCC-4DFC-B9F8-F3494ACBAABB}" srcOrd="2" destOrd="0" presId="urn:microsoft.com/office/officeart/2018/2/layout/IconVerticalSolidList"/>
    <dgm:cxn modelId="{1326E36B-A0F4-E248-854D-F621C04FF6F0}" type="presParOf" srcId="{DD2B8FB4-E1BA-47A2-ACF1-BD9CF379C36A}" destId="{3F34AC55-0C66-4A05-8D72-6185E411CDCF}" srcOrd="3" destOrd="0" presId="urn:microsoft.com/office/officeart/2018/2/layout/IconVerticalSolidList"/>
    <dgm:cxn modelId="{6316632C-8B44-3148-B6DD-BCCE24BA7633}" type="presParOf" srcId="{DD2B8FB4-E1BA-47A2-ACF1-BD9CF379C36A}" destId="{E117E20D-F643-4990-91BA-08061F7AC5D7}" srcOrd="4" destOrd="0" presId="urn:microsoft.com/office/officeart/2018/2/layout/IconVerticalSolidList"/>
    <dgm:cxn modelId="{66A18E12-9CDC-0F49-A35E-480F85D8B121}" type="presParOf" srcId="{ECA72FCF-1324-427F-B1C1-AF98261B63E7}" destId="{F62A7EA3-B9EA-4373-99AE-FDC96715628F}" srcOrd="5" destOrd="0" presId="urn:microsoft.com/office/officeart/2018/2/layout/IconVerticalSolidList"/>
    <dgm:cxn modelId="{941F7192-A70F-5C4C-B395-D18CA8714B78}" type="presParOf" srcId="{ECA72FCF-1324-427F-B1C1-AF98261B63E7}" destId="{91B36FF3-C967-424D-B28C-BBB6E9D09D90}" srcOrd="6" destOrd="0" presId="urn:microsoft.com/office/officeart/2018/2/layout/IconVerticalSolidList"/>
    <dgm:cxn modelId="{15023F88-2B65-CF4D-9FF1-791E11E3B5ED}" type="presParOf" srcId="{91B36FF3-C967-424D-B28C-BBB6E9D09D90}" destId="{B4541287-D5E3-4D35-A11A-982C1A0A2EAC}" srcOrd="0" destOrd="0" presId="urn:microsoft.com/office/officeart/2018/2/layout/IconVerticalSolidList"/>
    <dgm:cxn modelId="{DD37464F-514E-E442-9FC1-3F400F3E1DFA}" type="presParOf" srcId="{91B36FF3-C967-424D-B28C-BBB6E9D09D90}" destId="{C3381D9C-A80B-4D67-BCE2-122ABE58F930}" srcOrd="1" destOrd="0" presId="urn:microsoft.com/office/officeart/2018/2/layout/IconVerticalSolidList"/>
    <dgm:cxn modelId="{8EB4F0EC-51F7-394F-9447-48FE2EC59BDB}" type="presParOf" srcId="{91B36FF3-C967-424D-B28C-BBB6E9D09D90}" destId="{AFB9BAAD-8D05-4CAE-8B65-2D480FAC7EE3}" srcOrd="2" destOrd="0" presId="urn:microsoft.com/office/officeart/2018/2/layout/IconVerticalSolidList"/>
    <dgm:cxn modelId="{BE5B8D05-B785-074E-8186-D7E81DE15D39}" type="presParOf" srcId="{91B36FF3-C967-424D-B28C-BBB6E9D09D90}" destId="{C1FBF69C-36F8-46FE-A0CF-2081A1043ECB}" srcOrd="3" destOrd="0" presId="urn:microsoft.com/office/officeart/2018/2/layout/IconVerticalSolidList"/>
    <dgm:cxn modelId="{71274D4F-F3DA-A446-A31E-E6EE281D51B1}" type="presParOf" srcId="{91B36FF3-C967-424D-B28C-BBB6E9D09D90}" destId="{E0250618-5BA4-4013-82FF-0B3CF339813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C5E43-0083-477D-9600-B33DD5587AD0}">
      <dsp:nvSpPr>
        <dsp:cNvPr id="0" name=""/>
        <dsp:cNvSpPr/>
      </dsp:nvSpPr>
      <dsp:spPr>
        <a:xfrm>
          <a:off x="0" y="0"/>
          <a:ext cx="8038214" cy="934888"/>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FBC4B88B-EB77-4218-AA30-754C1BFCCF71}">
      <dsp:nvSpPr>
        <dsp:cNvPr id="0" name=""/>
        <dsp:cNvSpPr/>
      </dsp:nvSpPr>
      <dsp:spPr>
        <a:xfrm>
          <a:off x="282803" y="212194"/>
          <a:ext cx="514188" cy="514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88342E2-3248-40CE-BA61-D792FE193062}">
      <dsp:nvSpPr>
        <dsp:cNvPr id="0" name=""/>
        <dsp:cNvSpPr/>
      </dsp:nvSpPr>
      <dsp:spPr>
        <a:xfrm>
          <a:off x="1079796" y="1844"/>
          <a:ext cx="3617196" cy="934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42" tIns="98942" rIns="98942" bIns="98942" numCol="1" spcCol="1270" anchor="ctr" anchorCtr="0">
          <a:noAutofit/>
        </a:bodyPr>
        <a:lstStyle/>
        <a:p>
          <a:pPr marL="0" lvl="0" indent="0" algn="l" defTabSz="977900">
            <a:lnSpc>
              <a:spcPct val="100000"/>
            </a:lnSpc>
            <a:spcBef>
              <a:spcPct val="0"/>
            </a:spcBef>
            <a:spcAft>
              <a:spcPct val="35000"/>
            </a:spcAft>
            <a:buNone/>
          </a:pPr>
          <a:r>
            <a:rPr lang="en-IN" sz="2200" b="1" kern="1200" dirty="0"/>
            <a:t>Random Forest:</a:t>
          </a:r>
          <a:endParaRPr lang="en-US" sz="2200" kern="1200" dirty="0"/>
        </a:p>
      </dsp:txBody>
      <dsp:txXfrm>
        <a:off x="1079796" y="1844"/>
        <a:ext cx="3617196" cy="934888"/>
      </dsp:txXfrm>
    </dsp:sp>
    <dsp:sp modelId="{1B60F9F7-5C4F-4D9B-8932-54B1E8C964AD}">
      <dsp:nvSpPr>
        <dsp:cNvPr id="0" name=""/>
        <dsp:cNvSpPr/>
      </dsp:nvSpPr>
      <dsp:spPr>
        <a:xfrm>
          <a:off x="4696992" y="1844"/>
          <a:ext cx="3341221" cy="934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42" tIns="98942" rIns="98942" bIns="98942" numCol="1" spcCol="1270" anchor="ctr" anchorCtr="0">
          <a:noAutofit/>
        </a:bodyPr>
        <a:lstStyle/>
        <a:p>
          <a:pPr marL="0" lvl="0" indent="0" algn="l" defTabSz="488950">
            <a:lnSpc>
              <a:spcPct val="100000"/>
            </a:lnSpc>
            <a:spcBef>
              <a:spcPct val="0"/>
            </a:spcBef>
            <a:spcAft>
              <a:spcPct val="35000"/>
            </a:spcAft>
            <a:buNone/>
          </a:pPr>
          <a:r>
            <a:rPr lang="en-IN" sz="1100" kern="1200" dirty="0"/>
            <a:t>Random Forest overcomes the overfitting problem of individual decision trees by training multiple trees on different subsets of the training data and averaging their predictions.</a:t>
          </a:r>
          <a:endParaRPr lang="en-US" sz="1100" kern="1200" dirty="0"/>
        </a:p>
      </dsp:txBody>
      <dsp:txXfrm>
        <a:off x="4696992" y="1844"/>
        <a:ext cx="3341221" cy="934888"/>
      </dsp:txXfrm>
    </dsp:sp>
    <dsp:sp modelId="{BB918CC9-4482-4D37-8710-2EF9D30D6A1A}">
      <dsp:nvSpPr>
        <dsp:cNvPr id="0" name=""/>
        <dsp:cNvSpPr/>
      </dsp:nvSpPr>
      <dsp:spPr>
        <a:xfrm>
          <a:off x="0" y="1170455"/>
          <a:ext cx="8038214" cy="934888"/>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01AB31BA-3E16-46BE-8BBF-7057E8ADEB7C}">
      <dsp:nvSpPr>
        <dsp:cNvPr id="0" name=""/>
        <dsp:cNvSpPr/>
      </dsp:nvSpPr>
      <dsp:spPr>
        <a:xfrm>
          <a:off x="282803" y="1380804"/>
          <a:ext cx="514188" cy="514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BF62448-7A90-4187-9436-D9EC96FA021C}">
      <dsp:nvSpPr>
        <dsp:cNvPr id="0" name=""/>
        <dsp:cNvSpPr/>
      </dsp:nvSpPr>
      <dsp:spPr>
        <a:xfrm>
          <a:off x="1079796" y="1170455"/>
          <a:ext cx="3617196" cy="934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42" tIns="98942" rIns="98942" bIns="98942" numCol="1" spcCol="1270" anchor="ctr" anchorCtr="0">
          <a:noAutofit/>
        </a:bodyPr>
        <a:lstStyle/>
        <a:p>
          <a:pPr marL="0" lvl="0" indent="0" algn="l" defTabSz="977900">
            <a:lnSpc>
              <a:spcPct val="100000"/>
            </a:lnSpc>
            <a:spcBef>
              <a:spcPct val="0"/>
            </a:spcBef>
            <a:spcAft>
              <a:spcPct val="35000"/>
            </a:spcAft>
            <a:buNone/>
          </a:pPr>
          <a:r>
            <a:rPr lang="en-IN" sz="2200" b="1" kern="1200" dirty="0"/>
            <a:t>Logistic Regression:</a:t>
          </a:r>
          <a:endParaRPr lang="en-US" sz="2200" kern="1200" dirty="0"/>
        </a:p>
      </dsp:txBody>
      <dsp:txXfrm>
        <a:off x="1079796" y="1170455"/>
        <a:ext cx="3617196" cy="934888"/>
      </dsp:txXfrm>
    </dsp:sp>
    <dsp:sp modelId="{B16EC5BB-ED74-4CA2-9099-E6D72F7DD43E}">
      <dsp:nvSpPr>
        <dsp:cNvPr id="0" name=""/>
        <dsp:cNvSpPr/>
      </dsp:nvSpPr>
      <dsp:spPr>
        <a:xfrm>
          <a:off x="4696992" y="1170455"/>
          <a:ext cx="3341221" cy="934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42" tIns="98942" rIns="98942" bIns="98942" numCol="1" spcCol="1270" anchor="ctr" anchorCtr="0">
          <a:noAutofit/>
        </a:bodyPr>
        <a:lstStyle/>
        <a:p>
          <a:pPr marL="0" lvl="0" indent="0" algn="l" defTabSz="488950">
            <a:lnSpc>
              <a:spcPct val="100000"/>
            </a:lnSpc>
            <a:spcBef>
              <a:spcPct val="0"/>
            </a:spcBef>
            <a:spcAft>
              <a:spcPct val="35000"/>
            </a:spcAft>
            <a:buNone/>
          </a:pPr>
          <a:r>
            <a:rPr lang="en-IN" sz="1100" kern="1200" dirty="0"/>
            <a:t>Logistic regression assumes a linear relationship between the input features and the log-odds of the response variable. </a:t>
          </a:r>
          <a:endParaRPr lang="en-US" sz="1100" kern="1200" dirty="0"/>
        </a:p>
      </dsp:txBody>
      <dsp:txXfrm>
        <a:off x="4696992" y="1170455"/>
        <a:ext cx="3341221" cy="934888"/>
      </dsp:txXfrm>
    </dsp:sp>
    <dsp:sp modelId="{A2743931-1062-43BD-B8AF-A3967D672B97}">
      <dsp:nvSpPr>
        <dsp:cNvPr id="0" name=""/>
        <dsp:cNvSpPr/>
      </dsp:nvSpPr>
      <dsp:spPr>
        <a:xfrm>
          <a:off x="0" y="2339065"/>
          <a:ext cx="8038214" cy="934888"/>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69AF8E29-E79B-48D8-9BB3-C7A92ACC56DE}">
      <dsp:nvSpPr>
        <dsp:cNvPr id="0" name=""/>
        <dsp:cNvSpPr/>
      </dsp:nvSpPr>
      <dsp:spPr>
        <a:xfrm>
          <a:off x="282803" y="2549415"/>
          <a:ext cx="514188" cy="514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F34AC55-0C66-4A05-8D72-6185E411CDCF}">
      <dsp:nvSpPr>
        <dsp:cNvPr id="0" name=""/>
        <dsp:cNvSpPr/>
      </dsp:nvSpPr>
      <dsp:spPr>
        <a:xfrm>
          <a:off x="1079796" y="2339065"/>
          <a:ext cx="3617196" cy="934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42" tIns="98942" rIns="98942" bIns="98942" numCol="1" spcCol="1270" anchor="ctr" anchorCtr="0">
          <a:noAutofit/>
        </a:bodyPr>
        <a:lstStyle/>
        <a:p>
          <a:pPr marL="0" lvl="0" indent="0" algn="l" defTabSz="977900">
            <a:lnSpc>
              <a:spcPct val="100000"/>
            </a:lnSpc>
            <a:spcBef>
              <a:spcPct val="0"/>
            </a:spcBef>
            <a:spcAft>
              <a:spcPct val="35000"/>
            </a:spcAft>
            <a:buNone/>
          </a:pPr>
          <a:r>
            <a:rPr lang="en-IN" sz="2200" b="1" kern="1200"/>
            <a:t>Support Vector Machine (SVM):</a:t>
          </a:r>
          <a:endParaRPr lang="en-US" sz="2200" kern="1200"/>
        </a:p>
      </dsp:txBody>
      <dsp:txXfrm>
        <a:off x="1079796" y="2339065"/>
        <a:ext cx="3617196" cy="934888"/>
      </dsp:txXfrm>
    </dsp:sp>
    <dsp:sp modelId="{E117E20D-F643-4990-91BA-08061F7AC5D7}">
      <dsp:nvSpPr>
        <dsp:cNvPr id="0" name=""/>
        <dsp:cNvSpPr/>
      </dsp:nvSpPr>
      <dsp:spPr>
        <a:xfrm>
          <a:off x="4696992" y="2339065"/>
          <a:ext cx="3341221" cy="934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42" tIns="98942" rIns="98942" bIns="98942" numCol="1" spcCol="1270" anchor="ctr" anchorCtr="0">
          <a:noAutofit/>
        </a:bodyPr>
        <a:lstStyle/>
        <a:p>
          <a:pPr marL="0" lvl="0" indent="0" algn="l" defTabSz="488950">
            <a:lnSpc>
              <a:spcPct val="100000"/>
            </a:lnSpc>
            <a:spcBef>
              <a:spcPct val="0"/>
            </a:spcBef>
            <a:spcAft>
              <a:spcPct val="35000"/>
            </a:spcAft>
            <a:buNone/>
          </a:pPr>
          <a:r>
            <a:rPr lang="en-IN" sz="1100" kern="1200" dirty="0"/>
            <a:t>SVM can utilize the same set of features to learn the decision boundary that best separates the two classes.</a:t>
          </a:r>
          <a:endParaRPr lang="en-US" sz="1100" kern="1200" dirty="0"/>
        </a:p>
      </dsp:txBody>
      <dsp:txXfrm>
        <a:off x="4696992" y="2339065"/>
        <a:ext cx="3341221" cy="934888"/>
      </dsp:txXfrm>
    </dsp:sp>
    <dsp:sp modelId="{B4541287-D5E3-4D35-A11A-982C1A0A2EAC}">
      <dsp:nvSpPr>
        <dsp:cNvPr id="0" name=""/>
        <dsp:cNvSpPr/>
      </dsp:nvSpPr>
      <dsp:spPr>
        <a:xfrm>
          <a:off x="0" y="3507676"/>
          <a:ext cx="8038214" cy="934888"/>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C3381D9C-A80B-4D67-BCE2-122ABE58F930}">
      <dsp:nvSpPr>
        <dsp:cNvPr id="0" name=""/>
        <dsp:cNvSpPr/>
      </dsp:nvSpPr>
      <dsp:spPr>
        <a:xfrm>
          <a:off x="282803" y="3718025"/>
          <a:ext cx="514188" cy="5141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1FBF69C-36F8-46FE-A0CF-2081A1043ECB}">
      <dsp:nvSpPr>
        <dsp:cNvPr id="0" name=""/>
        <dsp:cNvSpPr/>
      </dsp:nvSpPr>
      <dsp:spPr>
        <a:xfrm>
          <a:off x="1079796" y="3507676"/>
          <a:ext cx="3617196" cy="934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42" tIns="98942" rIns="98942" bIns="98942" numCol="1" spcCol="1270" anchor="ctr" anchorCtr="0">
          <a:noAutofit/>
        </a:bodyPr>
        <a:lstStyle/>
        <a:p>
          <a:pPr marL="0" lvl="0" indent="0" algn="l" defTabSz="977900">
            <a:lnSpc>
              <a:spcPct val="100000"/>
            </a:lnSpc>
            <a:spcBef>
              <a:spcPct val="0"/>
            </a:spcBef>
            <a:spcAft>
              <a:spcPct val="35000"/>
            </a:spcAft>
            <a:buNone/>
          </a:pPr>
          <a:r>
            <a:rPr lang="en-IN" sz="2200" b="1" kern="1200" dirty="0" err="1"/>
            <a:t>XGBoost</a:t>
          </a:r>
          <a:r>
            <a:rPr lang="en-IN" sz="2200" b="1" kern="1200" dirty="0"/>
            <a:t> (Extreme Gradient Boosting):</a:t>
          </a:r>
          <a:endParaRPr lang="en-US" sz="2200" kern="1200" dirty="0"/>
        </a:p>
      </dsp:txBody>
      <dsp:txXfrm>
        <a:off x="1079796" y="3507676"/>
        <a:ext cx="3617196" cy="934888"/>
      </dsp:txXfrm>
    </dsp:sp>
    <dsp:sp modelId="{E0250618-5BA4-4013-82FF-0B3CF3398132}">
      <dsp:nvSpPr>
        <dsp:cNvPr id="0" name=""/>
        <dsp:cNvSpPr/>
      </dsp:nvSpPr>
      <dsp:spPr>
        <a:xfrm>
          <a:off x="4696992" y="3507676"/>
          <a:ext cx="3341221" cy="934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42" tIns="98942" rIns="98942" bIns="98942" numCol="1" spcCol="1270" anchor="ctr" anchorCtr="0">
          <a:noAutofit/>
        </a:bodyPr>
        <a:lstStyle/>
        <a:p>
          <a:pPr marL="0" lvl="0" indent="0" algn="l" defTabSz="488950">
            <a:lnSpc>
              <a:spcPct val="100000"/>
            </a:lnSpc>
            <a:spcBef>
              <a:spcPct val="0"/>
            </a:spcBef>
            <a:spcAft>
              <a:spcPct val="35000"/>
            </a:spcAft>
            <a:buNone/>
          </a:pPr>
          <a:r>
            <a:rPr lang="en-IN" sz="1100" kern="1200" dirty="0" err="1"/>
            <a:t>XGBoost</a:t>
          </a:r>
          <a:r>
            <a:rPr lang="en-IN" sz="1100" kern="1200" dirty="0"/>
            <a:t> can be used to build a decision tree ensemble that iteratively corrects the errors made by previous trees, ultimately improving the model's predictive performance.</a:t>
          </a:r>
          <a:endParaRPr lang="en-US" sz="1100" kern="1200" dirty="0"/>
        </a:p>
      </dsp:txBody>
      <dsp:txXfrm>
        <a:off x="4696992" y="3507676"/>
        <a:ext cx="3341221" cy="9348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843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083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8" name="Google Shape;1578;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8" name="Google Shape;1578;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216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1D078FF8-26F9-C424-FE88-9CF0550546A1}"/>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3542F572-A634-08B7-38F5-CBC07B29CD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2D2B533D-E6DD-75D8-4BED-1E8ED5ABC1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90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1D078FF8-26F9-C424-FE88-9CF0550546A1}"/>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3542F572-A634-08B7-38F5-CBC07B29CD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2D2B533D-E6DD-75D8-4BED-1E8ED5ABC1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67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31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991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37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6"/>
        <p:cNvGrpSpPr/>
        <p:nvPr/>
      </p:nvGrpSpPr>
      <p:grpSpPr>
        <a:xfrm>
          <a:off x="0" y="0"/>
          <a:ext cx="0" cy="0"/>
          <a:chOff x="0" y="0"/>
          <a:chExt cx="0" cy="0"/>
        </a:xfrm>
      </p:grpSpPr>
      <p:sp>
        <p:nvSpPr>
          <p:cNvPr id="177" name="Google Shape;177;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8" name="Google Shape;178;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9" name="Google Shape;179;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7" r:id="rId3"/>
    <p:sldLayoutId id="2147483659"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jboysen/mri-and-alzheimers?select=oasis_cross-sectional.csv"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ieeexplore.ieee.org/abstract/document/9464543/authors#author" TargetMode="External"/><Relationship Id="rId4" Type="http://schemas.openxmlformats.org/officeDocument/2006/relationships/hyperlink" Target="https://ieeexplore.ieee.org/document/10169550/references#referenc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bstract/document/8737996"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link.springer.com/article/10.1007/s12559-021-09946-2" TargetMode="External"/><Relationship Id="rId4" Type="http://schemas.openxmlformats.org/officeDocument/2006/relationships/hyperlink" Target="https://ieeexplore.ieee.org/abstract/document/941521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Google Shape;436;p25"/>
          <p:cNvSpPr txBox="1">
            <a:spLocks noGrp="1"/>
          </p:cNvSpPr>
          <p:nvPr>
            <p:ph type="ctrTitle"/>
          </p:nvPr>
        </p:nvSpPr>
        <p:spPr>
          <a:xfrm>
            <a:off x="1561641" y="164372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PREDICTION OF </a:t>
            </a:r>
            <a:r>
              <a:rPr lang="en" dirty="0">
                <a:solidFill>
                  <a:schemeClr val="accent2"/>
                </a:solidFill>
              </a:rPr>
              <a:t>BREAST CANCER</a:t>
            </a:r>
            <a:r>
              <a:rPr lang="en" dirty="0"/>
              <a:t> USING MACHINE LEARNING</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618825" y="815739"/>
            <a:ext cx="7866900" cy="3786900"/>
          </a:xfrm>
          <a:prstGeom prst="rect">
            <a:avLst/>
          </a:prstGeom>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Font typeface="Arial" panose="020B0604020202020204" pitchFamily="34" charset="0"/>
              <a:buChar char="•"/>
            </a:pPr>
            <a:r>
              <a:rPr lang="en-IN" sz="1400" dirty="0"/>
              <a:t>Multiple models are to be used and compare their performance to determine the best approach for accurately identifying individuals with Breast Cancer.</a:t>
            </a:r>
          </a:p>
          <a:p>
            <a:pPr marL="171450" lvl="0" indent="-171450" algn="l" rtl="0">
              <a:lnSpc>
                <a:spcPct val="100000"/>
              </a:lnSpc>
              <a:spcBef>
                <a:spcPts val="0"/>
              </a:spcBef>
              <a:spcAft>
                <a:spcPts val="0"/>
              </a:spcAft>
              <a:buFont typeface="Arial" panose="020B0604020202020204" pitchFamily="34" charset="0"/>
              <a:buChar char="•"/>
            </a:pPr>
            <a:endParaRPr lang="en-IN" sz="1400" dirty="0"/>
          </a:p>
          <a:p>
            <a:pPr marL="171450" lvl="0" indent="-171450" algn="l" rtl="0">
              <a:lnSpc>
                <a:spcPct val="100000"/>
              </a:lnSpc>
              <a:spcBef>
                <a:spcPts val="0"/>
              </a:spcBef>
              <a:spcAft>
                <a:spcPts val="0"/>
              </a:spcAft>
              <a:buFont typeface="Arial" panose="020B0604020202020204" pitchFamily="34" charset="0"/>
              <a:buChar char="•"/>
            </a:pPr>
            <a:r>
              <a:rPr lang="en-IN" sz="1400" dirty="0"/>
              <a:t>These models are are validated and compared using confusion matrix, their accuracy, precision and recall. Building a machine-learning model requires splitting the data into training and testing sets. In the following data preparation step, the training data were used to create a model, which was then applied to test data to predict Breast Cancer. </a:t>
            </a:r>
          </a:p>
          <a:p>
            <a:pPr marL="0" indent="0">
              <a:buNone/>
            </a:pPr>
            <a:endParaRPr lang="en-IN" sz="1400" b="1" dirty="0"/>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endParaRPr lang="en-IN" sz="1400" dirty="0"/>
          </a:p>
        </p:txBody>
      </p:sp>
      <p:sp>
        <p:nvSpPr>
          <p:cNvPr id="4" name="Google Shape;488;p27">
            <a:extLst>
              <a:ext uri="{FF2B5EF4-FFF2-40B4-BE49-F238E27FC236}">
                <a16:creationId xmlns:a16="http://schemas.microsoft.com/office/drawing/2014/main" id="{04288C7A-F8ED-154F-ADAA-315D559E99A6}"/>
              </a:ext>
            </a:extLst>
          </p:cNvPr>
          <p:cNvSpPr/>
          <p:nvPr/>
        </p:nvSpPr>
        <p:spPr>
          <a:xfrm>
            <a:off x="-97771" y="228296"/>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8;p27">
            <a:extLst>
              <a:ext uri="{FF2B5EF4-FFF2-40B4-BE49-F238E27FC236}">
                <a16:creationId xmlns:a16="http://schemas.microsoft.com/office/drawing/2014/main" id="{E8D50994-A2DC-274C-814A-0C4805472CBB}"/>
              </a:ext>
            </a:extLst>
          </p:cNvPr>
          <p:cNvSpPr/>
          <p:nvPr/>
        </p:nvSpPr>
        <p:spPr>
          <a:xfrm>
            <a:off x="75965" y="32888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8;p27">
            <a:extLst>
              <a:ext uri="{FF2B5EF4-FFF2-40B4-BE49-F238E27FC236}">
                <a16:creationId xmlns:a16="http://schemas.microsoft.com/office/drawing/2014/main" id="{93C20FFB-C8DF-E645-9347-C71D95CF3BF7}"/>
              </a:ext>
            </a:extLst>
          </p:cNvPr>
          <p:cNvSpPr/>
          <p:nvPr/>
        </p:nvSpPr>
        <p:spPr>
          <a:xfrm>
            <a:off x="8905267" y="50244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8;p27">
            <a:extLst>
              <a:ext uri="{FF2B5EF4-FFF2-40B4-BE49-F238E27FC236}">
                <a16:creationId xmlns:a16="http://schemas.microsoft.com/office/drawing/2014/main" id="{031A0F00-3761-7A47-BC25-11D9C5163AD5}"/>
              </a:ext>
            </a:extLst>
          </p:cNvPr>
          <p:cNvSpPr/>
          <p:nvPr/>
        </p:nvSpPr>
        <p:spPr>
          <a:xfrm>
            <a:off x="8851809" y="4978603"/>
            <a:ext cx="143491" cy="128320"/>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9;p27">
            <a:extLst>
              <a:ext uri="{FF2B5EF4-FFF2-40B4-BE49-F238E27FC236}">
                <a16:creationId xmlns:a16="http://schemas.microsoft.com/office/drawing/2014/main" id="{26E60370-3CC0-2847-A80A-63921BBA2422}"/>
              </a:ext>
            </a:extLst>
          </p:cNvPr>
          <p:cNvSpPr/>
          <p:nvPr/>
        </p:nvSpPr>
        <p:spPr>
          <a:xfrm>
            <a:off x="8546625" y="383833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627898" y="502902"/>
            <a:ext cx="7888203" cy="4402369"/>
          </a:xfrm>
          <a:prstGeom prst="rect">
            <a:avLst/>
          </a:prstGeom>
        </p:spPr>
        <p:txBody>
          <a:bodyPr spcFirstLastPara="1" wrap="square" lIns="91425" tIns="91425" rIns="91425" bIns="91425" anchor="t" anchorCtr="0">
            <a:noAutofit/>
          </a:bodyPr>
          <a:lstStyle/>
          <a:p>
            <a:pPr marL="0" indent="0">
              <a:buNone/>
            </a:pPr>
            <a:r>
              <a:rPr lang="en-IN" sz="1400" b="1" dirty="0"/>
              <a:t>Models Used:</a:t>
            </a:r>
          </a:p>
          <a:p>
            <a:pPr marL="0" indent="0">
              <a:buNone/>
            </a:pPr>
            <a:endParaRPr lang="en-IN" sz="1400" b="1" dirty="0"/>
          </a:p>
          <a:p>
            <a:pPr marL="0" indent="0">
              <a:buNone/>
            </a:pPr>
            <a:r>
              <a:rPr lang="en-IN" sz="1400" b="1" dirty="0"/>
              <a:t>Random Forest:</a:t>
            </a:r>
          </a:p>
          <a:p>
            <a:pPr marL="171450" indent="-171450">
              <a:buFont typeface="Arial" panose="020B0604020202020204" pitchFamily="34" charset="0"/>
              <a:buChar char="•"/>
            </a:pPr>
            <a:r>
              <a:rPr lang="en-IN" sz="1400" dirty="0"/>
              <a:t>Random Forest overcomes the overfitting problem of individual decision trees by training multiple trees on different subsets of the training data and averaging their predictions.</a:t>
            </a:r>
          </a:p>
          <a:p>
            <a:pPr marL="0" indent="0">
              <a:buNone/>
            </a:pPr>
            <a:endParaRPr lang="en-IN" sz="1400" b="1" dirty="0"/>
          </a:p>
          <a:p>
            <a:pPr marL="0" indent="0">
              <a:buNone/>
            </a:pPr>
            <a:r>
              <a:rPr lang="en-IN" sz="1400" b="1" dirty="0"/>
              <a:t>Logistic Regression:</a:t>
            </a:r>
          </a:p>
          <a:p>
            <a:pPr marL="171450" indent="-171450">
              <a:buFont typeface="Arial" panose="020B0604020202020204" pitchFamily="34" charset="0"/>
              <a:buChar char="•"/>
            </a:pPr>
            <a:r>
              <a:rPr lang="en-IN" sz="1400" dirty="0"/>
              <a:t>Logistic regression assumes a linear relationship between the input features and the log-odds of the response variable. It calculates the log-odds using a linear combination of the input features and applies the logistic function to obtain the predicted probabilities.</a:t>
            </a:r>
          </a:p>
          <a:p>
            <a:pPr marL="171450" indent="-171450">
              <a:buFont typeface="Arial" panose="020B0604020202020204" pitchFamily="34" charset="0"/>
              <a:buChar char="•"/>
            </a:pPr>
            <a:endParaRPr lang="en-IN" sz="1400" dirty="0"/>
          </a:p>
          <a:p>
            <a:pPr marL="0" indent="0">
              <a:buNone/>
            </a:pPr>
            <a:r>
              <a:rPr lang="en-IN" sz="1400" b="1" dirty="0"/>
              <a:t>Support Vector Machine (SVM):</a:t>
            </a:r>
          </a:p>
          <a:p>
            <a:pPr marL="171450" indent="-171450">
              <a:buFont typeface="Arial" panose="020B0604020202020204" pitchFamily="34" charset="0"/>
              <a:buChar char="•"/>
            </a:pPr>
            <a:r>
              <a:rPr lang="en-IN" sz="1400" dirty="0"/>
              <a:t>SVM can utilize the same set of features to learn the decision boundary that best separates the two classes.</a:t>
            </a:r>
          </a:p>
          <a:p>
            <a:pPr marL="171450" indent="-171450">
              <a:buFont typeface="Arial" panose="020B0604020202020204" pitchFamily="34" charset="0"/>
              <a:buChar char="•"/>
            </a:pPr>
            <a:endParaRPr lang="en-IN" sz="1400" dirty="0"/>
          </a:p>
          <a:p>
            <a:pPr marL="0" indent="0">
              <a:buNone/>
            </a:pPr>
            <a:r>
              <a:rPr lang="en-IN" sz="1400" b="1" dirty="0" err="1"/>
              <a:t>XGBoost</a:t>
            </a:r>
            <a:r>
              <a:rPr lang="en-IN" sz="1400" b="1" dirty="0"/>
              <a:t> (Extreme Gradient Boosting):</a:t>
            </a:r>
          </a:p>
          <a:p>
            <a:pPr marL="171450" indent="-171450">
              <a:buFont typeface="Arial" panose="020B0604020202020204" pitchFamily="34" charset="0"/>
              <a:buChar char="•"/>
            </a:pPr>
            <a:r>
              <a:rPr lang="en-IN" sz="1400" dirty="0" err="1"/>
              <a:t>XGBoost</a:t>
            </a:r>
            <a:r>
              <a:rPr lang="en-IN" sz="1400" dirty="0"/>
              <a:t> can be used to build a decision tree ensemble that iteratively corrects the errors made by previous trees, ultimately improving the model's predictive performance.</a:t>
            </a:r>
          </a:p>
          <a:p>
            <a:pPr marL="171450" indent="-171450">
              <a:buFont typeface="Arial" panose="020B0604020202020204" pitchFamily="34" charset="0"/>
              <a:buChar char="•"/>
            </a:pPr>
            <a:r>
              <a:rPr lang="en-IN" sz="1400" dirty="0" err="1"/>
              <a:t>XGBoost</a:t>
            </a:r>
            <a:r>
              <a:rPr lang="en-IN" sz="1400" dirty="0"/>
              <a:t> can handle both numerical and categorical features, making it suitable for the dataset with a mix of demographic and clinical variables.</a:t>
            </a:r>
          </a:p>
        </p:txBody>
      </p:sp>
      <p:sp>
        <p:nvSpPr>
          <p:cNvPr id="6" name="Google Shape;488;p27">
            <a:extLst>
              <a:ext uri="{FF2B5EF4-FFF2-40B4-BE49-F238E27FC236}">
                <a16:creationId xmlns:a16="http://schemas.microsoft.com/office/drawing/2014/main" id="{AE98C0AF-BE24-F34F-ADBF-927615B46F92}"/>
              </a:ext>
            </a:extLst>
          </p:cNvPr>
          <p:cNvSpPr/>
          <p:nvPr/>
        </p:nvSpPr>
        <p:spPr>
          <a:xfrm>
            <a:off x="194837" y="25572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8;p27">
            <a:extLst>
              <a:ext uri="{FF2B5EF4-FFF2-40B4-BE49-F238E27FC236}">
                <a16:creationId xmlns:a16="http://schemas.microsoft.com/office/drawing/2014/main" id="{36A3209B-5794-E144-AD75-051862A2A250}"/>
              </a:ext>
            </a:extLst>
          </p:cNvPr>
          <p:cNvSpPr/>
          <p:nvPr/>
        </p:nvSpPr>
        <p:spPr>
          <a:xfrm>
            <a:off x="7391165" y="496488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9;p27">
            <a:extLst>
              <a:ext uri="{FF2B5EF4-FFF2-40B4-BE49-F238E27FC236}">
                <a16:creationId xmlns:a16="http://schemas.microsoft.com/office/drawing/2014/main" id="{EA84E103-FD8E-A74C-8CBA-EAFCD017E9F6}"/>
              </a:ext>
            </a:extLst>
          </p:cNvPr>
          <p:cNvSpPr/>
          <p:nvPr/>
        </p:nvSpPr>
        <p:spPr>
          <a:xfrm>
            <a:off x="97672" y="3381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227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1">
            <a:extLst>
              <a:ext uri="{FF2B5EF4-FFF2-40B4-BE49-F238E27FC236}">
                <a16:creationId xmlns:a16="http://schemas.microsoft.com/office/drawing/2014/main" id="{4381D7C2-CAAC-6C4D-9A69-5EA4EBB8184A}"/>
              </a:ext>
            </a:extLst>
          </p:cNvPr>
          <p:cNvGraphicFramePr/>
          <p:nvPr>
            <p:extLst>
              <p:ext uri="{D42A27DB-BD31-4B8C-83A1-F6EECF244321}">
                <p14:modId xmlns:p14="http://schemas.microsoft.com/office/powerpoint/2010/main" val="542067211"/>
              </p:ext>
            </p:extLst>
          </p:nvPr>
        </p:nvGraphicFramePr>
        <p:xfrm>
          <a:off x="552893" y="349545"/>
          <a:ext cx="8038214" cy="4444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Google Shape;488;p27">
            <a:extLst>
              <a:ext uri="{FF2B5EF4-FFF2-40B4-BE49-F238E27FC236}">
                <a16:creationId xmlns:a16="http://schemas.microsoft.com/office/drawing/2014/main" id="{4CB7CEEA-D9B0-0D40-A8DB-DDDB68F13724}"/>
              </a:ext>
            </a:extLst>
          </p:cNvPr>
          <p:cNvSpPr/>
          <p:nvPr/>
        </p:nvSpPr>
        <p:spPr>
          <a:xfrm>
            <a:off x="194837" y="25572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9;p27">
            <a:extLst>
              <a:ext uri="{FF2B5EF4-FFF2-40B4-BE49-F238E27FC236}">
                <a16:creationId xmlns:a16="http://schemas.microsoft.com/office/drawing/2014/main" id="{4AB6CD80-F8F2-5140-996C-095DE7BDCF9F}"/>
              </a:ext>
            </a:extLst>
          </p:cNvPr>
          <p:cNvSpPr/>
          <p:nvPr/>
        </p:nvSpPr>
        <p:spPr>
          <a:xfrm>
            <a:off x="97672" y="3381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8;p27">
            <a:extLst>
              <a:ext uri="{FF2B5EF4-FFF2-40B4-BE49-F238E27FC236}">
                <a16:creationId xmlns:a16="http://schemas.microsoft.com/office/drawing/2014/main" id="{D3BC735E-AB69-C640-90BF-6DDF45DA46B8}"/>
              </a:ext>
            </a:extLst>
          </p:cNvPr>
          <p:cNvSpPr/>
          <p:nvPr/>
        </p:nvSpPr>
        <p:spPr>
          <a:xfrm>
            <a:off x="7391165" y="496488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97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49"/>
          <p:cNvSpPr txBox="1">
            <a:spLocks noGrp="1"/>
          </p:cNvSpPr>
          <p:nvPr>
            <p:ph type="body" idx="1"/>
          </p:nvPr>
        </p:nvSpPr>
        <p:spPr>
          <a:xfrm>
            <a:off x="617663" y="989475"/>
            <a:ext cx="7908673" cy="3957279"/>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IN" sz="1400" dirty="0"/>
              <a:t>MRI and </a:t>
            </a:r>
            <a:r>
              <a:rPr lang="en-IN" sz="1400" dirty="0" err="1"/>
              <a:t>Alzheimers</a:t>
            </a:r>
            <a:r>
              <a:rPr lang="en-IN" sz="1400" dirty="0"/>
              <a:t>. (2017, August 16). Kaggle. </a:t>
            </a:r>
            <a:r>
              <a:rPr lang="en-IN" sz="1400" dirty="0">
                <a:hlinkClick r:id="rId3"/>
              </a:rPr>
              <a:t>https://www.kaggle.com/datasets/jboysen/mri-and-alzheimers?select=oasis_cross-sectional.csv</a:t>
            </a:r>
            <a:endParaRPr lang="en-IN" sz="1400" dirty="0"/>
          </a:p>
          <a:p>
            <a:pPr marL="342900" lvl="0" indent="-342900" algn="l" rtl="0">
              <a:spcBef>
                <a:spcPts val="0"/>
              </a:spcBef>
              <a:spcAft>
                <a:spcPts val="0"/>
              </a:spcAft>
              <a:buFont typeface="+mj-lt"/>
              <a:buAutoNum type="arabicPeriod"/>
            </a:pPr>
            <a:endParaRPr lang="en-IN" sz="1400" dirty="0"/>
          </a:p>
          <a:p>
            <a:pPr marL="342900" lvl="0" indent="-342900" algn="l" rtl="0">
              <a:spcBef>
                <a:spcPts val="0"/>
              </a:spcBef>
              <a:spcAft>
                <a:spcPts val="0"/>
              </a:spcAft>
              <a:buFont typeface="+mj-lt"/>
              <a:buAutoNum type="arabicPeriod"/>
            </a:pPr>
            <a:r>
              <a:rPr lang="en-IN" sz="1400" dirty="0"/>
              <a:t>Prediction and Classification of Alzheimer’s Disease using Machine Learning Techniques in 3D MR Images. (2023, June 14). IEEE Conference Publication | IEEE Xplore. </a:t>
            </a:r>
            <a:r>
              <a:rPr lang="en-IN" sz="1400" dirty="0">
                <a:hlinkClick r:id="rId4"/>
              </a:rPr>
              <a:t>https://ieeexplore.ieee.org/document/10169550/references#references</a:t>
            </a:r>
            <a:endParaRPr lang="en-IN" sz="1400" dirty="0"/>
          </a:p>
          <a:p>
            <a:pPr marL="342900" lvl="0" indent="-342900" algn="l" rtl="0">
              <a:spcBef>
                <a:spcPts val="0"/>
              </a:spcBef>
              <a:spcAft>
                <a:spcPts val="0"/>
              </a:spcAft>
              <a:buFont typeface="+mj-lt"/>
              <a:buAutoNum type="arabicPeriod"/>
            </a:pPr>
            <a:endParaRPr lang="en-IN" sz="1400" dirty="0"/>
          </a:p>
          <a:p>
            <a:pPr marL="342900" lvl="0" indent="-342900" algn="l" rtl="0">
              <a:spcBef>
                <a:spcPts val="0"/>
              </a:spcBef>
              <a:spcAft>
                <a:spcPts val="0"/>
              </a:spcAft>
              <a:buFont typeface="+mj-lt"/>
              <a:buAutoNum type="arabicPeriod"/>
            </a:pPr>
            <a:r>
              <a:rPr lang="en-IN" sz="1400" dirty="0"/>
              <a:t>Prediction Alzheimer’s disease from MRI images using deep learning. (2021, May 24). IEEE Conference Publication | IEEE Xplore. </a:t>
            </a:r>
            <a:r>
              <a:rPr lang="en-IN" sz="1400" dirty="0">
                <a:hlinkClick r:id="rId5"/>
              </a:rPr>
              <a:t>https://ieeexplore.ieee.org/abstract/document/9464543/authors#author</a:t>
            </a:r>
            <a:endParaRPr lang="en-IN" sz="1400" dirty="0"/>
          </a:p>
          <a:p>
            <a:pPr marL="342900" lvl="0" indent="-342900" algn="l" rtl="0">
              <a:spcBef>
                <a:spcPts val="0"/>
              </a:spcBef>
              <a:spcAft>
                <a:spcPts val="0"/>
              </a:spcAft>
              <a:buFont typeface="+mj-lt"/>
              <a:buAutoNum type="arabicPeriod"/>
            </a:pPr>
            <a:endParaRPr lang="en-IN" sz="1400" dirty="0"/>
          </a:p>
          <a:p>
            <a:pPr marL="342900" lvl="0" indent="-342900" algn="l" rtl="0">
              <a:spcBef>
                <a:spcPts val="0"/>
              </a:spcBef>
              <a:spcAft>
                <a:spcPts val="0"/>
              </a:spcAft>
              <a:buFont typeface="+mj-lt"/>
              <a:buAutoNum type="arabicPeriod"/>
            </a:pPr>
            <a:r>
              <a:rPr lang="en-IN" sz="1400" dirty="0" err="1"/>
              <a:t>Ahemad</a:t>
            </a:r>
            <a:r>
              <a:rPr lang="en-IN" sz="1400" dirty="0"/>
              <a:t>, M. T., Hameed, M. A., &amp; </a:t>
            </a:r>
            <a:r>
              <a:rPr lang="en-IN" sz="1400" dirty="0" err="1"/>
              <a:t>Vankdothu</a:t>
            </a:r>
            <a:r>
              <a:rPr lang="en-IN" sz="1400" dirty="0"/>
              <a:t>, R. (2022). COVID-19 detection and classification for machine learning methods using human genomic data. Measurement: Sensors, 24, 100537. https://</a:t>
            </a:r>
            <a:r>
              <a:rPr lang="en-IN" sz="1400" dirty="0" err="1"/>
              <a:t>doi.org</a:t>
            </a:r>
            <a:r>
              <a:rPr lang="en-IN" sz="1400" dirty="0"/>
              <a:t>/10.1016/j.measen.2022.100537</a:t>
            </a:r>
          </a:p>
          <a:p>
            <a:pPr marL="342900" lvl="0" indent="-342900" algn="l" rtl="0">
              <a:spcBef>
                <a:spcPts val="0"/>
              </a:spcBef>
              <a:spcAft>
                <a:spcPts val="0"/>
              </a:spcAft>
              <a:buFont typeface="+mj-lt"/>
              <a:buAutoNum type="arabicPeriod"/>
            </a:pPr>
            <a:endParaRPr lang="en-IN" sz="1400" dirty="0"/>
          </a:p>
          <a:p>
            <a:pPr marL="342900" lvl="0" indent="-342900" algn="l" rtl="0">
              <a:spcBef>
                <a:spcPts val="0"/>
              </a:spcBef>
              <a:spcAft>
                <a:spcPts val="0"/>
              </a:spcAft>
              <a:buFont typeface="+mj-lt"/>
              <a:buAutoNum type="arabicPeriod"/>
            </a:pPr>
            <a:endParaRPr lang="en-IN" sz="1400" dirty="0"/>
          </a:p>
        </p:txBody>
      </p:sp>
      <p:sp>
        <p:nvSpPr>
          <p:cNvPr id="1581" name="Google Shape;1581;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REFERENCES</a:t>
            </a:r>
            <a:endParaRPr dirty="0"/>
          </a:p>
        </p:txBody>
      </p:sp>
      <p:sp>
        <p:nvSpPr>
          <p:cNvPr id="4" name="Google Shape;488;p27">
            <a:extLst>
              <a:ext uri="{FF2B5EF4-FFF2-40B4-BE49-F238E27FC236}">
                <a16:creationId xmlns:a16="http://schemas.microsoft.com/office/drawing/2014/main" id="{404B91DE-11A6-F84B-8312-02FE12F79C88}"/>
              </a:ext>
            </a:extLst>
          </p:cNvPr>
          <p:cNvSpPr/>
          <p:nvPr/>
        </p:nvSpPr>
        <p:spPr>
          <a:xfrm>
            <a:off x="6431045" y="470872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8;p27">
            <a:extLst>
              <a:ext uri="{FF2B5EF4-FFF2-40B4-BE49-F238E27FC236}">
                <a16:creationId xmlns:a16="http://schemas.microsoft.com/office/drawing/2014/main" id="{F301DED9-02C7-D74B-9769-49232198E891}"/>
              </a:ext>
            </a:extLst>
          </p:cNvPr>
          <p:cNvSpPr/>
          <p:nvPr/>
        </p:nvSpPr>
        <p:spPr>
          <a:xfrm>
            <a:off x="242457" y="429599"/>
            <a:ext cx="143491" cy="128320"/>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8;p27">
            <a:extLst>
              <a:ext uri="{FF2B5EF4-FFF2-40B4-BE49-F238E27FC236}">
                <a16:creationId xmlns:a16="http://schemas.microsoft.com/office/drawing/2014/main" id="{021E81E1-A8CD-6E47-9FBF-A1810F364A27}"/>
              </a:ext>
            </a:extLst>
          </p:cNvPr>
          <p:cNvSpPr/>
          <p:nvPr/>
        </p:nvSpPr>
        <p:spPr>
          <a:xfrm>
            <a:off x="194837" y="25572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9;p27">
            <a:extLst>
              <a:ext uri="{FF2B5EF4-FFF2-40B4-BE49-F238E27FC236}">
                <a16:creationId xmlns:a16="http://schemas.microsoft.com/office/drawing/2014/main" id="{DC9F9465-B834-D64B-88A6-A9245C0606AD}"/>
              </a:ext>
            </a:extLst>
          </p:cNvPr>
          <p:cNvSpPr/>
          <p:nvPr/>
        </p:nvSpPr>
        <p:spPr>
          <a:xfrm>
            <a:off x="6550411" y="482773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49"/>
          <p:cNvSpPr txBox="1">
            <a:spLocks noGrp="1"/>
          </p:cNvSpPr>
          <p:nvPr>
            <p:ph type="body" idx="1"/>
          </p:nvPr>
        </p:nvSpPr>
        <p:spPr>
          <a:xfrm>
            <a:off x="526223" y="742918"/>
            <a:ext cx="7908673" cy="4099810"/>
          </a:xfrm>
          <a:prstGeom prst="rect">
            <a:avLst/>
          </a:prstGeom>
        </p:spPr>
        <p:txBody>
          <a:bodyPr spcFirstLastPara="1" wrap="square" lIns="91425" tIns="91425" rIns="91425" bIns="91425" anchor="t" anchorCtr="0">
            <a:noAutofit/>
          </a:bodyPr>
          <a:lstStyle/>
          <a:p>
            <a:pPr marL="508000" indent="-342900">
              <a:buFont typeface="+mj-lt"/>
              <a:buAutoNum type="arabicPeriod" startAt="5"/>
            </a:pPr>
            <a:r>
              <a:rPr lang="en-US" sz="1400" dirty="0"/>
              <a:t>Martinez-Murcia FJ, Ortiz A, </a:t>
            </a:r>
            <a:r>
              <a:rPr lang="en-US" sz="1400" dirty="0" err="1"/>
              <a:t>Gorriz</a:t>
            </a:r>
            <a:r>
              <a:rPr lang="en-US" sz="1400" dirty="0"/>
              <a:t> JM, Ramirez J, Castillo-Barnes D. Studying the manifold structure of Alzheimer's disease: a deep learning approach using convolutional autoencoders. IEEE J Biomed Health Inform. (2020) 24:17–26. </a:t>
            </a:r>
            <a:r>
              <a:rPr lang="en-US" sz="1400" dirty="0">
                <a:hlinkClick r:id="rId3"/>
              </a:rPr>
              <a:t>https://ieeexplore.ieee.org/abstract/document/8737996</a:t>
            </a:r>
            <a:endParaRPr lang="en-US" sz="1400" dirty="0"/>
          </a:p>
          <a:p>
            <a:pPr marL="508000" indent="-342900">
              <a:buFont typeface="+mj-lt"/>
              <a:buAutoNum type="arabicPeriod" startAt="5"/>
            </a:pPr>
            <a:endParaRPr lang="en-US" sz="1400" dirty="0"/>
          </a:p>
          <a:p>
            <a:pPr marL="508000" indent="-342900">
              <a:buFont typeface="+mj-lt"/>
              <a:buAutoNum type="arabicPeriod" startAt="5"/>
            </a:pPr>
            <a:r>
              <a:rPr lang="en-US" sz="1400" dirty="0"/>
              <a:t>Prajapati R, Khatri U, Kwon GR. “An efficient deep neural network binary classifier for </a:t>
            </a:r>
            <a:r>
              <a:rPr lang="en-US" sz="1400" dirty="0" err="1"/>
              <a:t>alzheimer's</a:t>
            </a:r>
            <a:r>
              <a:rPr lang="en-US" sz="1400" dirty="0"/>
              <a:t> disease classification,” In: International Conference on Artificial Intelligence in Information and Communication (ICAIIC). (2021), p. 231–234. </a:t>
            </a:r>
            <a:r>
              <a:rPr lang="en-US" sz="1400" dirty="0">
                <a:hlinkClick r:id="rId4"/>
              </a:rPr>
              <a:t>https://ieeexplore.ieee.org/abstract/document/9415212</a:t>
            </a:r>
            <a:endParaRPr lang="en-US" sz="1400" dirty="0"/>
          </a:p>
          <a:p>
            <a:pPr marL="508000" indent="-342900">
              <a:buFont typeface="+mj-lt"/>
              <a:buAutoNum type="arabicPeriod" startAt="5"/>
            </a:pPr>
            <a:endParaRPr lang="en-US" sz="1400" dirty="0"/>
          </a:p>
          <a:p>
            <a:pPr marL="508000" indent="-342900">
              <a:buFont typeface="+mj-lt"/>
              <a:buAutoNum type="arabicPeriod" startAt="5"/>
            </a:pPr>
            <a:r>
              <a:rPr lang="en-US" sz="1400" dirty="0" err="1"/>
              <a:t>Helaly</a:t>
            </a:r>
            <a:r>
              <a:rPr lang="en-US" sz="1400" dirty="0"/>
              <a:t> HA, </a:t>
            </a:r>
            <a:r>
              <a:rPr lang="en-US" sz="1400" dirty="0" err="1"/>
              <a:t>Badawy</a:t>
            </a:r>
            <a:r>
              <a:rPr lang="en-US" sz="1400" dirty="0"/>
              <a:t> M, Haikal AY. Deep learning approach for early detection of Alzheimer's disease. </a:t>
            </a:r>
            <a:r>
              <a:rPr lang="en-US" sz="1400" dirty="0" err="1"/>
              <a:t>Cogn</a:t>
            </a:r>
            <a:r>
              <a:rPr lang="en-US" sz="1400" dirty="0"/>
              <a:t> Computing. (2021) 21:1–17. </a:t>
            </a:r>
            <a:r>
              <a:rPr lang="en-US" sz="1400" dirty="0">
                <a:hlinkClick r:id="rId5"/>
              </a:rPr>
              <a:t>https://link.springer.com/article/10.1007/s12559-021-09946-2</a:t>
            </a:r>
            <a:endParaRPr lang="en-US" sz="1400" dirty="0"/>
          </a:p>
          <a:p>
            <a:pPr marL="508000" indent="-342900">
              <a:buFont typeface="+mj-lt"/>
              <a:buAutoNum type="arabicPeriod" startAt="5"/>
            </a:pPr>
            <a:endParaRPr lang="en-US" sz="1400" dirty="0"/>
          </a:p>
          <a:p>
            <a:pPr marL="508000" indent="-342900">
              <a:buFont typeface="+mj-lt"/>
              <a:buAutoNum type="arabicPeriod" startAt="5"/>
            </a:pPr>
            <a:r>
              <a:rPr lang="en-US" sz="1400" dirty="0" err="1"/>
              <a:t>Saratxaga</a:t>
            </a:r>
            <a:r>
              <a:rPr lang="en-US" sz="1400" dirty="0"/>
              <a:t> CL, Moya I, </a:t>
            </a:r>
            <a:r>
              <a:rPr lang="en-US" sz="1400" dirty="0" err="1"/>
              <a:t>Picón</a:t>
            </a:r>
            <a:r>
              <a:rPr lang="en-US" sz="1400" dirty="0"/>
              <a:t> A, Acosta M, Moreno-Fernandez-de-</a:t>
            </a:r>
            <a:r>
              <a:rPr lang="en-US" sz="1400" dirty="0" err="1"/>
              <a:t>Leceta</a:t>
            </a:r>
            <a:r>
              <a:rPr lang="en-US" sz="1400" dirty="0"/>
              <a:t> A, Garrote E, et al. </a:t>
            </a:r>
            <a:r>
              <a:rPr lang="en-US" sz="1400" dirty="0" err="1"/>
              <a:t>MRIDeep</a:t>
            </a:r>
            <a:r>
              <a:rPr lang="en-US" sz="1400" dirty="0"/>
              <a:t> learning-based solution </a:t>
            </a:r>
            <a:r>
              <a:rPr lang="en-US" sz="1400" dirty="0" err="1"/>
              <a:t>forAlzheimer's</a:t>
            </a:r>
            <a:r>
              <a:rPr lang="en-US" sz="1400" dirty="0"/>
              <a:t> Disease Prediction. </a:t>
            </a:r>
            <a:r>
              <a:rPr lang="en-US" sz="1400" dirty="0" err="1"/>
              <a:t>J.Pers</a:t>
            </a:r>
            <a:r>
              <a:rPr lang="en-US" sz="1400" dirty="0"/>
              <a:t>. Med. (2021) 11:902. https://www.mdpi.com/2075-4426/11/9/902</a:t>
            </a:r>
          </a:p>
        </p:txBody>
      </p:sp>
      <p:sp>
        <p:nvSpPr>
          <p:cNvPr id="4" name="Google Shape;488;p27">
            <a:extLst>
              <a:ext uri="{FF2B5EF4-FFF2-40B4-BE49-F238E27FC236}">
                <a16:creationId xmlns:a16="http://schemas.microsoft.com/office/drawing/2014/main" id="{CBEA8FBC-FFB8-CC47-AE6F-CA18C9CB85FC}"/>
              </a:ext>
            </a:extLst>
          </p:cNvPr>
          <p:cNvSpPr/>
          <p:nvPr/>
        </p:nvSpPr>
        <p:spPr>
          <a:xfrm>
            <a:off x="7089413" y="472371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8;p27">
            <a:extLst>
              <a:ext uri="{FF2B5EF4-FFF2-40B4-BE49-F238E27FC236}">
                <a16:creationId xmlns:a16="http://schemas.microsoft.com/office/drawing/2014/main" id="{1A471B41-6623-F64A-B46C-9E0AAB480630}"/>
              </a:ext>
            </a:extLst>
          </p:cNvPr>
          <p:cNvSpPr/>
          <p:nvPr/>
        </p:nvSpPr>
        <p:spPr>
          <a:xfrm>
            <a:off x="7017667" y="4659553"/>
            <a:ext cx="143491" cy="128320"/>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8;p27">
            <a:extLst>
              <a:ext uri="{FF2B5EF4-FFF2-40B4-BE49-F238E27FC236}">
                <a16:creationId xmlns:a16="http://schemas.microsoft.com/office/drawing/2014/main" id="{CC492850-D8DA-2744-94CB-43CE787DAD8D}"/>
              </a:ext>
            </a:extLst>
          </p:cNvPr>
          <p:cNvSpPr/>
          <p:nvPr/>
        </p:nvSpPr>
        <p:spPr>
          <a:xfrm>
            <a:off x="194837" y="25572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9;p27">
            <a:extLst>
              <a:ext uri="{FF2B5EF4-FFF2-40B4-BE49-F238E27FC236}">
                <a16:creationId xmlns:a16="http://schemas.microsoft.com/office/drawing/2014/main" id="{46328EB6-6652-5345-B657-00106FED9EEE}"/>
              </a:ext>
            </a:extLst>
          </p:cNvPr>
          <p:cNvSpPr/>
          <p:nvPr/>
        </p:nvSpPr>
        <p:spPr>
          <a:xfrm>
            <a:off x="260058" y="315236"/>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538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9" name="Google Shape;1356;p47">
            <a:extLst>
              <a:ext uri="{FF2B5EF4-FFF2-40B4-BE49-F238E27FC236}">
                <a16:creationId xmlns:a16="http://schemas.microsoft.com/office/drawing/2014/main" id="{5ADB2220-84FE-104D-A9EA-FE29C01592E7}"/>
              </a:ext>
            </a:extLst>
          </p:cNvPr>
          <p:cNvSpPr txBox="1">
            <a:spLocks noGrp="1"/>
          </p:cNvSpPr>
          <p:nvPr>
            <p:ph type="subTitle" idx="1"/>
          </p:nvPr>
        </p:nvSpPr>
        <p:spPr>
          <a:xfrm>
            <a:off x="2654300" y="1421173"/>
            <a:ext cx="3835399" cy="13419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Do you have any questions?</a:t>
            </a:r>
            <a:endParaRPr dirty="0">
              <a:solidFill>
                <a:schemeClr val="accent2"/>
              </a:solidFill>
            </a:endParaRPr>
          </a:p>
          <a:p>
            <a:pPr marL="0" lvl="0" indent="0" algn="ctr" rtl="0">
              <a:spcBef>
                <a:spcPts val="0"/>
              </a:spcBef>
              <a:spcAft>
                <a:spcPts val="0"/>
              </a:spcAft>
              <a:buNone/>
            </a:pPr>
            <a:endParaRPr dirty="0"/>
          </a:p>
        </p:txBody>
      </p:sp>
      <p:sp>
        <p:nvSpPr>
          <p:cNvPr id="13" name="TextBox 12">
            <a:extLst>
              <a:ext uri="{FF2B5EF4-FFF2-40B4-BE49-F238E27FC236}">
                <a16:creationId xmlns:a16="http://schemas.microsoft.com/office/drawing/2014/main" id="{4EBBE839-0875-504C-826D-F18072C6A2F4}"/>
              </a:ext>
            </a:extLst>
          </p:cNvPr>
          <p:cNvSpPr txBox="1"/>
          <p:nvPr/>
        </p:nvSpPr>
        <p:spPr>
          <a:xfrm>
            <a:off x="2519777" y="1971585"/>
            <a:ext cx="4572000" cy="1200329"/>
          </a:xfrm>
          <a:prstGeom prst="rect">
            <a:avLst/>
          </a:prstGeom>
          <a:noFill/>
        </p:spPr>
        <p:txBody>
          <a:bodyPr wrap="square">
            <a:spAutoFit/>
          </a:bodyPr>
          <a:lstStyle/>
          <a:p>
            <a:r>
              <a:rPr kumimoji="0" lang="en" sz="7200" b="0" i="0" u="none" strike="noStrike" kern="0" cap="none" spc="0" normalizeH="0" baseline="0" noProof="0" dirty="0">
                <a:ln>
                  <a:noFill/>
                </a:ln>
                <a:solidFill>
                  <a:srgbClr val="FFFFFF"/>
                </a:solidFill>
                <a:effectLst/>
                <a:uLnTx/>
                <a:uFillTx/>
                <a:latin typeface="Share Tech"/>
                <a:sym typeface="Share Tech"/>
              </a:rPr>
              <a:t>THANK YOU</a:t>
            </a:r>
            <a:endParaRPr lang="en-US" dirty="0"/>
          </a:p>
        </p:txBody>
      </p:sp>
      <p:sp>
        <p:nvSpPr>
          <p:cNvPr id="4" name="Google Shape;488;p27">
            <a:extLst>
              <a:ext uri="{FF2B5EF4-FFF2-40B4-BE49-F238E27FC236}">
                <a16:creationId xmlns:a16="http://schemas.microsoft.com/office/drawing/2014/main" id="{DAF31D3F-7CE3-5E45-BFD1-F82DE921A7B1}"/>
              </a:ext>
            </a:extLst>
          </p:cNvPr>
          <p:cNvSpPr/>
          <p:nvPr/>
        </p:nvSpPr>
        <p:spPr>
          <a:xfrm>
            <a:off x="7089413" y="472371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8;p27">
            <a:extLst>
              <a:ext uri="{FF2B5EF4-FFF2-40B4-BE49-F238E27FC236}">
                <a16:creationId xmlns:a16="http://schemas.microsoft.com/office/drawing/2014/main" id="{2A91D14F-5357-9B40-A443-55D1856D86E8}"/>
              </a:ext>
            </a:extLst>
          </p:cNvPr>
          <p:cNvSpPr/>
          <p:nvPr/>
        </p:nvSpPr>
        <p:spPr>
          <a:xfrm>
            <a:off x="7017667" y="4659553"/>
            <a:ext cx="143491" cy="128320"/>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8;p27">
            <a:extLst>
              <a:ext uri="{FF2B5EF4-FFF2-40B4-BE49-F238E27FC236}">
                <a16:creationId xmlns:a16="http://schemas.microsoft.com/office/drawing/2014/main" id="{D4A4E1FD-3547-E14B-8296-D846299F3CE1}"/>
              </a:ext>
            </a:extLst>
          </p:cNvPr>
          <p:cNvSpPr/>
          <p:nvPr/>
        </p:nvSpPr>
        <p:spPr>
          <a:xfrm>
            <a:off x="119365" y="48461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8;p27">
            <a:extLst>
              <a:ext uri="{FF2B5EF4-FFF2-40B4-BE49-F238E27FC236}">
                <a16:creationId xmlns:a16="http://schemas.microsoft.com/office/drawing/2014/main" id="{E5BC87E0-3550-BB4B-9669-1328787A8B89}"/>
              </a:ext>
            </a:extLst>
          </p:cNvPr>
          <p:cNvSpPr/>
          <p:nvPr/>
        </p:nvSpPr>
        <p:spPr>
          <a:xfrm>
            <a:off x="-1" y="36559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9;p27">
            <a:extLst>
              <a:ext uri="{FF2B5EF4-FFF2-40B4-BE49-F238E27FC236}">
                <a16:creationId xmlns:a16="http://schemas.microsoft.com/office/drawing/2014/main" id="{D96F6D1B-05B7-744F-AA10-F666808D011A}"/>
              </a:ext>
            </a:extLst>
          </p:cNvPr>
          <p:cNvSpPr/>
          <p:nvPr/>
        </p:nvSpPr>
        <p:spPr>
          <a:xfrm>
            <a:off x="2315594" y="4732857"/>
            <a:ext cx="176751" cy="17188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4971112" y="331372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PROPOSAL </a:t>
            </a:r>
            <a:endParaRPr dirty="0"/>
          </a:p>
        </p:txBody>
      </p:sp>
      <p:sp>
        <p:nvSpPr>
          <p:cNvPr id="474" name="Google Shape;474;p27"/>
          <p:cNvSpPr txBox="1">
            <a:spLocks noGrp="1"/>
          </p:cNvSpPr>
          <p:nvPr>
            <p:ph type="ctrTitle" idx="4"/>
          </p:nvPr>
        </p:nvSpPr>
        <p:spPr>
          <a:xfrm>
            <a:off x="2718856" y="3328543"/>
            <a:ext cx="155884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EXISTING METHODOLOGY</a:t>
            </a:r>
            <a:endParaRPr dirty="0"/>
          </a:p>
        </p:txBody>
      </p:sp>
      <p:sp>
        <p:nvSpPr>
          <p:cNvPr id="475" name="Google Shape;475;p27"/>
          <p:cNvSpPr txBox="1">
            <a:spLocks noGrp="1"/>
          </p:cNvSpPr>
          <p:nvPr>
            <p:ph type="ctrTitle"/>
          </p:nvPr>
        </p:nvSpPr>
        <p:spPr>
          <a:xfrm>
            <a:off x="577745" y="3288494"/>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77" name="Google Shape;477;p27"/>
          <p:cNvSpPr txBox="1">
            <a:spLocks noGrp="1"/>
          </p:cNvSpPr>
          <p:nvPr>
            <p:ph type="title" idx="3"/>
          </p:nvPr>
        </p:nvSpPr>
        <p:spPr>
          <a:xfrm>
            <a:off x="577745" y="257359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9" name="Google Shape;479;p27"/>
          <p:cNvSpPr txBox="1">
            <a:spLocks noGrp="1"/>
          </p:cNvSpPr>
          <p:nvPr>
            <p:ph type="title" idx="6"/>
          </p:nvPr>
        </p:nvSpPr>
        <p:spPr>
          <a:xfrm>
            <a:off x="2718849" y="257763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1" name="Google Shape;481;p27"/>
          <p:cNvSpPr txBox="1">
            <a:spLocks noGrp="1"/>
          </p:cNvSpPr>
          <p:nvPr>
            <p:ph type="title" idx="9"/>
          </p:nvPr>
        </p:nvSpPr>
        <p:spPr>
          <a:xfrm>
            <a:off x="4974916" y="257359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577745" y="1490462"/>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718849" y="1494493"/>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4974916" y="1490462"/>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577745" y="1902512"/>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2718849" y="190654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rot="10800000" flipV="1">
            <a:off x="4974916" y="1902511"/>
            <a:ext cx="12700" cy="959987"/>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1630445" y="125242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5799020" y="231457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01194" y="1596979"/>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2851580" y="1616403"/>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5098380" y="1612359"/>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74;p27">
            <a:extLst>
              <a:ext uri="{FF2B5EF4-FFF2-40B4-BE49-F238E27FC236}">
                <a16:creationId xmlns:a16="http://schemas.microsoft.com/office/drawing/2014/main" id="{522831DD-3E4B-F042-AD95-219BBC6BF6ED}"/>
              </a:ext>
            </a:extLst>
          </p:cNvPr>
          <p:cNvSpPr txBox="1">
            <a:spLocks/>
          </p:cNvSpPr>
          <p:nvPr/>
        </p:nvSpPr>
        <p:spPr>
          <a:xfrm>
            <a:off x="7335923" y="3288494"/>
            <a:ext cx="13866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IN" dirty="0"/>
              <a:t>REFERENCES</a:t>
            </a:r>
          </a:p>
        </p:txBody>
      </p:sp>
      <p:sp>
        <p:nvSpPr>
          <p:cNvPr id="46" name="Google Shape;479;p27">
            <a:extLst>
              <a:ext uri="{FF2B5EF4-FFF2-40B4-BE49-F238E27FC236}">
                <a16:creationId xmlns:a16="http://schemas.microsoft.com/office/drawing/2014/main" id="{516BCAC0-7B97-DC48-BA1F-70F82FD774B3}"/>
              </a:ext>
            </a:extLst>
          </p:cNvPr>
          <p:cNvSpPr txBox="1">
            <a:spLocks/>
          </p:cNvSpPr>
          <p:nvPr/>
        </p:nvSpPr>
        <p:spPr>
          <a:xfrm>
            <a:off x="7422724" y="266197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04</a:t>
            </a:r>
          </a:p>
        </p:txBody>
      </p:sp>
      <p:sp>
        <p:nvSpPr>
          <p:cNvPr id="47" name="Google Shape;483;p27">
            <a:extLst>
              <a:ext uri="{FF2B5EF4-FFF2-40B4-BE49-F238E27FC236}">
                <a16:creationId xmlns:a16="http://schemas.microsoft.com/office/drawing/2014/main" id="{422CE9E1-DC3F-5447-BE4C-C8FBEFB59A37}"/>
              </a:ext>
            </a:extLst>
          </p:cNvPr>
          <p:cNvSpPr/>
          <p:nvPr/>
        </p:nvSpPr>
        <p:spPr>
          <a:xfrm>
            <a:off x="7416647" y="1490072"/>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6;p27">
            <a:extLst>
              <a:ext uri="{FF2B5EF4-FFF2-40B4-BE49-F238E27FC236}">
                <a16:creationId xmlns:a16="http://schemas.microsoft.com/office/drawing/2014/main" id="{73BEC992-B206-654A-98B7-C55A696FB716}"/>
              </a:ext>
            </a:extLst>
          </p:cNvPr>
          <p:cNvCxnSpPr>
            <a:cxnSpLocks/>
            <a:stCxn id="47" idx="1"/>
          </p:cNvCxnSpPr>
          <p:nvPr/>
        </p:nvCxnSpPr>
        <p:spPr>
          <a:xfrm>
            <a:off x="7416647" y="1902122"/>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grpSp>
        <p:nvGrpSpPr>
          <p:cNvPr id="49" name="Google Shape;491;p27">
            <a:extLst>
              <a:ext uri="{FF2B5EF4-FFF2-40B4-BE49-F238E27FC236}">
                <a16:creationId xmlns:a16="http://schemas.microsoft.com/office/drawing/2014/main" id="{5327EA0F-1CAC-A748-B4DB-07F534BECC8B}"/>
              </a:ext>
            </a:extLst>
          </p:cNvPr>
          <p:cNvGrpSpPr/>
          <p:nvPr/>
        </p:nvGrpSpPr>
        <p:grpSpPr>
          <a:xfrm>
            <a:off x="7549378" y="1611982"/>
            <a:ext cx="577210" cy="580282"/>
            <a:chOff x="3095745" y="3805393"/>
            <a:chExt cx="352840" cy="354717"/>
          </a:xfrm>
        </p:grpSpPr>
        <p:sp>
          <p:nvSpPr>
            <p:cNvPr id="50" name="Google Shape;492;p27">
              <a:extLst>
                <a:ext uri="{FF2B5EF4-FFF2-40B4-BE49-F238E27FC236}">
                  <a16:creationId xmlns:a16="http://schemas.microsoft.com/office/drawing/2014/main" id="{D5DF2453-E44E-8C4B-832F-4BDCA7BB6A4F}"/>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93;p27">
              <a:extLst>
                <a:ext uri="{FF2B5EF4-FFF2-40B4-BE49-F238E27FC236}">
                  <a16:creationId xmlns:a16="http://schemas.microsoft.com/office/drawing/2014/main" id="{FE1CC93E-37CA-544E-8BFA-5060D31A93D1}"/>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94;p27">
              <a:extLst>
                <a:ext uri="{FF2B5EF4-FFF2-40B4-BE49-F238E27FC236}">
                  <a16:creationId xmlns:a16="http://schemas.microsoft.com/office/drawing/2014/main" id="{2A815E5B-6CA0-1642-B8CC-C6E91FEFFAA4}"/>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5;p27">
              <a:extLst>
                <a:ext uri="{FF2B5EF4-FFF2-40B4-BE49-F238E27FC236}">
                  <a16:creationId xmlns:a16="http://schemas.microsoft.com/office/drawing/2014/main" id="{6DDA175E-FFF9-D045-B473-37903F2B3661}"/>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96;p27">
              <a:extLst>
                <a:ext uri="{FF2B5EF4-FFF2-40B4-BE49-F238E27FC236}">
                  <a16:creationId xmlns:a16="http://schemas.microsoft.com/office/drawing/2014/main" id="{E42FA785-34A2-984B-9F1B-A6DEAD5013E5}"/>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97;p27">
              <a:extLst>
                <a:ext uri="{FF2B5EF4-FFF2-40B4-BE49-F238E27FC236}">
                  <a16:creationId xmlns:a16="http://schemas.microsoft.com/office/drawing/2014/main" id="{168FF15E-6F0C-C54A-887B-4F4DF85CEBB6}"/>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r>
              <a:rPr lang="en-US" sz="1400" dirty="0"/>
              <a:t>Alzheimer’s disease is a neurodegenerative disorder characterized by progressive cognitive decline and memory loss. Detecting Alzheimer’s disease early is crucial for timely intervention and treatment.</a:t>
            </a:r>
          </a:p>
          <a:p>
            <a:endParaRPr lang="en-US" sz="1400" dirty="0"/>
          </a:p>
          <a:p>
            <a:r>
              <a:rPr lang="en-US" sz="1400" dirty="0"/>
              <a:t>Brain Imaging via magnetic resonance imaging (MRI), is used for evaluation of patients with suspected Alzheimer’s Disease.</a:t>
            </a:r>
          </a:p>
          <a:p>
            <a:endParaRPr lang="en-US" sz="1400" dirty="0"/>
          </a:p>
          <a:p>
            <a:r>
              <a:rPr lang="en-US" sz="1400" dirty="0"/>
              <a:t>Early detection is a linchpin in the effective management of Alzheimer's disease, providing avenues for timely intervention and improved patient outcomes. Unfortunately, existing diagnostic approaches face challenges, prompting us to explore innovative solutions that can transform the landscape of Alzheimer's care that is Machine Learning Models.</a:t>
            </a:r>
          </a:p>
          <a:p>
            <a:endParaRPr lang="en-US" sz="1400" dirty="0"/>
          </a:p>
          <a:p>
            <a:r>
              <a:rPr lang="en-US" sz="1400" dirty="0"/>
              <a:t>Our primary objective is to create an advanced prediction model capable of identifying early signs of Alzheimer's disease with unprecedented accuracy. By leveraging machine learning algorithms and a carefully curated dataset, we aim to contribute to the arsenal of tools available to healthcare professionals for timely intervention.</a:t>
            </a:r>
          </a:p>
          <a:p>
            <a:pPr marL="0" lvl="0" indent="0" algn="l" rtl="0">
              <a:lnSpc>
                <a:spcPct val="100000"/>
              </a:lnSpc>
              <a:spcBef>
                <a:spcPts val="1600"/>
              </a:spcBef>
              <a:spcAft>
                <a:spcPts val="1600"/>
              </a:spcAft>
              <a:buNone/>
            </a:pPr>
            <a:endParaRPr dirty="0"/>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 name="Google Shape;488;p27">
            <a:extLst>
              <a:ext uri="{FF2B5EF4-FFF2-40B4-BE49-F238E27FC236}">
                <a16:creationId xmlns:a16="http://schemas.microsoft.com/office/drawing/2014/main" id="{DC140242-67B9-1B45-9F1C-23415851DB43}"/>
              </a:ext>
            </a:extLst>
          </p:cNvPr>
          <p:cNvSpPr/>
          <p:nvPr/>
        </p:nvSpPr>
        <p:spPr>
          <a:xfrm>
            <a:off x="240557" y="145359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8;p27">
            <a:extLst>
              <a:ext uri="{FF2B5EF4-FFF2-40B4-BE49-F238E27FC236}">
                <a16:creationId xmlns:a16="http://schemas.microsoft.com/office/drawing/2014/main" id="{532FEB6B-D587-4F48-B781-99D5A1F3BB2C}"/>
              </a:ext>
            </a:extLst>
          </p:cNvPr>
          <p:cNvSpPr/>
          <p:nvPr/>
        </p:nvSpPr>
        <p:spPr>
          <a:xfrm>
            <a:off x="8225542" y="485042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9;p27">
            <a:extLst>
              <a:ext uri="{FF2B5EF4-FFF2-40B4-BE49-F238E27FC236}">
                <a16:creationId xmlns:a16="http://schemas.microsoft.com/office/drawing/2014/main" id="{234C940D-559B-1E41-999C-31B792AEFA45}"/>
              </a:ext>
            </a:extLst>
          </p:cNvPr>
          <p:cNvSpPr/>
          <p:nvPr/>
        </p:nvSpPr>
        <p:spPr>
          <a:xfrm>
            <a:off x="8344908" y="474359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ED8AAC3C-944A-8DB8-E71D-286CE01D7B0F}"/>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97F7DECC-A12D-1802-0C77-275DFCB08C24}"/>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400" dirty="0">
                <a:solidFill>
                  <a:srgbClr val="ECECEC"/>
                </a:solidFill>
                <a:latin typeface="Maven Pro" panose="020B0604020202020204" charset="0"/>
              </a:rPr>
              <a:t>M</a:t>
            </a:r>
            <a:r>
              <a:rPr lang="en-US" sz="1400" b="0" i="0" dirty="0">
                <a:solidFill>
                  <a:srgbClr val="ECECEC"/>
                </a:solidFill>
                <a:effectLst/>
                <a:latin typeface="Maven Pro" panose="020B0604020202020204" charset="0"/>
              </a:rPr>
              <a:t>achine learning is a paradigm that empowers computers to learn and improve from experience without being explicitly programmed. It's a departure from traditional programming, where humans instruct computers on how to perform tasks. Instead, in machine learning, algorithms iteratively learn patterns and rules from data, allowing them to make predictions or decisions without explicit programming.</a:t>
            </a:r>
          </a:p>
          <a:p>
            <a:pPr marL="0" lvl="0" indent="0" algn="l" rtl="0">
              <a:lnSpc>
                <a:spcPct val="100000"/>
              </a:lnSpc>
              <a:spcBef>
                <a:spcPts val="0"/>
              </a:spcBef>
              <a:spcAft>
                <a:spcPts val="0"/>
              </a:spcAft>
              <a:buNone/>
            </a:pPr>
            <a:endParaRPr lang="en-US" sz="1400" dirty="0">
              <a:solidFill>
                <a:srgbClr val="ECECEC"/>
              </a:solidFill>
              <a:latin typeface="Maven Pro" panose="020B0604020202020204" charset="0"/>
            </a:endParaRPr>
          </a:p>
          <a:p>
            <a:pPr marL="0" lvl="0" indent="0" algn="l" rtl="0">
              <a:lnSpc>
                <a:spcPct val="100000"/>
              </a:lnSpc>
              <a:spcBef>
                <a:spcPts val="0"/>
              </a:spcBef>
              <a:spcAft>
                <a:spcPts val="0"/>
              </a:spcAft>
              <a:buNone/>
            </a:pPr>
            <a:r>
              <a:rPr lang="en-US" sz="1400" b="1" dirty="0">
                <a:solidFill>
                  <a:srgbClr val="ECECEC"/>
                </a:solidFill>
                <a:latin typeface="Maven Pro" panose="020B0604020202020204" charset="0"/>
              </a:rPr>
              <a:t>How Machine Learning Works:</a:t>
            </a:r>
          </a:p>
          <a:p>
            <a:pPr marL="285750" lvl="0" indent="-285750" algn="l" rtl="0">
              <a:lnSpc>
                <a:spcPct val="100000"/>
              </a:lnSpc>
              <a:spcBef>
                <a:spcPts val="0"/>
              </a:spcBef>
              <a:spcAft>
                <a:spcPts val="0"/>
              </a:spcAft>
              <a:buFont typeface="Arial" panose="020B0604020202020204" pitchFamily="34" charset="0"/>
              <a:buChar char="•"/>
            </a:pPr>
            <a:r>
              <a:rPr lang="en-US" sz="1400" dirty="0"/>
              <a:t>Data Collection: The journey begins with data—vast amounts of it. This data could be anything from images and text to numerical values, depending on the problem at hand.</a:t>
            </a:r>
          </a:p>
          <a:p>
            <a:pPr marL="285750" lvl="0" indent="-285750" algn="l" rtl="0">
              <a:lnSpc>
                <a:spcPct val="100000"/>
              </a:lnSpc>
              <a:spcBef>
                <a:spcPts val="0"/>
              </a:spcBef>
              <a:spcAft>
                <a:spcPts val="0"/>
              </a:spcAft>
              <a:buFont typeface="Arial" panose="020B0604020202020204" pitchFamily="34" charset="0"/>
              <a:buChar char="•"/>
            </a:pPr>
            <a:endParaRPr lang="en-US" sz="1400" dirty="0"/>
          </a:p>
          <a:p>
            <a:pPr marL="285750" lvl="0" indent="-285750" algn="l" rtl="0">
              <a:lnSpc>
                <a:spcPct val="100000"/>
              </a:lnSpc>
              <a:spcBef>
                <a:spcPts val="0"/>
              </a:spcBef>
              <a:spcAft>
                <a:spcPts val="0"/>
              </a:spcAft>
              <a:buFont typeface="Arial" panose="020B0604020202020204" pitchFamily="34" charset="0"/>
              <a:buChar char="•"/>
            </a:pPr>
            <a:r>
              <a:rPr lang="en-US" sz="1400" dirty="0"/>
              <a:t>Data Preprocessing: Before feeding data into a machine learning model, it undergoes preprocessing. This step involves cleaning, transforming, and organizing the data to ensure it's in a suitable format for analysis.</a:t>
            </a:r>
          </a:p>
          <a:p>
            <a:pPr marL="285750" lvl="0" indent="-285750" algn="l" rtl="0">
              <a:lnSpc>
                <a:spcPct val="100000"/>
              </a:lnSpc>
              <a:spcBef>
                <a:spcPts val="0"/>
              </a:spcBef>
              <a:spcAft>
                <a:spcPts val="0"/>
              </a:spcAft>
              <a:buFont typeface="Arial" panose="020B0604020202020204" pitchFamily="34" charset="0"/>
              <a:buChar char="•"/>
            </a:pPr>
            <a:endParaRPr lang="en-US" sz="1400" dirty="0"/>
          </a:p>
          <a:p>
            <a:pPr marL="285750" lvl="0" indent="-285750" algn="l" rtl="0">
              <a:lnSpc>
                <a:spcPct val="100000"/>
              </a:lnSpc>
              <a:spcBef>
                <a:spcPts val="0"/>
              </a:spcBef>
              <a:spcAft>
                <a:spcPts val="0"/>
              </a:spcAft>
              <a:buFont typeface="Arial" panose="020B0604020202020204" pitchFamily="34" charset="0"/>
              <a:buChar char="•"/>
            </a:pPr>
            <a:r>
              <a:rPr lang="en-US" sz="1400" dirty="0"/>
              <a:t>Feature Selection: Features are the variables or attributes within the data that the model uses to make predictions. Feature selection is crucial, as it determines the input variables that will influence the model's output.</a:t>
            </a:r>
          </a:p>
          <a:p>
            <a:pPr marL="0" lvl="0" indent="0" algn="l" rtl="0">
              <a:lnSpc>
                <a:spcPct val="100000"/>
              </a:lnSpc>
              <a:spcBef>
                <a:spcPts val="0"/>
              </a:spcBef>
              <a:spcAft>
                <a:spcPts val="0"/>
              </a:spcAft>
              <a:buNone/>
            </a:pPr>
            <a:endParaRPr lang="en-US" sz="1400" dirty="0"/>
          </a:p>
          <a:p>
            <a:pPr marL="0" lvl="0" indent="0" algn="l" rtl="0">
              <a:lnSpc>
                <a:spcPct val="100000"/>
              </a:lnSpc>
              <a:spcBef>
                <a:spcPts val="1600"/>
              </a:spcBef>
              <a:spcAft>
                <a:spcPts val="1600"/>
              </a:spcAft>
              <a:buNone/>
            </a:pPr>
            <a:endParaRPr dirty="0"/>
          </a:p>
        </p:txBody>
      </p:sp>
      <p:sp>
        <p:nvSpPr>
          <p:cNvPr id="467" name="Google Shape;467;p26">
            <a:extLst>
              <a:ext uri="{FF2B5EF4-FFF2-40B4-BE49-F238E27FC236}">
                <a16:creationId xmlns:a16="http://schemas.microsoft.com/office/drawing/2014/main" id="{F2641DC6-F7CE-9A2C-22A6-8DB5455F17A0}"/>
              </a:ext>
            </a:extLst>
          </p:cNvPr>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Machine Learning</a:t>
            </a:r>
            <a:endParaRPr dirty="0"/>
          </a:p>
        </p:txBody>
      </p:sp>
      <p:sp>
        <p:nvSpPr>
          <p:cNvPr id="4" name="Google Shape;488;p27">
            <a:extLst>
              <a:ext uri="{FF2B5EF4-FFF2-40B4-BE49-F238E27FC236}">
                <a16:creationId xmlns:a16="http://schemas.microsoft.com/office/drawing/2014/main" id="{B53295D7-C109-F75A-C3AD-307A727A2938}"/>
              </a:ext>
            </a:extLst>
          </p:cNvPr>
          <p:cNvSpPr/>
          <p:nvPr/>
        </p:nvSpPr>
        <p:spPr>
          <a:xfrm>
            <a:off x="8307892" y="47461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8;p27">
            <a:extLst>
              <a:ext uri="{FF2B5EF4-FFF2-40B4-BE49-F238E27FC236}">
                <a16:creationId xmlns:a16="http://schemas.microsoft.com/office/drawing/2014/main" id="{AB9463DE-0F0A-0889-C564-7BE5C21CEF34}"/>
              </a:ext>
            </a:extLst>
          </p:cNvPr>
          <p:cNvSpPr/>
          <p:nvPr/>
        </p:nvSpPr>
        <p:spPr>
          <a:xfrm>
            <a:off x="8225542" y="485042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8;p27">
            <a:extLst>
              <a:ext uri="{FF2B5EF4-FFF2-40B4-BE49-F238E27FC236}">
                <a16:creationId xmlns:a16="http://schemas.microsoft.com/office/drawing/2014/main" id="{584CED18-F341-C242-9A29-017B1BE9E69F}"/>
              </a:ext>
            </a:extLst>
          </p:cNvPr>
          <p:cNvSpPr/>
          <p:nvPr/>
        </p:nvSpPr>
        <p:spPr>
          <a:xfrm>
            <a:off x="-1" y="36559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9;p27">
            <a:extLst>
              <a:ext uri="{FF2B5EF4-FFF2-40B4-BE49-F238E27FC236}">
                <a16:creationId xmlns:a16="http://schemas.microsoft.com/office/drawing/2014/main" id="{96FA4CD3-4647-7F48-B170-EBD515AF871E}"/>
              </a:ext>
            </a:extLst>
          </p:cNvPr>
          <p:cNvSpPr/>
          <p:nvPr/>
        </p:nvSpPr>
        <p:spPr>
          <a:xfrm>
            <a:off x="119365" y="48461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675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ED8AAC3C-944A-8DB8-E71D-286CE01D7B0F}"/>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97F7DECC-A12D-1802-0C77-275DFCB08C24}"/>
              </a:ext>
            </a:extLst>
          </p:cNvPr>
          <p:cNvSpPr txBox="1">
            <a:spLocks noGrp="1"/>
          </p:cNvSpPr>
          <p:nvPr>
            <p:ph type="body" idx="1"/>
          </p:nvPr>
        </p:nvSpPr>
        <p:spPr>
          <a:xfrm>
            <a:off x="597375" y="761773"/>
            <a:ext cx="7866900" cy="37869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b="0" i="0" dirty="0">
                <a:solidFill>
                  <a:srgbClr val="ECECEC"/>
                </a:solidFill>
                <a:effectLst/>
                <a:latin typeface="Maven Pro" panose="020B0604020202020204" charset="0"/>
              </a:rPr>
              <a:t>Choosing a Model: Machine learning offers a variety of algorithms, each suited for different types of problems. The choice of the algorithm depends on the nature of the data and the task at hand—be it classification, regression, clustering, or something else.</a:t>
            </a:r>
          </a:p>
          <a:p>
            <a:pPr marL="285750" indent="-285750">
              <a:buFont typeface="Arial" panose="020B0604020202020204" pitchFamily="34" charset="0"/>
              <a:buChar char="•"/>
            </a:pPr>
            <a:r>
              <a:rPr lang="en-US" sz="1400" b="0" i="0" dirty="0">
                <a:solidFill>
                  <a:srgbClr val="ECECEC"/>
                </a:solidFill>
                <a:effectLst/>
                <a:latin typeface="Maven Pro" panose="020B0604020202020204" charset="0"/>
              </a:rPr>
              <a:t>Training the Model: The selected model is then trained on a subset of the data, known as the training set. During training, the algorithm learns the patterns and relationships within the data.</a:t>
            </a:r>
          </a:p>
          <a:p>
            <a:pPr marL="285750" indent="-285750">
              <a:buFont typeface="Arial" panose="020B0604020202020204" pitchFamily="34" charset="0"/>
              <a:buChar char="•"/>
            </a:pPr>
            <a:r>
              <a:rPr lang="en-US" sz="1400" b="0" i="0" dirty="0">
                <a:solidFill>
                  <a:srgbClr val="ECECEC"/>
                </a:solidFill>
                <a:effectLst/>
                <a:latin typeface="Maven Pro" panose="020B0604020202020204" charset="0"/>
              </a:rPr>
              <a:t>Validation and Testing: The trained model is validated and tested on separate datasets to ensure it generalizes well to new, unseen data. This step helps assess the model's performance and identify potential issues like overfitting.</a:t>
            </a:r>
          </a:p>
          <a:p>
            <a:pPr marL="285750" indent="-285750">
              <a:buFont typeface="Arial" panose="020B0604020202020204" pitchFamily="34" charset="0"/>
              <a:buChar char="•"/>
            </a:pPr>
            <a:r>
              <a:rPr lang="en-US" sz="1400" b="0" i="0" dirty="0">
                <a:solidFill>
                  <a:srgbClr val="ECECEC"/>
                </a:solidFill>
                <a:effectLst/>
                <a:latin typeface="Maven Pro" panose="020B0604020202020204" charset="0"/>
              </a:rPr>
              <a:t>Optimization: Based on the performance on the validation set, the model might undergo optimization through techniques like hyperparameter tuning, aiming to improve its accuracy and generalization.</a:t>
            </a:r>
          </a:p>
          <a:p>
            <a:pPr marL="0" indent="0">
              <a:buNone/>
            </a:pPr>
            <a:endParaRPr lang="en-US" sz="1400" b="0" i="0" dirty="0">
              <a:solidFill>
                <a:srgbClr val="ECECEC"/>
              </a:solidFill>
              <a:effectLst/>
              <a:latin typeface="Maven Pro" panose="020B0604020202020204" charset="0"/>
            </a:endParaRPr>
          </a:p>
          <a:p>
            <a:pPr marL="0" indent="0">
              <a:buNone/>
            </a:pPr>
            <a:r>
              <a:rPr lang="en-US" sz="1400" b="0" i="0" dirty="0">
                <a:solidFill>
                  <a:srgbClr val="ECECEC"/>
                </a:solidFill>
                <a:effectLst/>
                <a:latin typeface="Maven Pro" panose="020B0604020202020204" charset="0"/>
              </a:rPr>
              <a:t>In essence, machine learning has streamlined processes, enhanced decision-making, and brought about a new level of efficiency in various aspects of our lives, contributing to an overall improvement in the quality of daily experiences in fields such as Voice Assistants, Health Diagnostics, Language Translation, Automation Tools.</a:t>
            </a:r>
          </a:p>
          <a:p>
            <a:pPr marL="0" indent="0">
              <a:buNone/>
            </a:pPr>
            <a:endParaRPr lang="en-US" sz="1400" b="0" i="0" dirty="0">
              <a:solidFill>
                <a:srgbClr val="ECECEC"/>
              </a:solidFill>
              <a:effectLst/>
              <a:latin typeface="Maven Pro" panose="020B0604020202020204" charset="0"/>
            </a:endParaRPr>
          </a:p>
        </p:txBody>
      </p:sp>
      <p:sp>
        <p:nvSpPr>
          <p:cNvPr id="4" name="Google Shape;488;p27">
            <a:extLst>
              <a:ext uri="{FF2B5EF4-FFF2-40B4-BE49-F238E27FC236}">
                <a16:creationId xmlns:a16="http://schemas.microsoft.com/office/drawing/2014/main" id="{B53295D7-C109-F75A-C3AD-307A727A2938}"/>
              </a:ext>
            </a:extLst>
          </p:cNvPr>
          <p:cNvSpPr/>
          <p:nvPr/>
        </p:nvSpPr>
        <p:spPr>
          <a:xfrm>
            <a:off x="240557" y="145359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8;p27">
            <a:extLst>
              <a:ext uri="{FF2B5EF4-FFF2-40B4-BE49-F238E27FC236}">
                <a16:creationId xmlns:a16="http://schemas.microsoft.com/office/drawing/2014/main" id="{AB9463DE-0F0A-0889-C564-7BE5C21CEF34}"/>
              </a:ext>
            </a:extLst>
          </p:cNvPr>
          <p:cNvSpPr/>
          <p:nvPr/>
        </p:nvSpPr>
        <p:spPr>
          <a:xfrm>
            <a:off x="158207" y="1334576"/>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8;p27">
            <a:extLst>
              <a:ext uri="{FF2B5EF4-FFF2-40B4-BE49-F238E27FC236}">
                <a16:creationId xmlns:a16="http://schemas.microsoft.com/office/drawing/2014/main" id="{8802538D-1DB3-6F4D-903B-13DA99EBC60D}"/>
              </a:ext>
            </a:extLst>
          </p:cNvPr>
          <p:cNvSpPr/>
          <p:nvPr/>
        </p:nvSpPr>
        <p:spPr>
          <a:xfrm>
            <a:off x="8106175" y="473140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9;p27">
            <a:extLst>
              <a:ext uri="{FF2B5EF4-FFF2-40B4-BE49-F238E27FC236}">
                <a16:creationId xmlns:a16="http://schemas.microsoft.com/office/drawing/2014/main" id="{5A9286FD-42C6-9B49-B0B4-E064569C96AE}"/>
              </a:ext>
            </a:extLst>
          </p:cNvPr>
          <p:cNvSpPr/>
          <p:nvPr/>
        </p:nvSpPr>
        <p:spPr>
          <a:xfrm>
            <a:off x="8546625" y="383833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1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44100" y="998326"/>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1134" name="Google Shape;1134;p40"/>
          <p:cNvSpPr txBox="1">
            <a:spLocks noGrp="1"/>
          </p:cNvSpPr>
          <p:nvPr>
            <p:ph type="subTitle" idx="1"/>
          </p:nvPr>
        </p:nvSpPr>
        <p:spPr>
          <a:xfrm>
            <a:off x="2067159" y="2159712"/>
            <a:ext cx="5009682" cy="17264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t>The goal is to create a prediction model that can reliably predict the chance of getting Breast Cancer at an early stage by analysing medical records on this condition.</a:t>
            </a:r>
            <a:br>
              <a:rPr lang="en-IN" sz="2400" dirty="0"/>
            </a:br>
            <a:endParaRPr sz="2400" dirty="0"/>
          </a:p>
        </p:txBody>
      </p:sp>
      <p:sp>
        <p:nvSpPr>
          <p:cNvPr id="4" name="Google Shape;488;p27">
            <a:extLst>
              <a:ext uri="{FF2B5EF4-FFF2-40B4-BE49-F238E27FC236}">
                <a16:creationId xmlns:a16="http://schemas.microsoft.com/office/drawing/2014/main" id="{1AA7E779-DDDA-104A-95F0-C2A84B6CDE11}"/>
              </a:ext>
            </a:extLst>
          </p:cNvPr>
          <p:cNvSpPr/>
          <p:nvPr/>
        </p:nvSpPr>
        <p:spPr>
          <a:xfrm>
            <a:off x="119366" y="11901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8;p27">
            <a:extLst>
              <a:ext uri="{FF2B5EF4-FFF2-40B4-BE49-F238E27FC236}">
                <a16:creationId xmlns:a16="http://schemas.microsoft.com/office/drawing/2014/main" id="{E4453FE8-C90A-A54D-A8A2-0129CE04CDB1}"/>
              </a:ext>
            </a:extLst>
          </p:cNvPr>
          <p:cNvSpPr/>
          <p:nvPr/>
        </p:nvSpPr>
        <p:spPr>
          <a:xfrm>
            <a:off x="0" y="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8;p27">
            <a:extLst>
              <a:ext uri="{FF2B5EF4-FFF2-40B4-BE49-F238E27FC236}">
                <a16:creationId xmlns:a16="http://schemas.microsoft.com/office/drawing/2014/main" id="{4466E99E-1EFD-A343-91C7-87D99997668E}"/>
              </a:ext>
            </a:extLst>
          </p:cNvPr>
          <p:cNvSpPr/>
          <p:nvPr/>
        </p:nvSpPr>
        <p:spPr>
          <a:xfrm>
            <a:off x="8212347" y="50244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8;p27">
            <a:extLst>
              <a:ext uri="{FF2B5EF4-FFF2-40B4-BE49-F238E27FC236}">
                <a16:creationId xmlns:a16="http://schemas.microsoft.com/office/drawing/2014/main" id="{897514E1-8618-FB40-8F7E-CDC66456026C}"/>
              </a:ext>
            </a:extLst>
          </p:cNvPr>
          <p:cNvSpPr/>
          <p:nvPr/>
        </p:nvSpPr>
        <p:spPr>
          <a:xfrm>
            <a:off x="7486923" y="4564237"/>
            <a:ext cx="184893" cy="190644"/>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9;p27">
            <a:extLst>
              <a:ext uri="{FF2B5EF4-FFF2-40B4-BE49-F238E27FC236}">
                <a16:creationId xmlns:a16="http://schemas.microsoft.com/office/drawing/2014/main" id="{FEC982F3-0A82-6D4D-8B80-25C0A45207B9}"/>
              </a:ext>
            </a:extLst>
          </p:cNvPr>
          <p:cNvSpPr/>
          <p:nvPr/>
        </p:nvSpPr>
        <p:spPr>
          <a:xfrm>
            <a:off x="2301273" y="4754881"/>
            <a:ext cx="213327"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101449"/>
            <a:ext cx="7866900" cy="3786900"/>
          </a:xfrm>
          <a:prstGeom prst="rect">
            <a:avLst/>
          </a:prstGeom>
        </p:spPr>
        <p:txBody>
          <a:bodyPr spcFirstLastPara="1" wrap="square" lIns="91425" tIns="91425" rIns="91425" bIns="91425" anchor="t" anchorCtr="0">
            <a:noAutofit/>
          </a:bodyPr>
          <a:lstStyle/>
          <a:p>
            <a:r>
              <a:rPr lang="en-IN" sz="1400" dirty="0">
                <a:ea typeface="Calibri" pitchFamily="34" charset="0"/>
                <a:cs typeface="Calibri" pitchFamily="34" charset="0"/>
              </a:rPr>
              <a:t>The existing projects </a:t>
            </a:r>
            <a:r>
              <a:rPr lang="en-IN" sz="1400" b="1" dirty="0">
                <a:ea typeface="Calibri" pitchFamily="34" charset="0"/>
                <a:cs typeface="Calibri" pitchFamily="34" charset="0"/>
              </a:rPr>
              <a:t>Prediction and Classification of Alzheimer’s Disease using Machine Learning Techniques in 3D images</a:t>
            </a:r>
            <a:r>
              <a:rPr lang="en-IN" sz="1400" dirty="0">
                <a:ea typeface="Calibri" pitchFamily="34" charset="0"/>
                <a:cs typeface="Calibri" pitchFamily="34" charset="0"/>
              </a:rPr>
              <a:t> and </a:t>
            </a:r>
            <a:r>
              <a:rPr lang="en-US" sz="1400" b="1" dirty="0">
                <a:ea typeface="Calibri" pitchFamily="34" charset="0"/>
                <a:cs typeface="Calibri" pitchFamily="34" charset="0"/>
              </a:rPr>
              <a:t>Prediction of Alzheimer's disease from MRI images using deep learning</a:t>
            </a:r>
            <a:r>
              <a:rPr lang="en-IN" sz="1400" dirty="0">
                <a:ea typeface="Calibri" pitchFamily="34" charset="0"/>
                <a:cs typeface="Calibri" pitchFamily="34" charset="0"/>
              </a:rPr>
              <a:t> uses the different machine learning and deep learning algorithms or methodologies for the prediction and classification of Alzheimer’s disease.</a:t>
            </a:r>
          </a:p>
          <a:p>
            <a:endParaRPr lang="en-IN" sz="1400" dirty="0">
              <a:ea typeface="Calibri" pitchFamily="34" charset="0"/>
              <a:cs typeface="Calibri" pitchFamily="34" charset="0"/>
            </a:endParaRPr>
          </a:p>
          <a:p>
            <a:r>
              <a:rPr lang="en-IN" sz="1400" dirty="0">
                <a:ea typeface="Calibri" pitchFamily="34" charset="0"/>
                <a:cs typeface="Calibri" pitchFamily="34" charset="0"/>
              </a:rPr>
              <a:t>They are Support Vector Machine, Multi-layered Perceptron, CNN and Vgg16 algorithms.</a:t>
            </a:r>
          </a:p>
          <a:p>
            <a:endParaRPr lang="en-IN" sz="1400" dirty="0">
              <a:ea typeface="Calibri" pitchFamily="34" charset="0"/>
              <a:cs typeface="Calibri" pitchFamily="34" charset="0"/>
            </a:endParaRPr>
          </a:p>
          <a:p>
            <a:r>
              <a:rPr lang="en-IN" sz="1400" b="1" dirty="0">
                <a:ea typeface="Calibri" pitchFamily="34" charset="0"/>
                <a:cs typeface="Calibri" pitchFamily="34" charset="0"/>
              </a:rPr>
              <a:t>Support Vector Machine: </a:t>
            </a:r>
            <a:r>
              <a:rPr lang="en-US" sz="1400" dirty="0">
                <a:ea typeface="Calibri" pitchFamily="34" charset="0"/>
                <a:cs typeface="Calibri" pitchFamily="34" charset="0"/>
              </a:rPr>
              <a:t>A Support Vector Machine (SVM) is a supervised machine learning algorithm used for classification and regression tasks. It's particularly effective in scenarios where there is a clear margin of separation between classes or when the data is not linearly separable and requires a non-linear decision boundary. Support Vector Machine is used to predict and classify 3D MRI Images into categories such as EMCI (Early Mild Cognitive Impairment), MCI, Healthy Control (HC), and LMCI (Late Mild Cognitive Impairment). </a:t>
            </a:r>
          </a:p>
          <a:p>
            <a:r>
              <a:rPr lang="en-US" sz="1400" dirty="0">
                <a:ea typeface="Calibri" pitchFamily="34" charset="0"/>
                <a:cs typeface="Calibri" pitchFamily="34" charset="0"/>
              </a:rPr>
              <a:t>The existing models have just used neural networks which had acquired accuracy of about 85% and has overfitting problem</a:t>
            </a:r>
          </a:p>
        </p:txBody>
      </p:sp>
      <p:sp>
        <p:nvSpPr>
          <p:cNvPr id="6" name="Google Shape;488;p27">
            <a:extLst>
              <a:ext uri="{FF2B5EF4-FFF2-40B4-BE49-F238E27FC236}">
                <a16:creationId xmlns:a16="http://schemas.microsoft.com/office/drawing/2014/main" id="{9DE2A744-CBC1-CF4E-8029-2298C3142298}"/>
              </a:ext>
            </a:extLst>
          </p:cNvPr>
          <p:cNvSpPr/>
          <p:nvPr/>
        </p:nvSpPr>
        <p:spPr>
          <a:xfrm>
            <a:off x="6906533" y="50244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8;p27">
            <a:extLst>
              <a:ext uri="{FF2B5EF4-FFF2-40B4-BE49-F238E27FC236}">
                <a16:creationId xmlns:a16="http://schemas.microsoft.com/office/drawing/2014/main" id="{46381B7C-C587-374E-B8BC-F8852474E8A0}"/>
              </a:ext>
            </a:extLst>
          </p:cNvPr>
          <p:cNvSpPr/>
          <p:nvPr/>
        </p:nvSpPr>
        <p:spPr>
          <a:xfrm>
            <a:off x="358642" y="25572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8;p27">
            <a:extLst>
              <a:ext uri="{FF2B5EF4-FFF2-40B4-BE49-F238E27FC236}">
                <a16:creationId xmlns:a16="http://schemas.microsoft.com/office/drawing/2014/main" id="{6A8067E5-E5CF-1348-8A6A-FB522E532DCE}"/>
              </a:ext>
            </a:extLst>
          </p:cNvPr>
          <p:cNvSpPr/>
          <p:nvPr/>
        </p:nvSpPr>
        <p:spPr>
          <a:xfrm>
            <a:off x="7025899" y="485042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7;p26">
            <a:extLst>
              <a:ext uri="{FF2B5EF4-FFF2-40B4-BE49-F238E27FC236}">
                <a16:creationId xmlns:a16="http://schemas.microsoft.com/office/drawing/2014/main" id="{4199B1B9-B1F8-814E-ACD4-9CCF28FE4ADF}"/>
              </a:ext>
            </a:extLst>
          </p:cNvPr>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EXISTING METHODOLOGY:</a:t>
            </a:r>
          </a:p>
        </p:txBody>
      </p:sp>
      <p:sp>
        <p:nvSpPr>
          <p:cNvPr id="10" name="Google Shape;489;p27">
            <a:extLst>
              <a:ext uri="{FF2B5EF4-FFF2-40B4-BE49-F238E27FC236}">
                <a16:creationId xmlns:a16="http://schemas.microsoft.com/office/drawing/2014/main" id="{656A0617-9FCA-7E4A-B2AB-A6ABE74FD007}"/>
              </a:ext>
            </a:extLst>
          </p:cNvPr>
          <p:cNvSpPr/>
          <p:nvPr/>
        </p:nvSpPr>
        <p:spPr>
          <a:xfrm>
            <a:off x="45720" y="439612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2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65398" y="678300"/>
            <a:ext cx="7866900" cy="3786900"/>
          </a:xfrm>
          <a:prstGeom prst="rect">
            <a:avLst/>
          </a:prstGeom>
        </p:spPr>
        <p:txBody>
          <a:bodyPr spcFirstLastPara="1" wrap="square" lIns="91425" tIns="91425" rIns="91425" bIns="91425" anchor="t" anchorCtr="0">
            <a:noAutofit/>
          </a:bodyPr>
          <a:lstStyle/>
          <a:p>
            <a:r>
              <a:rPr lang="en-IN" sz="1400" b="1" dirty="0">
                <a:ea typeface="Calibri" pitchFamily="34" charset="0"/>
                <a:cs typeface="Calibri" pitchFamily="34" charset="0"/>
              </a:rPr>
              <a:t>Multi-layered Perceptron:</a:t>
            </a:r>
            <a:r>
              <a:rPr lang="en-US" sz="1400" b="1" dirty="0">
                <a:ea typeface="Calibri" pitchFamily="34" charset="0"/>
                <a:cs typeface="Calibri" pitchFamily="34" charset="0"/>
              </a:rPr>
              <a:t> </a:t>
            </a:r>
            <a:r>
              <a:rPr lang="en-US" sz="1400" dirty="0">
                <a:ea typeface="Calibri" pitchFamily="34" charset="0"/>
                <a:cs typeface="Calibri" pitchFamily="34" charset="0"/>
              </a:rPr>
              <a:t>A Multi-Layer Perceptron (MLP) is a type of artificial neural network that consists of multiple layers of nodes (or neurons). It is a feedforward neural network, meaning that information flows in one direction, from input nodes through intermediate nodes (hidden layers) to output nodes. MLPs are widely used for various machine learning tasks, including classification, regression, and pattern recognition. Multi-layered Perceptron is used to predict and classify 3D MRI Images into different categories</a:t>
            </a:r>
          </a:p>
          <a:p>
            <a:endParaRPr lang="en-IN" sz="1400" b="1" dirty="0">
              <a:ea typeface="Calibri" pitchFamily="34" charset="0"/>
              <a:cs typeface="Calibri" pitchFamily="34" charset="0"/>
            </a:endParaRPr>
          </a:p>
          <a:p>
            <a:r>
              <a:rPr lang="en-IN" sz="1400" b="1" dirty="0"/>
              <a:t>CNN: </a:t>
            </a:r>
            <a:r>
              <a:rPr lang="en-US" sz="1400" dirty="0"/>
              <a:t>A Convolutional Neural Network (CNN) is a type of deep neural network specifically designed to effectively recognize patterns in two-dimensional image data. These are well-suited for tasks involving image data due to their ability to capture spatial hierarchies of features. 2D CNN algorithms are used to predict Alzheimer’s disease.</a:t>
            </a:r>
          </a:p>
          <a:p>
            <a:endParaRPr lang="en-US" sz="1400" dirty="0"/>
          </a:p>
          <a:p>
            <a:r>
              <a:rPr lang="en-IN" sz="1400" b="1" dirty="0"/>
              <a:t>VGG16: </a:t>
            </a:r>
            <a:r>
              <a:rPr lang="en-US" sz="1400" dirty="0"/>
              <a:t>VGG16 is a convolutional neural network architecture that was proposed by the Visual Geometry Group (VGG) at the University of Oxford. VGG16 has been widely adopted in various computer vision applications, including image classification, object detection, and image segmentation.</a:t>
            </a:r>
            <a:endParaRPr lang="en-US" sz="1400" b="1" dirty="0"/>
          </a:p>
          <a:p>
            <a:endParaRPr lang="en-US" sz="1400" dirty="0"/>
          </a:p>
          <a:p>
            <a:endParaRPr lang="en-US" sz="1400" dirty="0"/>
          </a:p>
          <a:p>
            <a:endParaRPr lang="en-US" sz="1400" dirty="0"/>
          </a:p>
        </p:txBody>
      </p:sp>
      <p:sp>
        <p:nvSpPr>
          <p:cNvPr id="6" name="Google Shape;488;p27">
            <a:extLst>
              <a:ext uri="{FF2B5EF4-FFF2-40B4-BE49-F238E27FC236}">
                <a16:creationId xmlns:a16="http://schemas.microsoft.com/office/drawing/2014/main" id="{3D2804B8-240A-7D47-BDFD-DDAB75A1AAFD}"/>
              </a:ext>
            </a:extLst>
          </p:cNvPr>
          <p:cNvSpPr/>
          <p:nvPr/>
        </p:nvSpPr>
        <p:spPr>
          <a:xfrm>
            <a:off x="119366" y="11901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8;p27">
            <a:extLst>
              <a:ext uri="{FF2B5EF4-FFF2-40B4-BE49-F238E27FC236}">
                <a16:creationId xmlns:a16="http://schemas.microsoft.com/office/drawing/2014/main" id="{5E102BD3-A00D-874E-9437-E79FF271396F}"/>
              </a:ext>
            </a:extLst>
          </p:cNvPr>
          <p:cNvSpPr/>
          <p:nvPr/>
        </p:nvSpPr>
        <p:spPr>
          <a:xfrm>
            <a:off x="0" y="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8;p27">
            <a:extLst>
              <a:ext uri="{FF2B5EF4-FFF2-40B4-BE49-F238E27FC236}">
                <a16:creationId xmlns:a16="http://schemas.microsoft.com/office/drawing/2014/main" id="{180B4444-5D18-BA48-A410-16C71A2D2CD6}"/>
              </a:ext>
            </a:extLst>
          </p:cNvPr>
          <p:cNvSpPr/>
          <p:nvPr/>
        </p:nvSpPr>
        <p:spPr>
          <a:xfrm>
            <a:off x="8312931" y="50244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88;p27">
            <a:extLst>
              <a:ext uri="{FF2B5EF4-FFF2-40B4-BE49-F238E27FC236}">
                <a16:creationId xmlns:a16="http://schemas.microsoft.com/office/drawing/2014/main" id="{39CA6C6C-D62F-C84F-8E3A-02B38CA12B62}"/>
              </a:ext>
            </a:extLst>
          </p:cNvPr>
          <p:cNvSpPr/>
          <p:nvPr/>
        </p:nvSpPr>
        <p:spPr>
          <a:xfrm>
            <a:off x="8193564" y="490546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89;p27">
            <a:extLst>
              <a:ext uri="{FF2B5EF4-FFF2-40B4-BE49-F238E27FC236}">
                <a16:creationId xmlns:a16="http://schemas.microsoft.com/office/drawing/2014/main" id="{39AD04E0-474E-A642-A5AE-C5E7A1C7A751}"/>
              </a:ext>
            </a:extLst>
          </p:cNvPr>
          <p:cNvSpPr/>
          <p:nvPr/>
        </p:nvSpPr>
        <p:spPr>
          <a:xfrm>
            <a:off x="8074197" y="478645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311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618825" y="952899"/>
            <a:ext cx="7866900" cy="37869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IN" sz="1400" dirty="0"/>
              <a:t>The proposed project uses Machine Learning techniques which are applied to Mammographic data to bring a new dimension to predict Breast Cancer at an early stage. </a:t>
            </a:r>
          </a:p>
          <a:p>
            <a:pPr marL="171450" lvl="0" indent="-171450" algn="l" rtl="0">
              <a:lnSpc>
                <a:spcPct val="100000"/>
              </a:lnSpc>
              <a:spcBef>
                <a:spcPts val="0"/>
              </a:spcBef>
              <a:spcAft>
                <a:spcPts val="0"/>
              </a:spcAft>
              <a:buFont typeface="Arial" panose="020B0604020202020204" pitchFamily="34" charset="0"/>
              <a:buChar char="•"/>
            </a:pPr>
            <a:endParaRPr lang="en-IN" sz="1400" dirty="0"/>
          </a:p>
          <a:p>
            <a:pPr marL="171450" indent="-171450">
              <a:buFont typeface="Arial" panose="020B0604020202020204" pitchFamily="34" charset="0"/>
              <a:buChar char="•"/>
            </a:pPr>
            <a:r>
              <a:rPr lang="en-IN" sz="1400" dirty="0"/>
              <a:t>The proposed system uses Breast Cancer Diagnostic Dataset, a digital image of a breast mass obtained by fine needle aspiration (FNA) is used to calculate features. They go over the features of the cell nuclei that are evident in the image. The raw diagnostic dataset maybe inconsistent and redundant, which affects the accuracy of algorithms. Firstly, the data is prepared for analysis by removing unwanted attributes, missing values, and redundant records before evaluating machine-learning algorithms. </a:t>
            </a:r>
          </a:p>
          <a:p>
            <a:pPr marL="171450" lvl="0" indent="-171450" algn="l" rtl="0">
              <a:lnSpc>
                <a:spcPct val="100000"/>
              </a:lnSpc>
              <a:spcBef>
                <a:spcPts val="0"/>
              </a:spcBef>
              <a:spcAft>
                <a:spcPts val="0"/>
              </a:spcAft>
              <a:buFont typeface="Arial" panose="020B0604020202020204" pitchFamily="34" charset="0"/>
              <a:buChar char="•"/>
            </a:pPr>
            <a:endParaRPr lang="en-IN" sz="1400" dirty="0"/>
          </a:p>
          <a:p>
            <a:pPr marL="171450" lvl="0" indent="-171450" algn="l" rtl="0">
              <a:lnSpc>
                <a:spcPct val="100000"/>
              </a:lnSpc>
              <a:spcBef>
                <a:spcPts val="0"/>
              </a:spcBef>
              <a:spcAft>
                <a:spcPts val="0"/>
              </a:spcAft>
              <a:buFont typeface="Arial" panose="020B0604020202020204" pitchFamily="34" charset="0"/>
              <a:buChar char="•"/>
            </a:pPr>
            <a:r>
              <a:rPr lang="en-IN" sz="1400" dirty="0"/>
              <a:t>Random Forest , Logistic Regression, SVM, and </a:t>
            </a:r>
            <a:r>
              <a:rPr lang="en-IN" sz="1400" dirty="0" err="1"/>
              <a:t>XGBoost</a:t>
            </a:r>
            <a:r>
              <a:rPr lang="en-IN" sz="1400" dirty="0"/>
              <a:t> are to be used in the project to classify subjects based on their demographic and clinical features. Each model offers different advantages and may perform differently depending on the characteristics of the dataset.</a:t>
            </a:r>
          </a:p>
          <a:p>
            <a:pPr marL="171450" lvl="0" indent="-171450" algn="l" rtl="0">
              <a:lnSpc>
                <a:spcPct val="100000"/>
              </a:lnSpc>
              <a:spcBef>
                <a:spcPts val="0"/>
              </a:spcBef>
              <a:spcAft>
                <a:spcPts val="0"/>
              </a:spcAft>
              <a:buFont typeface="Arial" panose="020B0604020202020204" pitchFamily="34" charset="0"/>
              <a:buChar char="•"/>
            </a:pPr>
            <a:endParaRPr lang="en-IN" sz="1400" dirty="0"/>
          </a:p>
          <a:p>
            <a:pPr marL="171450" indent="-171450">
              <a:buFont typeface="Arial" panose="020B0604020202020204" pitchFamily="34" charset="0"/>
              <a:buChar char="•"/>
            </a:pPr>
            <a:endParaRPr lang="en-IN" sz="1400" dirty="0"/>
          </a:p>
        </p:txBody>
      </p:sp>
      <p:sp>
        <p:nvSpPr>
          <p:cNvPr id="4" name="Google Shape;488;p27">
            <a:extLst>
              <a:ext uri="{FF2B5EF4-FFF2-40B4-BE49-F238E27FC236}">
                <a16:creationId xmlns:a16="http://schemas.microsoft.com/office/drawing/2014/main" id="{04288C7A-F8ED-154F-ADAA-315D559E99A6}"/>
              </a:ext>
            </a:extLst>
          </p:cNvPr>
          <p:cNvSpPr/>
          <p:nvPr/>
        </p:nvSpPr>
        <p:spPr>
          <a:xfrm>
            <a:off x="-97771" y="228296"/>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8;p27">
            <a:extLst>
              <a:ext uri="{FF2B5EF4-FFF2-40B4-BE49-F238E27FC236}">
                <a16:creationId xmlns:a16="http://schemas.microsoft.com/office/drawing/2014/main" id="{E8D50994-A2DC-274C-814A-0C4805472CBB}"/>
              </a:ext>
            </a:extLst>
          </p:cNvPr>
          <p:cNvSpPr/>
          <p:nvPr/>
        </p:nvSpPr>
        <p:spPr>
          <a:xfrm>
            <a:off x="75965" y="32888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8;p27">
            <a:extLst>
              <a:ext uri="{FF2B5EF4-FFF2-40B4-BE49-F238E27FC236}">
                <a16:creationId xmlns:a16="http://schemas.microsoft.com/office/drawing/2014/main" id="{93C20FFB-C8DF-E645-9347-C71D95CF3BF7}"/>
              </a:ext>
            </a:extLst>
          </p:cNvPr>
          <p:cNvSpPr/>
          <p:nvPr/>
        </p:nvSpPr>
        <p:spPr>
          <a:xfrm>
            <a:off x="8905267" y="50244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8;p27">
            <a:extLst>
              <a:ext uri="{FF2B5EF4-FFF2-40B4-BE49-F238E27FC236}">
                <a16:creationId xmlns:a16="http://schemas.microsoft.com/office/drawing/2014/main" id="{031A0F00-3761-7A47-BC25-11D9C5163AD5}"/>
              </a:ext>
            </a:extLst>
          </p:cNvPr>
          <p:cNvSpPr/>
          <p:nvPr/>
        </p:nvSpPr>
        <p:spPr>
          <a:xfrm>
            <a:off x="8851809" y="4978603"/>
            <a:ext cx="143491" cy="128320"/>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9;p27">
            <a:extLst>
              <a:ext uri="{FF2B5EF4-FFF2-40B4-BE49-F238E27FC236}">
                <a16:creationId xmlns:a16="http://schemas.microsoft.com/office/drawing/2014/main" id="{26E60370-3CC0-2847-A80A-63921BBA2422}"/>
              </a:ext>
            </a:extLst>
          </p:cNvPr>
          <p:cNvSpPr/>
          <p:nvPr/>
        </p:nvSpPr>
        <p:spPr>
          <a:xfrm>
            <a:off x="8546625" y="383833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7;p26">
            <a:extLst>
              <a:ext uri="{FF2B5EF4-FFF2-40B4-BE49-F238E27FC236}">
                <a16:creationId xmlns:a16="http://schemas.microsoft.com/office/drawing/2014/main" id="{A1494058-A7B2-8746-B29D-DCD41251E6B8}"/>
              </a:ext>
            </a:extLst>
          </p:cNvPr>
          <p:cNvSpPr txBox="1">
            <a:spLocks noGrp="1"/>
          </p:cNvSpPr>
          <p:nvPr>
            <p:ph type="ctrTitle"/>
          </p:nvPr>
        </p:nvSpPr>
        <p:spPr>
          <a:xfrm>
            <a:off x="618825" y="237939"/>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PROJECT PROPOSAL:</a:t>
            </a:r>
            <a:endParaRPr lang="en-IN" dirty="0"/>
          </a:p>
        </p:txBody>
      </p:sp>
    </p:spTree>
    <p:extLst>
      <p:ext uri="{BB962C8B-B14F-4D97-AF65-F5344CB8AC3E}">
        <p14:creationId xmlns:p14="http://schemas.microsoft.com/office/powerpoint/2010/main" val="1457535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3136</TotalTime>
  <Words>1850</Words>
  <Application>Microsoft Macintosh PowerPoint</Application>
  <PresentationFormat>On-screen Show (16:9)</PresentationFormat>
  <Paragraphs>98</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Nunito Light</vt:lpstr>
      <vt:lpstr>Livvic Light</vt:lpstr>
      <vt:lpstr>Advent Pro SemiBold</vt:lpstr>
      <vt:lpstr>Share Tech</vt:lpstr>
      <vt:lpstr>Maven Pro</vt:lpstr>
      <vt:lpstr>Fira Sans Extra Condensed Medium</vt:lpstr>
      <vt:lpstr>Data Science Consulting by Slidesgo</vt:lpstr>
      <vt:lpstr>PREDICTION OF BREAST CANCER USING MACHINE LEARNING</vt:lpstr>
      <vt:lpstr>PROJECT PROPOSAL </vt:lpstr>
      <vt:lpstr>INTRODUCTION</vt:lpstr>
      <vt:lpstr>Machine Learning</vt:lpstr>
      <vt:lpstr>PowerPoint Presentation</vt:lpstr>
      <vt:lpstr>PROBLEM STATEMENT</vt:lpstr>
      <vt:lpstr>EXISTING METHODOLOGY:</vt:lpstr>
      <vt:lpstr>PowerPoint Presentation</vt:lpstr>
      <vt:lpstr>PROJECT PROPOSAL:</vt:lpstr>
      <vt:lpstr>PowerPoint Presentation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ALZHEIMERS USING MACHINE LEARNING</dc:title>
  <dc:creator>Munagala Anil kumar reddy</dc:creator>
  <cp:lastModifiedBy>RESU SRISAI KUMAR</cp:lastModifiedBy>
  <cp:revision>72</cp:revision>
  <dcterms:modified xsi:type="dcterms:W3CDTF">2024-12-21T18:43:42Z</dcterms:modified>
</cp:coreProperties>
</file>