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oboto Slab"/>
      <p:regular r:id="rId30"/>
      <p:bold r:id="rId31"/>
    </p:embeddedFont>
    <p:embeddedFont>
      <p:font typeface="Robo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Slab-bold.fntdata"/><Relationship Id="rId30" Type="http://schemas.openxmlformats.org/officeDocument/2006/relationships/font" Target="fonts/RobotoSlab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4ee18c570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4ee18c570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0b803fdae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0b803fdae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0b803fdae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0b803fdae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4ee18c570_4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4ee18c570_4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0b803fdae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0b803fdae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0b803fdae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0b803fdae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0b803fdae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0b803fdae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0b803fdae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0b803fdae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0b803fdae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0b803fdae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0b803fdae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0b803fdae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4ee18c570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4ee18c570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4ee18c570_5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4ee18c570_5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4ee18c570_5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4ee18c570_5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0b803fdae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0b803fdae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0b803fdae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0b803fdae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4ee18c570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4ee18c570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0b803fdae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0b803fdae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4ee18c570_5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4ee18c570_5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4ee18c570_4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4ee18c570_4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4ee18c570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4ee18c570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4ee18c570_5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4ee18c570_5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4ee18c570_5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4ee18c570_5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4ee18c570_5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4ee18c570_5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5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11.png"/><Relationship Id="rId5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archive.ics.uci.edu/ml/datasets/Iris" TargetMode="External"/><Relationship Id="rId4" Type="http://schemas.openxmlformats.org/officeDocument/2006/relationships/hyperlink" Target="https://en.wikipedia.org/wiki/K-means_clustering" TargetMode="External"/><Relationship Id="rId5" Type="http://schemas.openxmlformats.org/officeDocument/2006/relationships/hyperlink" Target="http://minerandodados.com.br/index.php/2017/12/12/entenda-o-algoritmo-k-means/" TargetMode="External"/><Relationship Id="rId6" Type="http://schemas.openxmlformats.org/officeDocument/2006/relationships/hyperlink" Target="http://minerandodados.com.br/index.php/2018/02/02/algoritmo-k-means-python-passo-passo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hyperlink" Target="mailto:klesley@uft.edu.br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/>
              <a:t>K - Means</a:t>
            </a:r>
            <a:endParaRPr sz="48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0" y="3338075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by Gustavo Figueira, Klesley Gonçalves e Pedro Cardoso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</a:t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0300" y="1348225"/>
            <a:ext cx="3763401" cy="365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Dataset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pt-BR">
                <a:latin typeface="Arial"/>
                <a:ea typeface="Arial"/>
                <a:cs typeface="Arial"/>
                <a:sym typeface="Arial"/>
              </a:rPr>
              <a:t>Criador:  RA Fisher 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pt-BR">
                <a:latin typeface="Arial"/>
                <a:ea typeface="Arial"/>
                <a:cs typeface="Arial"/>
                <a:sym typeface="Arial"/>
              </a:rPr>
              <a:t>Doador:  Michael Marshall</a:t>
            </a:r>
            <a:endParaRPr b="1"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6975" y="1144136"/>
            <a:ext cx="2110625" cy="194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875" y="3447877"/>
            <a:ext cx="8096250" cy="112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87900" y="3919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Dataset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87900" y="12760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-BR" sz="1500"/>
              <a:t>1. atributos</a:t>
            </a:r>
            <a:endParaRPr b="1" sz="1500"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-BR" sz="1500"/>
              <a:t>1.1 comprimento da sépala</a:t>
            </a:r>
            <a:r>
              <a:rPr b="1" lang="pt-BR" sz="1500"/>
              <a:t> (cm)</a:t>
            </a:r>
            <a:r>
              <a:rPr b="1" lang="pt-BR" sz="1500"/>
              <a:t> </a:t>
            </a:r>
            <a:endParaRPr b="1" sz="1500"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-BR" sz="1500"/>
              <a:t>1.2. largura da sépala</a:t>
            </a:r>
            <a:r>
              <a:rPr b="1" lang="pt-BR" sz="1500"/>
              <a:t> (cm)</a:t>
            </a:r>
            <a:r>
              <a:rPr b="1" lang="pt-BR" sz="1500"/>
              <a:t> </a:t>
            </a:r>
            <a:endParaRPr b="1" sz="1500"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-BR" sz="1500"/>
              <a:t>1.3. comprimento da pétala</a:t>
            </a:r>
            <a:r>
              <a:rPr b="1" lang="pt-BR" sz="1500"/>
              <a:t> (cm)</a:t>
            </a:r>
            <a:endParaRPr b="1" sz="1500"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-BR" sz="1500"/>
              <a:t>1.4</a:t>
            </a:r>
            <a:r>
              <a:rPr b="1" lang="pt-BR" sz="1500"/>
              <a:t>. largura da pétala (cm)</a:t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-BR" sz="1500"/>
              <a:t>2. classes: </a:t>
            </a:r>
            <a:endParaRPr b="1" sz="1500"/>
          </a:p>
          <a:p>
            <a:pPr indent="-323850" lvl="0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b="1" lang="pt-BR" sz="1500"/>
              <a:t>Iris Setosa </a:t>
            </a:r>
            <a:endParaRPr b="1" sz="1500"/>
          </a:p>
          <a:p>
            <a:pPr indent="-323850" lvl="0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b="1" lang="pt-BR" sz="1500"/>
              <a:t>Iris Versicolour </a:t>
            </a:r>
            <a:endParaRPr b="1" sz="1500"/>
          </a:p>
          <a:p>
            <a:pPr indent="-323850" lvl="0" marL="13716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Char char="●"/>
            </a:pPr>
            <a:r>
              <a:rPr b="1" lang="pt-BR" sz="1500"/>
              <a:t>Iris Virginica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4788" y="1737450"/>
            <a:ext cx="2028825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4800" y="121375"/>
            <a:ext cx="2028825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4801" y="3353525"/>
            <a:ext cx="2028825" cy="16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Ambiente de Desenvolvimento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675" y="1964288"/>
            <a:ext cx="1816625" cy="195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4550" y="3414002"/>
            <a:ext cx="5606425" cy="941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99750" y="1476450"/>
            <a:ext cx="4416025" cy="16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Execução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429775" y="-9600"/>
            <a:ext cx="8368200" cy="59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Dados Obtidos</a:t>
            </a:r>
            <a:endParaRPr sz="2600"/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763" y="634625"/>
            <a:ext cx="7566349" cy="23523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66" name="Google Shape;16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3000" y="3215574"/>
            <a:ext cx="1748565" cy="1851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13690" y="3215574"/>
            <a:ext cx="2576077" cy="18517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68" name="Google Shape;168;p28"/>
          <p:cNvSpPr txBox="1"/>
          <p:nvPr>
            <p:ph type="title"/>
          </p:nvPr>
        </p:nvSpPr>
        <p:spPr>
          <a:xfrm>
            <a:off x="652550" y="3750350"/>
            <a:ext cx="1127700" cy="59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Entrada:</a:t>
            </a:r>
            <a:endParaRPr b="1" sz="1800"/>
          </a:p>
        </p:txBody>
      </p:sp>
      <p:sp>
        <p:nvSpPr>
          <p:cNvPr id="169" name="Google Shape;169;p28"/>
          <p:cNvSpPr txBox="1"/>
          <p:nvPr>
            <p:ph type="title"/>
          </p:nvPr>
        </p:nvSpPr>
        <p:spPr>
          <a:xfrm>
            <a:off x="4206073" y="3750350"/>
            <a:ext cx="917700" cy="59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Saída:</a:t>
            </a:r>
            <a:endParaRPr b="1" sz="1800"/>
          </a:p>
        </p:txBody>
      </p:sp>
      <p:cxnSp>
        <p:nvCxnSpPr>
          <p:cNvPr id="170" name="Google Shape;170;p28"/>
          <p:cNvCxnSpPr/>
          <p:nvPr/>
        </p:nvCxnSpPr>
        <p:spPr>
          <a:xfrm>
            <a:off x="460600" y="3098650"/>
            <a:ext cx="774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WEKA</a:t>
            </a:r>
            <a:endParaRPr/>
          </a:p>
        </p:txBody>
      </p:sp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1025" y="1489825"/>
            <a:ext cx="4339740" cy="289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Execução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Comparação de Dados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Agrupamento (Clusterização)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5"/>
            <a:ext cx="8368200" cy="30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Segmentação de mercado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Encontrar grupos de clientes que irão comprar um produto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Agrupamento de documentos/notícia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Agrupamento de produtos similares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Perfis de clientes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Análise de redes sociais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Centróides</a:t>
            </a:r>
            <a:r>
              <a:rPr lang="pt-BR"/>
              <a:t> do cluster final:</a:t>
            </a:r>
            <a:endParaRPr/>
          </a:p>
        </p:txBody>
      </p:sp>
      <p:sp>
        <p:nvSpPr>
          <p:cNvPr id="193" name="Google Shape;193;p3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915" y="3331085"/>
            <a:ext cx="7119724" cy="169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925" y="1356462"/>
            <a:ext cx="7119726" cy="17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Instâncias Clusterizadas</a:t>
            </a:r>
            <a:endParaRPr/>
          </a:p>
        </p:txBody>
      </p:sp>
      <p:sp>
        <p:nvSpPr>
          <p:cNvPr id="201" name="Google Shape;201;p3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4104" y="1432916"/>
            <a:ext cx="3255775" cy="142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4105" y="3165605"/>
            <a:ext cx="3255775" cy="1403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209" name="Google Shape;209;p3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</a:t>
            </a:r>
            <a:r>
              <a:rPr lang="pt-BR"/>
              <a:t>agrupamento de dados é uma tarefa extremamente importante se tratando de </a:t>
            </a:r>
            <a:r>
              <a:rPr b="1" lang="pt-BR"/>
              <a:t>Análise de Dados e Machine Learning</a:t>
            </a:r>
            <a:r>
              <a:rPr lang="pt-BR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Podemos entender o passo a passo como o </a:t>
            </a:r>
            <a:r>
              <a:rPr b="1" lang="pt-BR"/>
              <a:t>K-means</a:t>
            </a:r>
            <a:r>
              <a:rPr lang="pt-BR"/>
              <a:t> resolve esse problema de forma </a:t>
            </a:r>
            <a:r>
              <a:rPr b="1" lang="pt-BR"/>
              <a:t>simples</a:t>
            </a:r>
            <a:r>
              <a:rPr lang="pt-BR"/>
              <a:t> e </a:t>
            </a:r>
            <a:r>
              <a:rPr b="1" lang="pt-BR"/>
              <a:t>eficiente</a:t>
            </a:r>
            <a:r>
              <a:rPr lang="pt-BR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Por fim, executamos o algoritmo K-means e visualizamos de forma intuitiva os centróides gerados.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215" name="Google Shape;215;p3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https://archive.ics.uci.edu/ml/datasets/Iris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https://en.wikipedia.org/wiki/K-means_clustering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5"/>
              </a:rPr>
              <a:t>http://minerandodados.com.br/index.php/2017/12/12/entenda-o-algoritmo-k-means/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6"/>
              </a:rPr>
              <a:t>http://minerandodados.com.br/index.php/2018/02/02/algoritmo-k-means-python-passo-passo/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type="title"/>
          </p:nvPr>
        </p:nvSpPr>
        <p:spPr>
          <a:xfrm>
            <a:off x="316050" y="843500"/>
            <a:ext cx="4045200" cy="83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</a:t>
            </a:r>
            <a:endParaRPr/>
          </a:p>
        </p:txBody>
      </p:sp>
      <p:sp>
        <p:nvSpPr>
          <p:cNvPr id="221" name="Google Shape;221;p36"/>
          <p:cNvSpPr txBox="1"/>
          <p:nvPr>
            <p:ph idx="1" type="subTitle"/>
          </p:nvPr>
        </p:nvSpPr>
        <p:spPr>
          <a:xfrm>
            <a:off x="105300" y="2097625"/>
            <a:ext cx="44667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/>
              <a:t>Disciplina:</a:t>
            </a:r>
            <a:r>
              <a:rPr lang="pt-BR" sz="2000"/>
              <a:t> Inteligência Artificial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/>
              <a:t>Turma:</a:t>
            </a:r>
            <a:r>
              <a:rPr lang="pt-BR" sz="2000"/>
              <a:t> 2018.2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/>
              <a:t>Professora:</a:t>
            </a:r>
            <a:r>
              <a:rPr lang="pt-BR" sz="2000"/>
              <a:t> Dra. Glenda Botelho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Universidade Federal do Tocantins</a:t>
            </a:r>
            <a:endParaRPr b="1" sz="3000"/>
          </a:p>
        </p:txBody>
      </p:sp>
      <p:sp>
        <p:nvSpPr>
          <p:cNvPr id="222" name="Google Shape;222;p36"/>
          <p:cNvSpPr txBox="1"/>
          <p:nvPr>
            <p:ph idx="2" type="body"/>
          </p:nvPr>
        </p:nvSpPr>
        <p:spPr>
          <a:xfrm>
            <a:off x="4939500" y="321025"/>
            <a:ext cx="3837000" cy="46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Gustavo Figueira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u="sng">
                <a:solidFill>
                  <a:schemeClr val="accent5"/>
                </a:solidFill>
              </a:rPr>
              <a:t>github.com/GustavoFigueira</a:t>
            </a:r>
            <a:endParaRPr b="1" u="sng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Klesley Gonçalves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u="sng">
                <a:solidFill>
                  <a:schemeClr val="hlink"/>
                </a:solidFill>
                <a:hlinkClick r:id="rId3"/>
              </a:rPr>
              <a:t>klesley.goncalves@uft.edu.br</a:t>
            </a:r>
            <a:endParaRPr b="1" u="sng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Pedro Henrique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u="sng">
                <a:solidFill>
                  <a:schemeClr val="accent5"/>
                </a:solidFill>
              </a:rPr>
              <a:t>pedrohc8407@gmail.com</a:t>
            </a:r>
            <a:endParaRPr b="1" u="sng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u="sng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Inicializa os </a:t>
            </a:r>
            <a:r>
              <a:rPr lang="pt-BR"/>
              <a:t>centróides</a:t>
            </a:r>
            <a:r>
              <a:rPr lang="pt-BR"/>
              <a:t> </a:t>
            </a:r>
            <a:r>
              <a:rPr lang="pt-BR"/>
              <a:t>aleatoriamente.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Para cada ponto na base de dados, calcular a distância para cada centróide e associá-lo ao que estiver mais próximo.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Calcular a média de todos os pontos ligados a cada </a:t>
            </a:r>
            <a:r>
              <a:rPr lang="pt-BR"/>
              <a:t>centróide</a:t>
            </a:r>
            <a:r>
              <a:rPr lang="pt-BR"/>
              <a:t> e definir um novo centróide(repetir passo 2 e 3 )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4175" y="2811712"/>
            <a:ext cx="2779975" cy="43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550" y="212050"/>
            <a:ext cx="7199999" cy="46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1201" y="213750"/>
            <a:ext cx="7199999" cy="468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925" y="159238"/>
            <a:ext cx="7200001" cy="468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995" y="231750"/>
            <a:ext cx="7200000" cy="468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988" y="231750"/>
            <a:ext cx="7200000" cy="46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